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72"/>
  </p:notesMasterIdLst>
  <p:sldIdLst>
    <p:sldId id="256" r:id="rId2"/>
    <p:sldId id="330" r:id="rId3"/>
    <p:sldId id="291" r:id="rId4"/>
    <p:sldId id="292" r:id="rId5"/>
    <p:sldId id="338" r:id="rId6"/>
    <p:sldId id="339" r:id="rId7"/>
    <p:sldId id="293" r:id="rId8"/>
    <p:sldId id="296" r:id="rId9"/>
    <p:sldId id="295" r:id="rId10"/>
    <p:sldId id="297" r:id="rId11"/>
    <p:sldId id="298" r:id="rId12"/>
    <p:sldId id="303" r:id="rId13"/>
    <p:sldId id="337" r:id="rId14"/>
    <p:sldId id="325" r:id="rId15"/>
    <p:sldId id="327" r:id="rId16"/>
    <p:sldId id="333" r:id="rId17"/>
    <p:sldId id="326" r:id="rId18"/>
    <p:sldId id="332" r:id="rId19"/>
    <p:sldId id="306" r:id="rId20"/>
    <p:sldId id="304" r:id="rId21"/>
    <p:sldId id="324" r:id="rId22"/>
    <p:sldId id="305" r:id="rId23"/>
    <p:sldId id="317" r:id="rId24"/>
    <p:sldId id="321" r:id="rId25"/>
    <p:sldId id="319" r:id="rId26"/>
    <p:sldId id="320" r:id="rId27"/>
    <p:sldId id="355" r:id="rId28"/>
    <p:sldId id="323" r:id="rId29"/>
    <p:sldId id="322" r:id="rId30"/>
    <p:sldId id="316" r:id="rId31"/>
    <p:sldId id="285" r:id="rId32"/>
    <p:sldId id="286" r:id="rId33"/>
    <p:sldId id="279" r:id="rId34"/>
    <p:sldId id="280" r:id="rId35"/>
    <p:sldId id="281" r:id="rId36"/>
    <p:sldId id="311" r:id="rId37"/>
    <p:sldId id="312" r:id="rId38"/>
    <p:sldId id="282" r:id="rId39"/>
    <p:sldId id="284" r:id="rId40"/>
    <p:sldId id="310" r:id="rId41"/>
    <p:sldId id="309" r:id="rId42"/>
    <p:sldId id="328" r:id="rId43"/>
    <p:sldId id="329" r:id="rId44"/>
    <p:sldId id="289" r:id="rId45"/>
    <p:sldId id="340" r:id="rId46"/>
    <p:sldId id="318" r:id="rId47"/>
    <p:sldId id="335" r:id="rId48"/>
    <p:sldId id="336" r:id="rId49"/>
    <p:sldId id="307" r:id="rId50"/>
    <p:sldId id="313" r:id="rId51"/>
    <p:sldId id="314" r:id="rId52"/>
    <p:sldId id="315" r:id="rId53"/>
    <p:sldId id="299" r:id="rId54"/>
    <p:sldId id="300" r:id="rId55"/>
    <p:sldId id="334" r:id="rId56"/>
    <p:sldId id="301" r:id="rId57"/>
    <p:sldId id="302" r:id="rId58"/>
    <p:sldId id="344" r:id="rId59"/>
    <p:sldId id="345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43" r:id="rId70"/>
    <p:sldId id="342" r:id="rId71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00"/>
    <a:srgbClr val="111111"/>
    <a:srgbClr val="CC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>
      <p:cViewPr varScale="1">
        <p:scale>
          <a:sx n="98" d="100"/>
          <a:sy n="98" d="100"/>
        </p:scale>
        <p:origin x="-19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88;&#1072;&#1073;&#1086;&#1095;&#1080;&#1081;&#1082;&#1086;&#1084;&#1087;-1\Safe\&#1076;&#1086;&#1082;&#1091;&#1084;&#1077;&#1085;&#1090;&#1072;&#1094;&#1080;&#1103;\&#1089;&#1077;&#1074;&#1072;&#1089;&#1090;&#1086;&#1087;&#1086;&#1083;&#1100;\&#1051;&#1080;&#1089;&#1090;%20Microsoft%20Office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88;&#1072;&#1073;&#1086;&#1095;&#1080;&#1081;&#1082;&#1086;&#1084;&#1087;-1\Safe\&#1076;&#1086;&#1082;&#1091;&#1084;&#1077;&#1085;&#1090;&#1072;&#1094;&#1080;&#1103;\&#1089;&#1077;&#1074;&#1072;&#1089;&#1090;&#1086;&#1087;&#1086;&#1083;&#1100;\&#1051;&#1080;&#1089;&#1090;%20Microsoft%20Office%20Excel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0"/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ДИНАМИКА АБДОМИНАЛЬНЫХ РОДОРАЗРЕШЕНИЙ 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</a:rPr>
              <a:t>ПО </a:t>
            </a:r>
            <a:r>
              <a:rPr lang="ru-RU" dirty="0">
                <a:solidFill>
                  <a:srgbClr val="FF0000"/>
                </a:solidFill>
              </a:rPr>
              <a:t>ГОДАМ</a:t>
            </a:r>
          </a:p>
        </c:rich>
      </c:tx>
      <c:layout>
        <c:manualLayout>
          <c:xMode val="edge"/>
          <c:yMode val="edge"/>
          <c:x val="0.30889580052493437"/>
          <c:y val="1.4084507042253525E-2"/>
        </c:manualLayout>
      </c:layout>
    </c:title>
    <c:plotArea>
      <c:layout/>
      <c:barChart>
        <c:barDir val="col"/>
        <c:grouping val="clustered"/>
        <c:ser>
          <c:idx val="0"/>
          <c:order val="0"/>
          <c:trendline>
            <c:trendlineType val="linear"/>
          </c:trendline>
          <c:trendline>
            <c:trendlineType val="linear"/>
          </c:trendline>
          <c:val>
            <c:numRef>
              <c:f>Лист1!$A$1:$A$3</c:f>
              <c:numCache>
                <c:formatCode>General</c:formatCode>
                <c:ptCount val="3"/>
                <c:pt idx="0">
                  <c:v>1821</c:v>
                </c:pt>
                <c:pt idx="1">
                  <c:v>2112</c:v>
                </c:pt>
                <c:pt idx="2">
                  <c:v>2185</c:v>
                </c:pt>
              </c:numCache>
            </c:numRef>
          </c:val>
        </c:ser>
        <c:dLbls>
          <c:showVal val="1"/>
        </c:dLbls>
        <c:gapWidth val="75"/>
        <c:axId val="80004608"/>
        <c:axId val="80006528"/>
      </c:barChart>
      <c:catAx>
        <c:axId val="800046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               </a:t>
                </a:r>
                <a:r>
                  <a:rPr lang="ru-RU" dirty="0" smtClean="0"/>
                  <a:t>2012                          </a:t>
                </a:r>
                <a:r>
                  <a:rPr lang="ru-RU" dirty="0"/>
                  <a:t>2013                </a:t>
                </a:r>
                <a:r>
                  <a:rPr lang="ru-RU" dirty="0" smtClean="0"/>
                  <a:t>              </a:t>
                </a:r>
                <a:r>
                  <a:rPr lang="ru-RU" dirty="0"/>
                  <a:t>2014</a:t>
                </a:r>
              </a:p>
            </c:rich>
          </c:tx>
          <c:layout>
            <c:manualLayout>
              <c:xMode val="edge"/>
              <c:yMode val="edge"/>
              <c:x val="0.25948736876640432"/>
              <c:y val="0.91478965657461875"/>
            </c:manualLayout>
          </c:layout>
        </c:title>
        <c:majorTickMark val="none"/>
        <c:tickLblPos val="nextTo"/>
        <c:crossAx val="80006528"/>
        <c:crosses val="autoZero"/>
        <c:auto val="1"/>
        <c:lblAlgn val="ctr"/>
        <c:lblOffset val="100"/>
      </c:catAx>
      <c:valAx>
        <c:axId val="80006528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Кол-во операций</a:t>
                </a:r>
              </a:p>
            </c:rich>
          </c:tx>
          <c:layout>
            <c:manualLayout>
              <c:xMode val="edge"/>
              <c:yMode val="edge"/>
              <c:x val="9.0998781402324685E-3"/>
              <c:y val="0.18188274000961147"/>
            </c:manualLayout>
          </c:layout>
        </c:title>
        <c:numFmt formatCode="General" sourceLinked="1"/>
        <c:majorTickMark val="none"/>
        <c:tickLblPos val="nextTo"/>
        <c:crossAx val="800046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6"/>
  <c:chart>
    <c:title>
      <c:tx>
        <c:rich>
          <a:bodyPr/>
          <a:lstStyle/>
          <a:p>
            <a:pPr algn="ctr">
              <a:defRPr/>
            </a:pPr>
            <a:r>
              <a:rPr lang="ru-RU" sz="2800" dirty="0">
                <a:solidFill>
                  <a:srgbClr val="FF0000"/>
                </a:solidFill>
              </a:rPr>
              <a:t>Динамика осложнений при абдоминальном </a:t>
            </a:r>
            <a:r>
              <a:rPr lang="ru-RU" sz="2800" dirty="0" err="1">
                <a:solidFill>
                  <a:srgbClr val="FF0000"/>
                </a:solidFill>
              </a:rPr>
              <a:t>родоразрешении</a:t>
            </a:r>
            <a:r>
              <a:rPr lang="ru-RU" sz="2800" dirty="0">
                <a:solidFill>
                  <a:srgbClr val="FF0000"/>
                </a:solidFill>
              </a:rPr>
              <a:t>  по годам</a:t>
            </a:r>
          </a:p>
          <a:p>
            <a:pPr algn="ctr">
              <a:defRPr/>
            </a:pPr>
            <a:endParaRPr lang="ru-RU" sz="2400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3933913043478272"/>
          <c:y val="4.4444444444444488E-2"/>
        </c:manualLayout>
      </c:layout>
    </c:title>
    <c:plotArea>
      <c:layout/>
      <c:barChart>
        <c:barDir val="col"/>
        <c:grouping val="percentStacked"/>
        <c:ser>
          <c:idx val="0"/>
          <c:order val="0"/>
          <c:val>
            <c:numRef>
              <c:f>Лист1!$A$1:$A$3</c:f>
              <c:numCache>
                <c:formatCode>0.00%</c:formatCode>
                <c:ptCount val="3"/>
                <c:pt idx="0">
                  <c:v>4.0000000000000018E-3</c:v>
                </c:pt>
                <c:pt idx="1">
                  <c:v>3.200000000000001E-3</c:v>
                </c:pt>
                <c:pt idx="2">
                  <c:v>2.8999999999999998E-3</c:v>
                </c:pt>
              </c:numCache>
            </c:numRef>
          </c:val>
        </c:ser>
        <c:dLbls>
          <c:showVal val="1"/>
        </c:dLbls>
        <c:overlap val="100"/>
        <c:axId val="80415360"/>
        <c:axId val="80417152"/>
      </c:barChart>
      <c:catAx>
        <c:axId val="80415360"/>
        <c:scaling>
          <c:orientation val="minMax"/>
        </c:scaling>
        <c:axPos val="b"/>
        <c:numFmt formatCode="General" sourceLinked="1"/>
        <c:majorTickMark val="none"/>
        <c:tickLblPos val="nextTo"/>
        <c:crossAx val="80417152"/>
        <c:crosses val="autoZero"/>
        <c:auto val="1"/>
        <c:lblAlgn val="ctr"/>
        <c:lblOffset val="100"/>
      </c:catAx>
      <c:valAx>
        <c:axId val="80417152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80415360"/>
        <c:crosses val="autoZero"/>
        <c:crossBetween val="between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A47AB-7C2C-4A06-AA62-2987807D995E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C10E49-C370-47CA-9508-A55588B23D9C}">
      <dgm:prSet phldrT="[Текст]"/>
      <dgm:spPr>
        <a:solidFill>
          <a:srgbClr val="00B050"/>
        </a:solidFill>
      </dgm:spPr>
      <dgm:t>
        <a:bodyPr/>
        <a:lstStyle/>
        <a:p>
          <a:r>
            <a:rPr lang="ru-RU" b="1" dirty="0" err="1" smtClean="0"/>
            <a:t>Неонатальный</a:t>
          </a:r>
          <a:r>
            <a:rPr lang="ru-RU" b="1" dirty="0" smtClean="0"/>
            <a:t> блок</a:t>
          </a:r>
          <a:endParaRPr lang="ru-RU" b="1" dirty="0"/>
        </a:p>
      </dgm:t>
    </dgm:pt>
    <dgm:pt modelId="{879B9762-15C6-48B3-AD69-4C87CDBE958E}" type="parTrans" cxnId="{430C09CC-B650-434C-8FA0-E952C884AF17}">
      <dgm:prSet/>
      <dgm:spPr/>
      <dgm:t>
        <a:bodyPr/>
        <a:lstStyle/>
        <a:p>
          <a:endParaRPr lang="ru-RU"/>
        </a:p>
      </dgm:t>
    </dgm:pt>
    <dgm:pt modelId="{E92D0231-5287-4F0B-B087-A4FB797D2617}" type="sibTrans" cxnId="{430C09CC-B650-434C-8FA0-E952C884AF17}">
      <dgm:prSet/>
      <dgm:spPr/>
      <dgm:t>
        <a:bodyPr/>
        <a:lstStyle/>
        <a:p>
          <a:endParaRPr lang="ru-RU"/>
        </a:p>
      </dgm:t>
    </dgm:pt>
    <dgm:pt modelId="{8102B5D5-5E9A-4F4E-8F66-DC7DE0DF1F8E}">
      <dgm:prSet phldrT="[Текст]" custT="1"/>
      <dgm:spPr>
        <a:solidFill>
          <a:schemeClr val="bg1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Отделение патологии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новорожденных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 на  40 коек</a:t>
          </a:r>
          <a:endParaRPr lang="ru-RU" sz="1400" b="1" dirty="0">
            <a:solidFill>
              <a:schemeClr val="tx1"/>
            </a:solidFill>
          </a:endParaRPr>
        </a:p>
      </dgm:t>
    </dgm:pt>
    <dgm:pt modelId="{3CE6EB6B-24AB-4F0E-B278-367C7A297F33}" type="parTrans" cxnId="{B3412313-F982-4631-8973-0C25F98743ED}">
      <dgm:prSet/>
      <dgm:spPr/>
      <dgm:t>
        <a:bodyPr/>
        <a:lstStyle/>
        <a:p>
          <a:endParaRPr lang="ru-RU"/>
        </a:p>
      </dgm:t>
    </dgm:pt>
    <dgm:pt modelId="{C5D3117A-8869-4FAF-8F0C-0F0207C2F224}" type="sibTrans" cxnId="{B3412313-F982-4631-8973-0C25F98743ED}">
      <dgm:prSet/>
      <dgm:spPr/>
      <dgm:t>
        <a:bodyPr/>
        <a:lstStyle/>
        <a:p>
          <a:endParaRPr lang="ru-RU"/>
        </a:p>
      </dgm:t>
    </dgm:pt>
    <dgm:pt modelId="{04880C57-7B88-47CA-9D24-AC69EB2D7188}">
      <dgm:prSet phldrT="[Текст]" custT="1"/>
      <dgm:spPr>
        <a:solidFill>
          <a:schemeClr val="bg1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Отделение выхаживания недоношенных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 на 30 коек</a:t>
          </a:r>
          <a:endParaRPr lang="ru-RU" sz="1400" b="1" dirty="0">
            <a:solidFill>
              <a:schemeClr val="tx1"/>
            </a:solidFill>
          </a:endParaRPr>
        </a:p>
      </dgm:t>
    </dgm:pt>
    <dgm:pt modelId="{EE35D3CE-8F4A-4444-A7EE-3A30295912A3}" type="parTrans" cxnId="{2E99C150-2E5E-48EA-B4DD-21B4697D5E8A}">
      <dgm:prSet/>
      <dgm:spPr/>
      <dgm:t>
        <a:bodyPr/>
        <a:lstStyle/>
        <a:p>
          <a:endParaRPr lang="ru-RU"/>
        </a:p>
      </dgm:t>
    </dgm:pt>
    <dgm:pt modelId="{DA894C18-1A6D-46F1-8BE2-F4BA985B252B}" type="sibTrans" cxnId="{2E99C150-2E5E-48EA-B4DD-21B4697D5E8A}">
      <dgm:prSet/>
      <dgm:spPr/>
      <dgm:t>
        <a:bodyPr/>
        <a:lstStyle/>
        <a:p>
          <a:endParaRPr lang="ru-RU"/>
        </a:p>
      </dgm:t>
    </dgm:pt>
    <dgm:pt modelId="{8602A643-7290-45BE-8A30-1A8FFA97B47D}">
      <dgm:prSet custT="1"/>
      <dgm:spPr>
        <a:solidFill>
          <a:schemeClr val="bg1"/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Педиатрический дневной стационар на 15 коек</a:t>
          </a:r>
          <a:endParaRPr lang="ru-RU" sz="1400" b="1" dirty="0">
            <a:solidFill>
              <a:schemeClr val="tx1"/>
            </a:solidFill>
          </a:endParaRPr>
        </a:p>
      </dgm:t>
    </dgm:pt>
    <dgm:pt modelId="{423E9F31-1A57-4B2A-921C-F962C6798915}" type="parTrans" cxnId="{8D68AA6C-BF09-437C-89E4-ACF13504B86D}">
      <dgm:prSet/>
      <dgm:spPr/>
      <dgm:t>
        <a:bodyPr/>
        <a:lstStyle/>
        <a:p>
          <a:endParaRPr lang="ru-RU"/>
        </a:p>
      </dgm:t>
    </dgm:pt>
    <dgm:pt modelId="{13D10E37-5615-4563-AA24-96C868B9489E}" type="sibTrans" cxnId="{8D68AA6C-BF09-437C-89E4-ACF13504B86D}">
      <dgm:prSet/>
      <dgm:spPr/>
      <dgm:t>
        <a:bodyPr/>
        <a:lstStyle/>
        <a:p>
          <a:endParaRPr lang="ru-RU"/>
        </a:p>
      </dgm:t>
    </dgm:pt>
    <dgm:pt modelId="{4E87F969-BC37-43DC-94F7-9FD8A29A0E6F}">
      <dgm:prSet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Отделение новорожденных                    на 130 коек</a:t>
          </a:r>
          <a:endParaRPr lang="ru-RU" sz="1400" b="1" dirty="0">
            <a:solidFill>
              <a:schemeClr val="tx1"/>
            </a:solidFill>
          </a:endParaRPr>
        </a:p>
      </dgm:t>
    </dgm:pt>
    <dgm:pt modelId="{1AEF2D0D-5B68-4D84-A211-38F477FD6F71}" type="parTrans" cxnId="{7C0AF083-1CE9-4623-8C93-CB6BC9C70C47}">
      <dgm:prSet/>
      <dgm:spPr/>
      <dgm:t>
        <a:bodyPr/>
        <a:lstStyle/>
        <a:p>
          <a:endParaRPr lang="ru-RU"/>
        </a:p>
      </dgm:t>
    </dgm:pt>
    <dgm:pt modelId="{799D1CE2-132F-4E08-BB86-709BE14977BC}" type="sibTrans" cxnId="{7C0AF083-1CE9-4623-8C93-CB6BC9C70C47}">
      <dgm:prSet/>
      <dgm:spPr/>
      <dgm:t>
        <a:bodyPr/>
        <a:lstStyle/>
        <a:p>
          <a:endParaRPr lang="ru-RU"/>
        </a:p>
      </dgm:t>
    </dgm:pt>
    <dgm:pt modelId="{6D39D297-56A4-4E22-8A05-96DFC5157D45}" type="pres">
      <dgm:prSet presAssocID="{4ABA47AB-7C2C-4A06-AA62-2987807D995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1F5CD8-015E-407C-8D28-3417E5BB9B83}" type="pres">
      <dgm:prSet presAssocID="{22C10E49-C370-47CA-9508-A55588B23D9C}" presName="compNode" presStyleCnt="0"/>
      <dgm:spPr/>
      <dgm:t>
        <a:bodyPr/>
        <a:lstStyle/>
        <a:p>
          <a:endParaRPr lang="ru-RU"/>
        </a:p>
      </dgm:t>
    </dgm:pt>
    <dgm:pt modelId="{6FA920E0-E911-4E1B-A888-8C7B492487F1}" type="pres">
      <dgm:prSet presAssocID="{22C10E49-C370-47CA-9508-A55588B23D9C}" presName="aNode" presStyleLbl="bgShp" presStyleIdx="0" presStyleCnt="1" custLinFactNeighborX="-2683" custLinFactNeighborY="4348"/>
      <dgm:spPr/>
      <dgm:t>
        <a:bodyPr/>
        <a:lstStyle/>
        <a:p>
          <a:endParaRPr lang="ru-RU"/>
        </a:p>
      </dgm:t>
    </dgm:pt>
    <dgm:pt modelId="{519C73B1-3CEE-4215-A50D-FBDA903BBF76}" type="pres">
      <dgm:prSet presAssocID="{22C10E49-C370-47CA-9508-A55588B23D9C}" presName="textNode" presStyleLbl="bgShp" presStyleIdx="0" presStyleCnt="1"/>
      <dgm:spPr/>
      <dgm:t>
        <a:bodyPr/>
        <a:lstStyle/>
        <a:p>
          <a:endParaRPr lang="ru-RU"/>
        </a:p>
      </dgm:t>
    </dgm:pt>
    <dgm:pt modelId="{773D6A38-26F1-461F-B558-DA80D92FFEFF}" type="pres">
      <dgm:prSet presAssocID="{22C10E49-C370-47CA-9508-A55588B23D9C}" presName="compChildNode" presStyleCnt="0"/>
      <dgm:spPr/>
      <dgm:t>
        <a:bodyPr/>
        <a:lstStyle/>
        <a:p>
          <a:endParaRPr lang="ru-RU"/>
        </a:p>
      </dgm:t>
    </dgm:pt>
    <dgm:pt modelId="{66F14471-CA3E-46BE-8935-BEE987D2DAB1}" type="pres">
      <dgm:prSet presAssocID="{22C10E49-C370-47CA-9508-A55588B23D9C}" presName="theInnerList" presStyleCnt="0"/>
      <dgm:spPr/>
      <dgm:t>
        <a:bodyPr/>
        <a:lstStyle/>
        <a:p>
          <a:endParaRPr lang="ru-RU"/>
        </a:p>
      </dgm:t>
    </dgm:pt>
    <dgm:pt modelId="{BD604A2A-8C79-466A-8E51-B134027F175A}" type="pres">
      <dgm:prSet presAssocID="{4E87F969-BC37-43DC-94F7-9FD8A29A0E6F}" presName="childNode" presStyleLbl="node1" presStyleIdx="0" presStyleCnt="4" custScaleX="125122" custScaleY="92263" custLinFactNeighborX="610" custLinFactNeighborY="-63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21368-450F-4CE7-8695-FE7F0626CFD4}" type="pres">
      <dgm:prSet presAssocID="{4E87F969-BC37-43DC-94F7-9FD8A29A0E6F}" presName="aSpace2" presStyleCnt="0"/>
      <dgm:spPr/>
    </dgm:pt>
    <dgm:pt modelId="{BB7B8EDC-EBCF-44A8-9D03-6D69EB7C0E37}" type="pres">
      <dgm:prSet presAssocID="{8102B5D5-5E9A-4F4E-8F66-DC7DE0DF1F8E}" presName="childNode" presStyleLbl="node1" presStyleIdx="1" presStyleCnt="4" custScaleX="125122" custScaleY="129573" custLinFactNeighborX="-3293" custLinFactNeighborY="-38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F60DC-479C-49B2-BA70-BBFB60EEA5C2}" type="pres">
      <dgm:prSet presAssocID="{8102B5D5-5E9A-4F4E-8F66-DC7DE0DF1F8E}" presName="aSpace2" presStyleCnt="0"/>
      <dgm:spPr/>
      <dgm:t>
        <a:bodyPr/>
        <a:lstStyle/>
        <a:p>
          <a:endParaRPr lang="ru-RU"/>
        </a:p>
      </dgm:t>
    </dgm:pt>
    <dgm:pt modelId="{4A1A3772-6B4A-411E-A261-E38DA6C3462A}" type="pres">
      <dgm:prSet presAssocID="{04880C57-7B88-47CA-9D24-AC69EB2D7188}" presName="childNode" presStyleLbl="node1" presStyleIdx="2" presStyleCnt="4" custScaleX="125122" custScaleY="134181" custLinFactNeighborX="-3293" custLinFactNeighborY="4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65606-5B38-47AB-A80D-22960237ACAA}" type="pres">
      <dgm:prSet presAssocID="{04880C57-7B88-47CA-9D24-AC69EB2D7188}" presName="aSpace2" presStyleCnt="0"/>
      <dgm:spPr/>
      <dgm:t>
        <a:bodyPr/>
        <a:lstStyle/>
        <a:p>
          <a:endParaRPr lang="ru-RU"/>
        </a:p>
      </dgm:t>
    </dgm:pt>
    <dgm:pt modelId="{3BDB7F0A-EB69-4AD8-A2DF-8905362F7E17}" type="pres">
      <dgm:prSet presAssocID="{8602A643-7290-45BE-8A30-1A8FFA97B47D}" presName="childNode" presStyleLbl="node1" presStyleIdx="3" presStyleCnt="4" custScaleX="125122" custScaleY="124050" custLinFactY="824" custLinFactNeighborX="658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341A70-07EF-4AEA-A453-51CC77457776}" type="presOf" srcId="{8102B5D5-5E9A-4F4E-8F66-DC7DE0DF1F8E}" destId="{BB7B8EDC-EBCF-44A8-9D03-6D69EB7C0E37}" srcOrd="0" destOrd="0" presId="urn:microsoft.com/office/officeart/2005/8/layout/lProcess2"/>
    <dgm:cxn modelId="{8D68AA6C-BF09-437C-89E4-ACF13504B86D}" srcId="{22C10E49-C370-47CA-9508-A55588B23D9C}" destId="{8602A643-7290-45BE-8A30-1A8FFA97B47D}" srcOrd="3" destOrd="0" parTransId="{423E9F31-1A57-4B2A-921C-F962C6798915}" sibTransId="{13D10E37-5615-4563-AA24-96C868B9489E}"/>
    <dgm:cxn modelId="{430C09CC-B650-434C-8FA0-E952C884AF17}" srcId="{4ABA47AB-7C2C-4A06-AA62-2987807D995E}" destId="{22C10E49-C370-47CA-9508-A55588B23D9C}" srcOrd="0" destOrd="0" parTransId="{879B9762-15C6-48B3-AD69-4C87CDBE958E}" sibTransId="{E92D0231-5287-4F0B-B087-A4FB797D2617}"/>
    <dgm:cxn modelId="{85EB955A-9C86-46F5-BBDB-A9A5654D5B1A}" type="presOf" srcId="{04880C57-7B88-47CA-9D24-AC69EB2D7188}" destId="{4A1A3772-6B4A-411E-A261-E38DA6C3462A}" srcOrd="0" destOrd="0" presId="urn:microsoft.com/office/officeart/2005/8/layout/lProcess2"/>
    <dgm:cxn modelId="{E29EAA31-77A7-4A01-8A09-5338FB5C7D7D}" type="presOf" srcId="{22C10E49-C370-47CA-9508-A55588B23D9C}" destId="{519C73B1-3CEE-4215-A50D-FBDA903BBF76}" srcOrd="1" destOrd="0" presId="urn:microsoft.com/office/officeart/2005/8/layout/lProcess2"/>
    <dgm:cxn modelId="{7C0AF083-1CE9-4623-8C93-CB6BC9C70C47}" srcId="{22C10E49-C370-47CA-9508-A55588B23D9C}" destId="{4E87F969-BC37-43DC-94F7-9FD8A29A0E6F}" srcOrd="0" destOrd="0" parTransId="{1AEF2D0D-5B68-4D84-A211-38F477FD6F71}" sibTransId="{799D1CE2-132F-4E08-BB86-709BE14977BC}"/>
    <dgm:cxn modelId="{2E99C150-2E5E-48EA-B4DD-21B4697D5E8A}" srcId="{22C10E49-C370-47CA-9508-A55588B23D9C}" destId="{04880C57-7B88-47CA-9D24-AC69EB2D7188}" srcOrd="2" destOrd="0" parTransId="{EE35D3CE-8F4A-4444-A7EE-3A30295912A3}" sibTransId="{DA894C18-1A6D-46F1-8BE2-F4BA985B252B}"/>
    <dgm:cxn modelId="{16DE638E-D9FC-4E0A-83ED-CB24890FA8C8}" type="presOf" srcId="{4ABA47AB-7C2C-4A06-AA62-2987807D995E}" destId="{6D39D297-56A4-4E22-8A05-96DFC5157D45}" srcOrd="0" destOrd="0" presId="urn:microsoft.com/office/officeart/2005/8/layout/lProcess2"/>
    <dgm:cxn modelId="{A734E102-4275-43AD-901F-DE280A5209B6}" type="presOf" srcId="{8602A643-7290-45BE-8A30-1A8FFA97B47D}" destId="{3BDB7F0A-EB69-4AD8-A2DF-8905362F7E17}" srcOrd="0" destOrd="0" presId="urn:microsoft.com/office/officeart/2005/8/layout/lProcess2"/>
    <dgm:cxn modelId="{8BAA5028-CA8A-4F26-924E-DD42C74C93E0}" type="presOf" srcId="{22C10E49-C370-47CA-9508-A55588B23D9C}" destId="{6FA920E0-E911-4E1B-A888-8C7B492487F1}" srcOrd="0" destOrd="0" presId="urn:microsoft.com/office/officeart/2005/8/layout/lProcess2"/>
    <dgm:cxn modelId="{D7362E7C-ABEC-434E-A31B-F8AB6DBE7D96}" type="presOf" srcId="{4E87F969-BC37-43DC-94F7-9FD8A29A0E6F}" destId="{BD604A2A-8C79-466A-8E51-B134027F175A}" srcOrd="0" destOrd="0" presId="urn:microsoft.com/office/officeart/2005/8/layout/lProcess2"/>
    <dgm:cxn modelId="{B3412313-F982-4631-8973-0C25F98743ED}" srcId="{22C10E49-C370-47CA-9508-A55588B23D9C}" destId="{8102B5D5-5E9A-4F4E-8F66-DC7DE0DF1F8E}" srcOrd="1" destOrd="0" parTransId="{3CE6EB6B-24AB-4F0E-B278-367C7A297F33}" sibTransId="{C5D3117A-8869-4FAF-8F0C-0F0207C2F224}"/>
    <dgm:cxn modelId="{4C0FFB9E-81C7-46EC-A435-B71546EE0FE7}" type="presParOf" srcId="{6D39D297-56A4-4E22-8A05-96DFC5157D45}" destId="{5C1F5CD8-015E-407C-8D28-3417E5BB9B83}" srcOrd="0" destOrd="0" presId="urn:microsoft.com/office/officeart/2005/8/layout/lProcess2"/>
    <dgm:cxn modelId="{406C84EA-FF48-4EE5-B147-52D720381F88}" type="presParOf" srcId="{5C1F5CD8-015E-407C-8D28-3417E5BB9B83}" destId="{6FA920E0-E911-4E1B-A888-8C7B492487F1}" srcOrd="0" destOrd="0" presId="urn:microsoft.com/office/officeart/2005/8/layout/lProcess2"/>
    <dgm:cxn modelId="{23778D51-E99D-4E31-A49A-ECCA655B4D72}" type="presParOf" srcId="{5C1F5CD8-015E-407C-8D28-3417E5BB9B83}" destId="{519C73B1-3CEE-4215-A50D-FBDA903BBF76}" srcOrd="1" destOrd="0" presId="urn:microsoft.com/office/officeart/2005/8/layout/lProcess2"/>
    <dgm:cxn modelId="{236E1063-4473-40A0-8F8D-82F148702A84}" type="presParOf" srcId="{5C1F5CD8-015E-407C-8D28-3417E5BB9B83}" destId="{773D6A38-26F1-461F-B558-DA80D92FFEFF}" srcOrd="2" destOrd="0" presId="urn:microsoft.com/office/officeart/2005/8/layout/lProcess2"/>
    <dgm:cxn modelId="{150207C6-D536-4500-83E7-87D85E40676E}" type="presParOf" srcId="{773D6A38-26F1-461F-B558-DA80D92FFEFF}" destId="{66F14471-CA3E-46BE-8935-BEE987D2DAB1}" srcOrd="0" destOrd="0" presId="urn:microsoft.com/office/officeart/2005/8/layout/lProcess2"/>
    <dgm:cxn modelId="{98D4BCE9-0F5F-43DD-9B40-EA0249D61FF1}" type="presParOf" srcId="{66F14471-CA3E-46BE-8935-BEE987D2DAB1}" destId="{BD604A2A-8C79-466A-8E51-B134027F175A}" srcOrd="0" destOrd="0" presId="urn:microsoft.com/office/officeart/2005/8/layout/lProcess2"/>
    <dgm:cxn modelId="{BAB49DF0-4F44-4810-A695-ABD96A1A2401}" type="presParOf" srcId="{66F14471-CA3E-46BE-8935-BEE987D2DAB1}" destId="{F3021368-450F-4CE7-8695-FE7F0626CFD4}" srcOrd="1" destOrd="0" presId="urn:microsoft.com/office/officeart/2005/8/layout/lProcess2"/>
    <dgm:cxn modelId="{32AAC609-B7FB-4AE8-AF09-07757E0C1EB1}" type="presParOf" srcId="{66F14471-CA3E-46BE-8935-BEE987D2DAB1}" destId="{BB7B8EDC-EBCF-44A8-9D03-6D69EB7C0E37}" srcOrd="2" destOrd="0" presId="urn:microsoft.com/office/officeart/2005/8/layout/lProcess2"/>
    <dgm:cxn modelId="{6D1B5FC6-558E-4D3C-A63F-D1544A94CF7B}" type="presParOf" srcId="{66F14471-CA3E-46BE-8935-BEE987D2DAB1}" destId="{2EEF60DC-479C-49B2-BA70-BBFB60EEA5C2}" srcOrd="3" destOrd="0" presId="urn:microsoft.com/office/officeart/2005/8/layout/lProcess2"/>
    <dgm:cxn modelId="{C25038B5-8602-4051-91F2-8371E2DF260E}" type="presParOf" srcId="{66F14471-CA3E-46BE-8935-BEE987D2DAB1}" destId="{4A1A3772-6B4A-411E-A261-E38DA6C3462A}" srcOrd="4" destOrd="0" presId="urn:microsoft.com/office/officeart/2005/8/layout/lProcess2"/>
    <dgm:cxn modelId="{515DBAF0-744E-4B43-843E-0E7B1A6DBBB2}" type="presParOf" srcId="{66F14471-CA3E-46BE-8935-BEE987D2DAB1}" destId="{13065606-5B38-47AB-A80D-22960237ACAA}" srcOrd="5" destOrd="0" presId="urn:microsoft.com/office/officeart/2005/8/layout/lProcess2"/>
    <dgm:cxn modelId="{33183359-D5BB-4304-B1D0-1F41DD3E6A93}" type="presParOf" srcId="{66F14471-CA3E-46BE-8935-BEE987D2DAB1}" destId="{3BDB7F0A-EB69-4AD8-A2DF-8905362F7E17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A920E0-E911-4E1B-A888-8C7B492487F1}">
      <dsp:nvSpPr>
        <dsp:cNvPr id="0" name=""/>
        <dsp:cNvSpPr/>
      </dsp:nvSpPr>
      <dsp:spPr>
        <a:xfrm>
          <a:off x="0" y="0"/>
          <a:ext cx="2892772" cy="3505200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err="1" smtClean="0"/>
            <a:t>Неонатальный</a:t>
          </a:r>
          <a:r>
            <a:rPr lang="ru-RU" sz="2900" b="1" kern="1200" dirty="0" smtClean="0"/>
            <a:t> блок</a:t>
          </a:r>
          <a:endParaRPr lang="ru-RU" sz="2900" b="1" kern="1200" dirty="0"/>
        </a:p>
      </dsp:txBody>
      <dsp:txXfrm>
        <a:off x="0" y="0"/>
        <a:ext cx="2892772" cy="1051560"/>
      </dsp:txXfrm>
    </dsp:sp>
    <dsp:sp modelId="{BD604A2A-8C79-466A-8E51-B134027F175A}">
      <dsp:nvSpPr>
        <dsp:cNvPr id="0" name=""/>
        <dsp:cNvSpPr/>
      </dsp:nvSpPr>
      <dsp:spPr>
        <a:xfrm>
          <a:off x="4" y="1009964"/>
          <a:ext cx="2895595" cy="39927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Отделение новорожденных                    на 130 коек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4" y="1009964"/>
        <a:ext cx="2895595" cy="399276"/>
      </dsp:txXfrm>
    </dsp:sp>
    <dsp:sp modelId="{BB7B8EDC-EBCF-44A8-9D03-6D69EB7C0E37}">
      <dsp:nvSpPr>
        <dsp:cNvPr id="0" name=""/>
        <dsp:cNvSpPr/>
      </dsp:nvSpPr>
      <dsp:spPr>
        <a:xfrm>
          <a:off x="0" y="1492111"/>
          <a:ext cx="2895595" cy="56073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Отделение патологии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новорожденных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 на  40 коек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0" y="1492111"/>
        <a:ext cx="2895595" cy="560738"/>
      </dsp:txXfrm>
    </dsp:sp>
    <dsp:sp modelId="{4A1A3772-6B4A-411E-A261-E38DA6C3462A}">
      <dsp:nvSpPr>
        <dsp:cNvPr id="0" name=""/>
        <dsp:cNvSpPr/>
      </dsp:nvSpPr>
      <dsp:spPr>
        <a:xfrm>
          <a:off x="0" y="2148042"/>
          <a:ext cx="2895595" cy="58067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Отделение выхаживания недоношенных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 на 30 коек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0" y="2148042"/>
        <a:ext cx="2895595" cy="580679"/>
      </dsp:txXfrm>
    </dsp:sp>
    <dsp:sp modelId="{3BDB7F0A-EB69-4AD8-A2DF-8905362F7E17}">
      <dsp:nvSpPr>
        <dsp:cNvPr id="0" name=""/>
        <dsp:cNvSpPr/>
      </dsp:nvSpPr>
      <dsp:spPr>
        <a:xfrm>
          <a:off x="4" y="2862690"/>
          <a:ext cx="2895595" cy="53683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Педиатрический дневной стационар на 15 коек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4" y="2862690"/>
        <a:ext cx="2895595" cy="536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C3A0226-1FB0-48CB-8DDF-5756A05C1C1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charset="0"/>
              </a:rPr>
              <a:t>Перинатальный центр – это лечебно-профилактическое учреждение, оказывающее все  виды квалифицированной, высокотехнологичной и дорогостоящей амбулаторной и  стационарной   помощи в области родовспоможения и перинатологии.  В своем  составе имеет 13 отделений. </a:t>
            </a:r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C90D65-9792-42A5-BFEC-B2BC6BBC32F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5654F-3290-478D-92F9-48FEBF6E1CF6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7800" indent="-177800">
              <a:lnSpc>
                <a:spcPct val="130000"/>
              </a:lnSpc>
              <a:buFontTx/>
              <a:buChar char="•"/>
            </a:pPr>
            <a:r>
              <a:rPr lang="en-US" smtClean="0"/>
              <a:t>Summary of pharmaceutical characteristics</a:t>
            </a:r>
          </a:p>
          <a:p>
            <a:pPr marL="177800" indent="-177800">
              <a:lnSpc>
                <a:spcPct val="130000"/>
              </a:lnSpc>
              <a:buFontTx/>
              <a:buChar char="•"/>
            </a:pPr>
            <a:r>
              <a:rPr lang="en-US" smtClean="0"/>
              <a:t>Seems like a common HES 130, but:</a:t>
            </a:r>
          </a:p>
          <a:p>
            <a:pPr marL="622300" lvl="1" indent="-165100">
              <a:lnSpc>
                <a:spcPct val="130000"/>
              </a:lnSpc>
              <a:buFont typeface="Times New Roman" pitchFamily="18" charset="0"/>
              <a:buChar char="–"/>
            </a:pPr>
            <a:r>
              <a:rPr lang="en-US" smtClean="0"/>
              <a:t>Different chemical profile (MS and C2:C6)</a:t>
            </a:r>
          </a:p>
          <a:p>
            <a:pPr marL="622300" lvl="1" indent="-165100">
              <a:lnSpc>
                <a:spcPct val="130000"/>
              </a:lnSpc>
              <a:buFont typeface="Times New Roman" pitchFamily="18" charset="0"/>
              <a:buChar char="–"/>
            </a:pPr>
            <a:r>
              <a:rPr lang="en-US" smtClean="0"/>
              <a:t>Different source of raw material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9B1537-0DA4-4C2A-A544-0F3FDB121A17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5650" cy="3424237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105400" cy="4113213"/>
          </a:xfrm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0EB31-3D69-411B-B7D6-E5C3156C8F34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8388"/>
            <a:ext cx="2971800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4247EEA5-4C4C-4301-B530-E1E3B3FC0A2E}" type="slidenum">
              <a:rPr lang="ru-RU" sz="1200" baseline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47</a:t>
            </a:fld>
            <a:endParaRPr lang="ru-RU" sz="1200" baseline="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198FB9B-BB94-4629-B320-C43B510B3048}" type="slidenum">
              <a:rPr lang="ru-RU" sz="1200" baseline="0">
                <a:solidFill>
                  <a:srgbClr val="000000"/>
                </a:solidFill>
                <a:cs typeface="Lucida Sans Unicode" pitchFamily="34" charset="0"/>
              </a:rPr>
              <a:pPr algn="r"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47</a:t>
            </a:fld>
            <a:endParaRPr lang="ru-RU" sz="1200" baseline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7713" cy="3417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6388"/>
          </a:xfrm>
          <a:noFill/>
        </p:spPr>
        <p:txBody>
          <a:bodyPr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defTabSz="449263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latin typeface="Arial" charset="0"/>
                <a:cs typeface="Lucida Sans Unicode" pitchFamily="34" charset="0"/>
              </a:rPr>
              <a:t>Хочется отметить, что в последние годы в структуре заболеваемости превалирует половой путь передачи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0450" y="4349750"/>
            <a:ext cx="4740275" cy="3513138"/>
          </a:xfrm>
          <a:noFill/>
        </p:spPr>
        <p:txBody>
          <a:bodyPr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charset="0"/>
              </a:rPr>
              <a:t>Количество заболевших женщин увеличилось более чем 10 раз по сравнению с 2000 годом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charset="0"/>
              </a:rPr>
              <a:t> </a:t>
            </a: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CCD45D-17DC-4CE7-B4E5-F0C65F334677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Все усилия нашего  государства в последние  годы, направленные на улучшение демографической  ситуации  в  стране,  оказалась эффективны.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36D70-6FB7-4D5A-8D14-028D8B3D3AF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Каждые четвертые роды проходят у женщин с прикрепленных территорий.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A4972-E106-4557-ABFA-98FFA523585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Почти 80% в структуре ПС составляют мертворожденные 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07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6B09F8-0720-41CF-AEB5-2CDF8FC5A17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322754-766E-4087-9C3A-ABAFB610101B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73AD70-A786-4CD0-B212-201C0FC101C0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</a:endParaRPr>
          </a:p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F0B89E-2914-45E3-A6C8-15A98C3E32A5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>
              <a:latin typeface="Arial" charset="0"/>
            </a:endParaRP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752AC3-11F0-4D7B-B224-9727233C0670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AAE0-3AF0-4182-98B3-8FDDA0D47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A590-946F-4232-8DDD-FCF65C847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8521-7F4C-4B76-98F7-38E1FA679B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7E50D9-E4BE-423C-8007-8232B8EE5D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Основной слайд, (короткий заголовок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7074" y="685989"/>
            <a:ext cx="6929879" cy="60003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337074" y="1800337"/>
            <a:ext cx="6929879" cy="42859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300"/>
              </a:spcBef>
              <a:buNone/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lnSpc>
                <a:spcPct val="80000"/>
              </a:lnSpc>
              <a:spcBef>
                <a:spcPts val="300"/>
              </a:spcBef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2pPr>
            <a:lvl3pPr marL="180000" indent="-180000">
              <a:lnSpc>
                <a:spcPct val="800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1400">
                <a:solidFill>
                  <a:schemeClr val="tx2">
                    <a:lumMod val="75000"/>
                  </a:schemeClr>
                </a:solidFill>
              </a:defRPr>
            </a:lvl3pPr>
            <a:lvl4pPr marL="180000" indent="-180000">
              <a:lnSpc>
                <a:spcPct val="800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80000" indent="-180000">
              <a:lnSpc>
                <a:spcPct val="800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EB28B-DD61-495C-859F-2AA68D19C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 dir="vert"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90DB-95DE-4AF3-9213-C7CBB6778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6FE77-2F14-4259-B567-87BD83DFC0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AD8C77-2189-4A8B-B720-F98990DAFC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94A3-F83C-4164-9079-03062D2519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C39-84D7-4579-9152-2F05A5104F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103B-4375-4C4A-A7C3-EDA3F74B0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957B-D7F1-490F-BEA5-BE21A084AE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2C84A-4BBF-4B46-856A-DCF08AF91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6D98-D84A-4145-8B79-C81D4AC58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76B1-F4B3-4F6E-8A9C-AABE9BD027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8534-ACF8-40FC-8C55-114CF6421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315B3-D804-4E47-A91E-F3E5F4640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ransition spd="med">
    <p:sndAc>
      <p:stSnd>
        <p:snd r:embed="rId19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hyperlink" Target="http://www.sonar54.ru/pic/12434065249500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_____Microsoft_Office_Excel_97-20036.xls"/><Relationship Id="rId5" Type="http://schemas.openxmlformats.org/officeDocument/2006/relationships/oleObject" Target="../embeddings/_____Microsoft_Office_Excel_97-20035.xls"/><Relationship Id="rId4" Type="http://schemas.openxmlformats.org/officeDocument/2006/relationships/oleObject" Target="../embeddings/_____Microsoft_Office_Excel_97-20034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?term=Bhattacharya%20S%5bAuthor%5d&amp;cauthor=true&amp;cauthor_uid=23339709" TargetMode="External"/><Relationship Id="rId3" Type="http://schemas.openxmlformats.org/officeDocument/2006/relationships/hyperlink" Target="http://www.ncbi.nlm.nih.gov/pubmed?term=Anandakrishnan%20S%5bAuthor%5d&amp;cauthor=true&amp;cauthor_uid=24158878" TargetMode="External"/><Relationship Id="rId7" Type="http://schemas.openxmlformats.org/officeDocument/2006/relationships/hyperlink" Target="http://www.ncbi.nlm.nih.gov/pubmed?term=Carvalho%20JC%5bAuthor%5d&amp;cauthor=true&amp;cauthor_uid=2415887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?term=Seaward%20G%5bAuthor%5d&amp;cauthor=true&amp;cauthor_uid=24158878" TargetMode="External"/><Relationship Id="rId5" Type="http://schemas.openxmlformats.org/officeDocument/2006/relationships/hyperlink" Target="http://www.ncbi.nlm.nih.gov/pubmed?term=Farine%20D%5bAuthor%5d&amp;cauthor=true&amp;cauthor_uid=24158878" TargetMode="External"/><Relationship Id="rId4" Type="http://schemas.openxmlformats.org/officeDocument/2006/relationships/hyperlink" Target="http://www.ncbi.nlm.nih.gov/pubmed?term=Balki%20M%5bAuthor%5d&amp;cauthor=true&amp;cauthor_uid=2415887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_____Microsoft_Office_Excel_97-20037.xls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7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critical.ru/RegionarSchool/content/view/publications/170/0141.html" TargetMode="External"/><Relationship Id="rId4" Type="http://schemas.openxmlformats.org/officeDocument/2006/relationships/hyperlink" Target="http://www.far.org.ru/files/12_FAR_tezis.pd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hyperlink" Target="http://orto-praktika.ru/uploadedFiles/eshopimages/big/50003285.jp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img.20.ua/photos/ria/news_common/14/1482/148217/148217m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stas-omega.info/?cdd=six-sigma-attacks-in-design-rPnSGVYhxi5UEdrOYMO1e9xcyG_0o4zy1GKBJNItuDIgE9vTdDJtSB_3TpgLJgvpqhSUfYtyQKYwLoTB7aM1bbSkeTZywbY75fY4_9iXsoDMN8g=1o2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hyperlink" Target="http://static.ngs.ru/news/preview/8c3709ebfa873b553f7d7fb0d47e660a0503f04d_660.jpg" TargetMode="External"/><Relationship Id="rId5" Type="http://schemas.openxmlformats.org/officeDocument/2006/relationships/oleObject" Target="../embeddings/oleObject9.bin"/><Relationship Id="rId4" Type="http://schemas.openxmlformats.org/officeDocument/2006/relationships/hyperlink" Target="http://murphy-law.net.ru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ho.msk.ru/att/element-641281-misc-zlaya_uchilka_700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dug.ru/public/images/95931706-bda4-4a5c-817e-a09119bfaa13/cdw901e0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sekinart.narod.ru/ImAges/Cartoon/grotesque_picture_man.6.th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3.bp.blogspot.com/_yuZ2SDT0wGA/TBfVEm2X5TI/AAAAAAAAAyw/ITDyVSwaJRs/s1600/2829524_large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Microsoft_Office_Excel_97-20031.xls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_____Microsoft_Office_Excel_97-20033.xls"/><Relationship Id="rId5" Type="http://schemas.openxmlformats.org/officeDocument/2006/relationships/oleObject" Target="../embeddings/_____Microsoft_Office_Excel_97-20032.xls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   д.м.н</a:t>
            </a:r>
            <a:r>
              <a:rPr lang="ru-RU" sz="2800" b="1" dirty="0">
                <a:solidFill>
                  <a:srgbClr val="FF0000"/>
                </a:solidFill>
              </a:rPr>
              <a:t>. В.Я. </a:t>
            </a:r>
            <a:r>
              <a:rPr lang="ru-RU" sz="2800" b="1" dirty="0" err="1" smtClean="0">
                <a:solidFill>
                  <a:srgbClr val="FF0000"/>
                </a:solidFill>
              </a:rPr>
              <a:t>Вартанов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52400"/>
            <a:ext cx="8534400" cy="6400800"/>
          </a:xfrm>
        </p:spPr>
        <p:txBody>
          <a:bodyPr>
            <a:normAutofit fontScale="92500" lnSpcReduction="20000"/>
          </a:bodyPr>
          <a:lstStyle/>
          <a:p>
            <a:pPr algn="ctr">
              <a:buFontTx/>
              <a:buNone/>
            </a:pPr>
            <a:endParaRPr lang="en-US" sz="1200" b="1" dirty="0"/>
          </a:p>
          <a:p>
            <a:pPr algn="ctr">
              <a:buFontTx/>
              <a:buNone/>
            </a:pPr>
            <a:r>
              <a:rPr lang="ru-RU" sz="4100" b="1" dirty="0" smtClean="0"/>
              <a:t>     </a:t>
            </a:r>
            <a:endParaRPr lang="ru-RU" sz="4100" b="1" dirty="0"/>
          </a:p>
          <a:p>
            <a:pPr algn="ctr">
              <a:buFontTx/>
              <a:buNone/>
            </a:pPr>
            <a:endParaRPr lang="ru-RU" b="1" dirty="0" smtClean="0">
              <a:solidFill>
                <a:srgbClr val="000099"/>
              </a:solidFill>
            </a:endParaRPr>
          </a:p>
          <a:p>
            <a:pPr lvl="0" algn="ctr">
              <a:buNone/>
            </a:pPr>
            <a:r>
              <a:rPr lang="ru-RU" sz="4400" b="1" dirty="0">
                <a:solidFill>
                  <a:srgbClr val="000099"/>
                </a:solidFill>
              </a:rPr>
              <a:t>ХРОНИКА </a:t>
            </a:r>
          </a:p>
          <a:p>
            <a:pPr lvl="0" algn="ctr">
              <a:buNone/>
            </a:pPr>
            <a:r>
              <a:rPr lang="ru-RU" sz="4400" b="1" dirty="0">
                <a:solidFill>
                  <a:srgbClr val="000099"/>
                </a:solidFill>
              </a:rPr>
              <a:t>ОДНОГО ОТДЕЛЕНИЯ</a:t>
            </a:r>
            <a:endParaRPr lang="en-US" sz="4400" b="1" dirty="0">
              <a:solidFill>
                <a:prstClr val="black"/>
              </a:solidFill>
            </a:endParaRPr>
          </a:p>
          <a:p>
            <a:pPr algn="ctr">
              <a:buFontTx/>
              <a:buNone/>
            </a:pPr>
            <a:endParaRPr lang="en-US" b="1" dirty="0">
              <a:solidFill>
                <a:srgbClr val="000099"/>
              </a:solidFill>
            </a:endParaRPr>
          </a:p>
          <a:p>
            <a:pPr algn="ctr">
              <a:buFontTx/>
              <a:buNone/>
            </a:pPr>
            <a:endParaRPr lang="ru-RU" sz="2400" b="1" dirty="0" smtClean="0">
              <a:solidFill>
                <a:srgbClr val="000099"/>
              </a:solidFill>
            </a:endParaRPr>
          </a:p>
          <a:p>
            <a:pPr algn="ctr">
              <a:buFontTx/>
              <a:buNone/>
            </a:pPr>
            <a:endParaRPr lang="ru-RU" sz="2400" b="1" dirty="0" smtClean="0">
              <a:solidFill>
                <a:srgbClr val="000099"/>
              </a:solidFill>
            </a:endParaRPr>
          </a:p>
          <a:p>
            <a:pPr algn="ctr">
              <a:buFontTx/>
              <a:buNone/>
            </a:pPr>
            <a:endParaRPr lang="ru-RU" sz="2600" b="1" dirty="0" smtClean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ru-RU" sz="2600" b="1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ru-RU" sz="1800" b="1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ru-RU" sz="1800" b="1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ТОЛЬЯТТИ </a:t>
            </a:r>
            <a:endParaRPr lang="ru-RU" sz="2000" b="1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2015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5" descr="C:\рабочийкомп-1\Safe\документация\осень2013\Панорама_медгородок3_новый размер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46016" y="3047999"/>
            <a:ext cx="6977922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04800" y="762000"/>
          <a:ext cx="85344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257800" cy="6858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Методы анестезиологического пособия: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sz="32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общая анестезия;</a:t>
            </a:r>
            <a:b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-внутривенная анестезия;</a:t>
            </a:r>
            <a:b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b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-спинальная анестезия; </a:t>
            </a:r>
            <a:b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ru-RU" sz="2800" b="1" dirty="0" err="1" smtClean="0">
                <a:solidFill>
                  <a:srgbClr val="000099"/>
                </a:solidFill>
                <a:latin typeface="Times New Roman" pitchFamily="18" charset="0"/>
              </a:rPr>
              <a:t>эпидуральная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 анестезия;</a:t>
            </a:r>
            <a:b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ru-RU" sz="2800" b="1" dirty="0" err="1" smtClean="0">
                <a:solidFill>
                  <a:srgbClr val="000099"/>
                </a:solidFill>
                <a:latin typeface="Times New Roman" pitchFamily="18" charset="0"/>
              </a:rPr>
              <a:t>спинально-эпидуральная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 анестезия.</a:t>
            </a:r>
          </a:p>
        </p:txBody>
      </p:sp>
      <p:pic>
        <p:nvPicPr>
          <p:cNvPr id="5" name="Содержимое 4" descr="0042177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867400" y="457200"/>
            <a:ext cx="3167062" cy="2528888"/>
          </a:xfr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 b="9450"/>
          <a:stretch>
            <a:fillRect/>
          </a:stretch>
        </p:blipFill>
        <p:spPr>
          <a:xfrm>
            <a:off x="5943600" y="3124200"/>
            <a:ext cx="3200400" cy="34474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5733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Распределение видов анестезиологического пособия при  КС в динамике</a:t>
            </a:r>
          </a:p>
        </p:txBody>
      </p:sp>
      <p:graphicFrame>
        <p:nvGraphicFramePr>
          <p:cNvPr id="210947" name="Group 3"/>
          <p:cNvGraphicFramePr>
            <a:graphicFrameLocks noGrp="1"/>
          </p:cNvGraphicFramePr>
          <p:nvPr>
            <p:ph sz="half" idx="1"/>
          </p:nvPr>
        </p:nvGraphicFramePr>
        <p:xfrm>
          <a:off x="152400" y="1447800"/>
          <a:ext cx="8839202" cy="4310062"/>
        </p:xfrm>
        <a:graphic>
          <a:graphicData uri="http://schemas.openxmlformats.org/drawingml/2006/table">
            <a:tbl>
              <a:tblPr/>
              <a:tblGrid>
                <a:gridCol w="1404447"/>
                <a:gridCol w="881555"/>
                <a:gridCol w="990600"/>
                <a:gridCol w="914400"/>
                <a:gridCol w="817880"/>
                <a:gridCol w="957580"/>
                <a:gridCol w="930673"/>
                <a:gridCol w="1942067"/>
              </a:tblGrid>
              <a:tr h="139701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Плановая анестезия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Экстренная анестезия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% центральных НАБ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26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ОА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СЭА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СА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ОА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СЭА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СА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671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2012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469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318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407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501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52,1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548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2013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411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711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343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612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64,3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641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2014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364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908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297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562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69,7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вартано_стать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2733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4038600"/>
            <a:ext cx="2895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1600" b="1" dirty="0" smtClean="0">
                <a:solidFill>
                  <a:srgbClr val="000099"/>
                </a:solidFill>
                <a:latin typeface="+mj-lt"/>
              </a:rPr>
              <a:t>МРТ больной С. </a:t>
            </a:r>
            <a:r>
              <a:rPr lang="ru-RU" sz="1600" b="1" dirty="0" smtClean="0">
                <a:solidFill>
                  <a:srgbClr val="FF0000"/>
                </a:solidFill>
                <a:latin typeface="+mj-lt"/>
              </a:rPr>
              <a:t>Синдром </a:t>
            </a:r>
            <a:r>
              <a:rPr lang="ru-RU" sz="1600" b="1" dirty="0" err="1" smtClean="0">
                <a:solidFill>
                  <a:srgbClr val="FF0000"/>
                </a:solidFill>
                <a:latin typeface="+mj-lt"/>
              </a:rPr>
              <a:t>Арнольда-Киари</a:t>
            </a:r>
            <a:r>
              <a:rPr lang="ru-RU" sz="1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I</a:t>
            </a:r>
            <a:r>
              <a:rPr lang="ru-RU" sz="1600" b="1" dirty="0" smtClean="0">
                <a:solidFill>
                  <a:srgbClr val="FF0000"/>
                </a:solidFill>
                <a:latin typeface="+mj-lt"/>
              </a:rPr>
              <a:t> ст. </a:t>
            </a:r>
            <a:r>
              <a:rPr lang="ru-RU" sz="1600" b="1" dirty="0" smtClean="0">
                <a:solidFill>
                  <a:srgbClr val="000099"/>
                </a:solidFill>
                <a:latin typeface="+mj-lt"/>
              </a:rPr>
              <a:t>Опущение миндалин мозжечка ниже линии Чемберлена. </a:t>
            </a:r>
            <a:r>
              <a:rPr lang="ru-RU" sz="1600" b="1" dirty="0" err="1" smtClean="0">
                <a:solidFill>
                  <a:srgbClr val="000099"/>
                </a:solidFill>
                <a:latin typeface="+mj-lt"/>
                <a:ea typeface="Times New Roman"/>
              </a:rPr>
              <a:t>МРТ-признаки</a:t>
            </a:r>
            <a:r>
              <a:rPr lang="ru-RU" sz="1600" b="1" dirty="0" smtClean="0">
                <a:solidFill>
                  <a:srgbClr val="000099"/>
                </a:solidFill>
                <a:latin typeface="+mj-lt"/>
                <a:ea typeface="Times New Roman"/>
              </a:rPr>
              <a:t> наружной гидроцефалии. </a:t>
            </a:r>
          </a:p>
          <a:p>
            <a:pPr indent="228600"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0099"/>
                </a:solidFill>
                <a:latin typeface="+mj-lt"/>
                <a:ea typeface="Times New Roman"/>
              </a:rPr>
              <a:t>Расширение большой цистерны мозга, цистерны намета мозжечка. </a:t>
            </a:r>
          </a:p>
          <a:p>
            <a:endParaRPr lang="ru-RU" sz="1600" b="1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half" idx="4294967295"/>
          </p:nvPr>
        </p:nvSpPr>
        <p:spPr>
          <a:xfrm>
            <a:off x="3048000" y="228600"/>
            <a:ext cx="6096000" cy="63246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0099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000099"/>
                </a:solidFill>
              </a:rPr>
              <a:t>Больная С.: </a:t>
            </a:r>
            <a:r>
              <a:rPr lang="en-US" sz="2000" b="1" dirty="0" smtClean="0">
                <a:solidFill>
                  <a:srgbClr val="000099"/>
                </a:solidFill>
              </a:rPr>
              <a:t>II</a:t>
            </a:r>
            <a:r>
              <a:rPr lang="ru-RU" sz="2000" b="1" dirty="0" smtClean="0">
                <a:solidFill>
                  <a:srgbClr val="000099"/>
                </a:solidFill>
              </a:rPr>
              <a:t> беременность 39-40 недель, головное </a:t>
            </a:r>
            <a:r>
              <a:rPr lang="ru-RU" sz="2000" b="1" dirty="0" err="1" smtClean="0">
                <a:solidFill>
                  <a:srgbClr val="000099"/>
                </a:solidFill>
              </a:rPr>
              <a:t>предлежание</a:t>
            </a:r>
            <a:r>
              <a:rPr lang="ru-RU" sz="2000" b="1" dirty="0" smtClean="0">
                <a:solidFill>
                  <a:srgbClr val="000099"/>
                </a:solidFill>
              </a:rPr>
              <a:t>, «незрелая» шейка матки. Рубец на матке после кесарева сечения под ЭА. Крупный плод. Врожденная аномалия глаз (нистагм, горизонтальная дальнозоркость, астигматизм).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0099"/>
                </a:solidFill>
              </a:rPr>
              <a:t>06.03.09  под СА произведено кесарево сечение. К концу </a:t>
            </a:r>
            <a:r>
              <a:rPr lang="en-US" sz="2000" b="1" dirty="0" smtClean="0">
                <a:solidFill>
                  <a:srgbClr val="000099"/>
                </a:solidFill>
              </a:rPr>
              <a:t>I </a:t>
            </a:r>
            <a:r>
              <a:rPr lang="ru-RU" sz="2000" b="1" dirty="0" smtClean="0">
                <a:solidFill>
                  <a:srgbClr val="000099"/>
                </a:solidFill>
              </a:rPr>
              <a:t>суток головная боль, резистентная к консервативной терапии, </a:t>
            </a:r>
            <a:r>
              <a:rPr lang="ru-RU" sz="2000" b="1" dirty="0" err="1" smtClean="0">
                <a:solidFill>
                  <a:srgbClr val="000099"/>
                </a:solidFill>
              </a:rPr>
              <a:t>менингизм</a:t>
            </a:r>
            <a:r>
              <a:rPr lang="ru-RU" sz="2000" b="1" dirty="0" smtClean="0">
                <a:solidFill>
                  <a:srgbClr val="000099"/>
                </a:solidFill>
              </a:rPr>
              <a:t>.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0099"/>
                </a:solidFill>
              </a:rPr>
              <a:t>После верификации диагноза (МРТ на 4-е сутки),  стало понятно, почему при обезболивании кесарева сечения в 2005 г. не развилось клиника обострения синдрома АК (операция выполнялась не под спинальной, а под </a:t>
            </a:r>
            <a:r>
              <a:rPr lang="ru-RU" sz="2000" b="1" dirty="0" err="1" smtClean="0">
                <a:solidFill>
                  <a:srgbClr val="000099"/>
                </a:solidFill>
              </a:rPr>
              <a:t>эпидуральной</a:t>
            </a:r>
            <a:r>
              <a:rPr lang="ru-RU" sz="2000" b="1" dirty="0" smtClean="0">
                <a:solidFill>
                  <a:srgbClr val="000099"/>
                </a:solidFill>
              </a:rPr>
              <a:t> анестезией). Продолжена консервативная терапия САК, через 3 месяца оперативное лечение в НИИ нейрохирургии им. Н.Н. Бурденко.</a:t>
            </a:r>
          </a:p>
          <a:p>
            <a:pPr algn="ctr">
              <a:buNone/>
            </a:pP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15" name="Picture 13" descr="Картинка 56 из 150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0"/>
            <a:ext cx="2159000" cy="17907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ЭПИДУРАЛЬНАЯ  АНАЛЬГЕЗИЯ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В  РОДАХ В МПЦ ТГКБ № 5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5029200" cy="4525963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err="1" smtClean="0">
                <a:solidFill>
                  <a:srgbClr val="000099"/>
                </a:solidFill>
                <a:latin typeface="Times New Roman" pitchFamily="18" charset="0"/>
              </a:rPr>
              <a:t>Эпидуральная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 анальгезия в родах составляет около 30% от всех самостоятельных </a:t>
            </a:r>
          </a:p>
          <a:p>
            <a:pPr>
              <a:lnSpc>
                <a:spcPct val="80000"/>
              </a:lnSpc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</a:rPr>
              <a:t>  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родов.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При преждевременных родах порядка 98%.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800" b="1" dirty="0" smtClean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</a:pPr>
            <a:endParaRPr lang="ru-RU" sz="2800" dirty="0" smtClean="0"/>
          </a:p>
        </p:txBody>
      </p:sp>
      <p:pic>
        <p:nvPicPr>
          <p:cNvPr id="6" name="Содержимое 5" descr="ad5e42eb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257800" y="2743200"/>
            <a:ext cx="3395087" cy="2307598"/>
          </a:xfrm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219200"/>
            <a:ext cx="1981200" cy="118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/>
        </p:nvGraphicFramePr>
        <p:xfrm>
          <a:off x="457200" y="304800"/>
          <a:ext cx="8077200" cy="451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Заголовок 14"/>
          <p:cNvSpPr>
            <a:spLocks noGrp="1"/>
          </p:cNvSpPr>
          <p:nvPr>
            <p:ph type="ctrTitle" idx="4294967295"/>
          </p:nvPr>
        </p:nvSpPr>
        <p:spPr>
          <a:xfrm rot="10800000" flipV="1">
            <a:off x="762000" y="4800600"/>
            <a:ext cx="7315200" cy="45720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2012                                           2013                                            2014 </a:t>
            </a:r>
            <a:endParaRPr lang="ru-RU" sz="1800" b="1" dirty="0"/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</a:rPr>
              <a:t>М О Н И Т О Р И Н Г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752600"/>
            <a:ext cx="5334000" cy="4495800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</a:rPr>
              <a:t>В соответствии с требованиями ФОМС РФ необходимо соблюдение базовых стандартов мониторинга у родильниц и рожениц в процессе проведения различных </a:t>
            </a:r>
            <a:r>
              <a:rPr lang="ru-RU" b="1" dirty="0" err="1" smtClean="0">
                <a:solidFill>
                  <a:srgbClr val="000099"/>
                </a:solidFill>
                <a:latin typeface="Times New Roman" pitchFamily="18" charset="0"/>
              </a:rPr>
              <a:t>анестезиолого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</a:rPr>
              <a:t> - реанимационных пособий. Более половины всех критических инцидентов можно было бы избежать при соблюдении необходимых объемов мониторинга.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111111"/>
                </a:solidFill>
                <a:latin typeface="Times New Roman" pitchFamily="18" charset="0"/>
              </a:rPr>
              <a:t>Заимствовано у профессора И.В. Братищева</a:t>
            </a:r>
          </a:p>
        </p:txBody>
      </p:sp>
      <p:pic>
        <p:nvPicPr>
          <p:cNvPr id="8" name="Содержимое 7" descr="Братищев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562600" y="2514600"/>
            <a:ext cx="3352800" cy="2234761"/>
          </a:xfrm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914400" y="152401"/>
            <a:ext cx="77724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Microsoft YaHei" charset="0"/>
                <a:cs typeface="Microsoft YaHei" charset="0"/>
              </a:rPr>
              <a:t>Осложнения анестезии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ea typeface="Microsoft YaHei" charset="0"/>
              <a:cs typeface="Microsoft YaHei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076825" y="1557338"/>
            <a:ext cx="3743325" cy="2873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>
              <a:spcBef>
                <a:spcPts val="400"/>
              </a:spcBef>
              <a:buSzPct val="9000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800" i="1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	</a:t>
            </a:r>
            <a:endParaRPr lang="ru-RU" sz="1600" i="1" dirty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  <a:p>
            <a:pPr marL="342900" indent="-341313">
              <a:spcBef>
                <a:spcPts val="400"/>
              </a:spcBef>
              <a:buClr>
                <a:srgbClr val="B2B2B2"/>
              </a:buClr>
              <a:buSzPct val="90000"/>
              <a:buFont typeface="Wingdings" pitchFamily="2" charset="2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sz="1600" i="1" dirty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  <a:p>
            <a:pPr marL="342900" indent="-341313">
              <a:spcBef>
                <a:spcPts val="400"/>
              </a:spcBef>
              <a:buSzPct val="9000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sz="1600" i="1" dirty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</p:txBody>
      </p:sp>
      <p:graphicFrame>
        <p:nvGraphicFramePr>
          <p:cNvPr id="17412" name="Group 4"/>
          <p:cNvGraphicFramePr>
            <a:graphicFrameLocks noGrp="1"/>
          </p:cNvGraphicFramePr>
          <p:nvPr/>
        </p:nvGraphicFramePr>
        <p:xfrm>
          <a:off x="381000" y="838200"/>
          <a:ext cx="8353426" cy="5863655"/>
        </p:xfrm>
        <a:graphic>
          <a:graphicData uri="http://schemas.openxmlformats.org/drawingml/2006/table">
            <a:tbl>
              <a:tblPr/>
              <a:tblGrid>
                <a:gridCol w="5638800"/>
                <a:gridCol w="914400"/>
                <a:gridCol w="914400"/>
                <a:gridCol w="885826"/>
              </a:tblGrid>
              <a:tr h="80839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29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Аллергические и анафилактические реакции 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29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Нестабильная гемодинамика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29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Ларинго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бронхоспазм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29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Продленное апноэ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35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Анафилактический шок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29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Бронхоспазм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79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Поспункционная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головная боль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35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Аспирация 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29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Рвота при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нейроаксиальных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блокадах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35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Неэффективная анестезия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0000" marR="90000" marT="5328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3188"/>
            <a:ext cx="8686800" cy="1314450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Некоторые показатели ЦГ у больной Е.</a:t>
            </a: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762000" y="3968120"/>
          <a:ext cx="3695700" cy="2556291"/>
        </p:xfrm>
        <a:graphic>
          <a:graphicData uri="http://schemas.openxmlformats.org/presentationml/2006/ole">
            <p:oleObj spid="_x0000_s10242" name="Диаграмма" r:id="rId4" imgW="3143364" imgH="1838287" progId="Excel.Sheet.8">
              <p:embed/>
            </p:oleObj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4722833" y="1143000"/>
          <a:ext cx="4170342" cy="2573338"/>
        </p:xfrm>
        <a:graphic>
          <a:graphicData uri="http://schemas.openxmlformats.org/presentationml/2006/ole">
            <p:oleObj spid="_x0000_s10243" name="Диаграмма" r:id="rId5" imgW="3143364" imgH="1838287" progId="Excel.Sheet.8">
              <p:embed/>
            </p:oleObj>
          </a:graphicData>
        </a:graphic>
      </p:graphicFrame>
      <p:graphicFrame>
        <p:nvGraphicFramePr>
          <p:cNvPr id="35845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4713275" y="3988226"/>
          <a:ext cx="4125925" cy="2412573"/>
        </p:xfrm>
        <a:graphic>
          <a:graphicData uri="http://schemas.openxmlformats.org/presentationml/2006/ole">
            <p:oleObj spid="_x0000_s10244" name="Диаграмма" r:id="rId6" imgW="3143364" imgH="1838287" progId="Excel.Sheet.8">
              <p:embed/>
            </p:oleObj>
          </a:graphicData>
        </a:graphic>
      </p:graphicFrame>
      <p:pic>
        <p:nvPicPr>
          <p:cNvPr id="6" name="Picture 4" descr="day 0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04800" y="1219200"/>
            <a:ext cx="3733800" cy="24892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 spd="med"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991600" cy="13811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Структура родов с кровотечениями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по данным акушерского стационара МПЦ  ТГКБ № 5 </a:t>
            </a:r>
          </a:p>
        </p:txBody>
      </p:sp>
      <p:graphicFrame>
        <p:nvGraphicFramePr>
          <p:cNvPr id="39943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0" y="2571750"/>
          <a:ext cx="4316413" cy="3786188"/>
        </p:xfrm>
        <a:graphic>
          <a:graphicData uri="http://schemas.openxmlformats.org/presentationml/2006/ole">
            <p:oleObj spid="_x0000_s5122" name="Диаграмма" r:id="rId4" imgW="6096000" imgH="4067175" progId="MSGraph.Chart.8">
              <p:embed followColorScheme="full"/>
            </p:oleObj>
          </a:graphicData>
        </a:graphic>
      </p:graphicFrame>
      <p:graphicFrame>
        <p:nvGraphicFramePr>
          <p:cNvPr id="39946" name="Object 3"/>
          <p:cNvGraphicFramePr>
            <a:graphicFrameLocks noChangeAspect="1"/>
          </p:cNvGraphicFramePr>
          <p:nvPr>
            <p:ph sz="half" idx="4294967295"/>
          </p:nvPr>
        </p:nvGraphicFramePr>
        <p:xfrm>
          <a:off x="1828800" y="1371600"/>
          <a:ext cx="5021263" cy="5021263"/>
        </p:xfrm>
        <a:graphic>
          <a:graphicData uri="http://schemas.openxmlformats.org/presentationml/2006/ole">
            <p:oleObj spid="_x0000_s5123" name="Диаграмма" r:id="rId5" imgW="6543675" imgH="6543675" progId="MSGraph.Chart.8">
              <p:embed followColorScheme="full"/>
            </p:oleObj>
          </a:graphicData>
        </a:graphic>
      </p:graphicFrame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vi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81200"/>
            <a:ext cx="4171950" cy="296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143000" y="304800"/>
            <a:ext cx="8001000" cy="1216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ГБУЗ Самарской области «Тольяттинская Клиническая больница № 5»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4294967295"/>
          </p:nvPr>
        </p:nvSpPr>
        <p:spPr>
          <a:xfrm>
            <a:off x="4419600" y="1371600"/>
            <a:ext cx="4724400" cy="54864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2100" b="1" i="1" dirty="0" smtClean="0">
              <a:solidFill>
                <a:srgbClr val="000099"/>
              </a:solidFill>
            </a:endParaRPr>
          </a:p>
          <a:p>
            <a:pPr algn="ctr">
              <a:buNone/>
            </a:pPr>
            <a:r>
              <a:rPr lang="ru-RU" sz="2100" b="1" i="1" dirty="0" smtClean="0">
                <a:solidFill>
                  <a:srgbClr val="000099"/>
                </a:solidFill>
              </a:rPr>
              <a:t>ГБУЗ </a:t>
            </a:r>
            <a:r>
              <a:rPr lang="ru-RU" sz="2100" b="1" i="1" dirty="0">
                <a:solidFill>
                  <a:srgbClr val="000099"/>
                </a:solidFill>
              </a:rPr>
              <a:t>Самарской области «Тольяттинская </a:t>
            </a:r>
            <a:r>
              <a:rPr lang="ru-RU" sz="2100" b="1" i="1" dirty="0" smtClean="0">
                <a:solidFill>
                  <a:srgbClr val="000099"/>
                </a:solidFill>
              </a:rPr>
              <a:t>городская клиническая </a:t>
            </a:r>
            <a:r>
              <a:rPr lang="ru-RU" sz="2100" b="1" i="1" dirty="0">
                <a:solidFill>
                  <a:srgbClr val="000099"/>
                </a:solidFill>
              </a:rPr>
              <a:t>больница № 5» – одно из самых </a:t>
            </a:r>
            <a:r>
              <a:rPr lang="ru-RU" sz="2100" b="1" i="1" dirty="0" smtClean="0">
                <a:solidFill>
                  <a:srgbClr val="000099"/>
                </a:solidFill>
              </a:rPr>
              <a:t>крупных </a:t>
            </a:r>
            <a:r>
              <a:rPr lang="ru-RU" sz="2100" b="1" i="1" dirty="0">
                <a:solidFill>
                  <a:srgbClr val="000099"/>
                </a:solidFill>
              </a:rPr>
              <a:t>региональных медицинских учреждений </a:t>
            </a:r>
            <a:r>
              <a:rPr lang="ru-RU" sz="2100" b="1" i="1" dirty="0" smtClean="0">
                <a:solidFill>
                  <a:srgbClr val="000099"/>
                </a:solidFill>
              </a:rPr>
              <a:t>РФ. </a:t>
            </a:r>
          </a:p>
          <a:p>
            <a:pPr algn="ctr">
              <a:buNone/>
            </a:pPr>
            <a:r>
              <a:rPr lang="ru-RU" sz="2100" b="1" i="1" dirty="0" smtClean="0">
                <a:solidFill>
                  <a:srgbClr val="000099"/>
                </a:solidFill>
              </a:rPr>
              <a:t>Сегодня  </a:t>
            </a:r>
            <a:r>
              <a:rPr lang="ru-RU" sz="2100" b="1" i="1" dirty="0">
                <a:solidFill>
                  <a:srgbClr val="000099"/>
                </a:solidFill>
              </a:rPr>
              <a:t>это городская клиническая больница на </a:t>
            </a:r>
            <a:r>
              <a:rPr lang="ru-RU" sz="2100" b="1" i="1" dirty="0" smtClean="0">
                <a:solidFill>
                  <a:srgbClr val="000099"/>
                </a:solidFill>
              </a:rPr>
              <a:t>2885 </a:t>
            </a:r>
            <a:r>
              <a:rPr lang="ru-RU" sz="2100" b="1" i="1" dirty="0">
                <a:solidFill>
                  <a:srgbClr val="000099"/>
                </a:solidFill>
              </a:rPr>
              <a:t>коек, в которой функционирует 75 специализированных </a:t>
            </a:r>
            <a:r>
              <a:rPr lang="ru-RU" sz="2100" b="1" i="1" dirty="0" smtClean="0">
                <a:solidFill>
                  <a:srgbClr val="000099"/>
                </a:solidFill>
              </a:rPr>
              <a:t>отделений, где ежегодно </a:t>
            </a:r>
            <a:r>
              <a:rPr lang="ru-RU" sz="2100" b="1" i="1" dirty="0">
                <a:solidFill>
                  <a:srgbClr val="000099"/>
                </a:solidFill>
              </a:rPr>
              <a:t>получают квалифицированную врачебную помощь более 70 тысяч </a:t>
            </a:r>
            <a:r>
              <a:rPr lang="ru-RU" sz="2100" b="1" i="1" dirty="0" smtClean="0">
                <a:solidFill>
                  <a:srgbClr val="000099"/>
                </a:solidFill>
              </a:rPr>
              <a:t>человек. </a:t>
            </a:r>
            <a:endParaRPr lang="ru-RU" sz="21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Кровотечение!</a:t>
            </a:r>
          </a:p>
        </p:txBody>
      </p:sp>
      <p:pic>
        <p:nvPicPr>
          <p:cNvPr id="51203" name="Содержимое 5" descr="04_74_B-r_Psih_Rodi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1412875"/>
            <a:ext cx="2919413" cy="4308475"/>
          </a:xfrm>
        </p:spPr>
      </p:pic>
      <p:sp>
        <p:nvSpPr>
          <p:cNvPr id="47108" name="Содержимое 6"/>
          <p:cNvSpPr>
            <a:spLocks noGrp="1"/>
          </p:cNvSpPr>
          <p:nvPr>
            <p:ph sz="half" idx="2"/>
          </p:nvPr>
        </p:nvSpPr>
        <p:spPr>
          <a:xfrm>
            <a:off x="3419475" y="1052513"/>
            <a:ext cx="5353050" cy="5400675"/>
          </a:xfrm>
        </p:spPr>
        <p:txBody>
          <a:bodyPr rtlCol="0"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"/>
              <a:defRPr/>
            </a:pPr>
            <a:r>
              <a:rPr lang="ru-RU" sz="2000" b="1" dirty="0" smtClean="0"/>
              <a:t>Состав бригады: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dirty="0" smtClean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/>
              <a:t>Врач акушер-гинеколог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/>
              <a:t>Акушерка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/>
              <a:t>Врач –</a:t>
            </a:r>
            <a:r>
              <a:rPr lang="ru-RU" sz="1800" b="1" dirty="0" err="1" smtClean="0"/>
              <a:t>неонатолог</a:t>
            </a:r>
            <a:endParaRPr lang="ru-RU" sz="1800" b="1" dirty="0" smtClean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/>
              <a:t>Медсестра новорожденных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/>
              <a:t>Врач анестезиолог-реаниматолог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err="1" smtClean="0"/>
              <a:t>Медсестра-анестезист</a:t>
            </a:r>
            <a:endParaRPr lang="ru-RU" sz="1800" b="1" dirty="0" smtClean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/>
              <a:t>Младшая медицинская сестра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1800" b="1" dirty="0" smtClean="0"/>
          </a:p>
          <a:p>
            <a:pPr marL="640080" lvl="1" indent="-27432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b="1" dirty="0" smtClean="0"/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</a:rPr>
              <a:t>+ Ответственный врач акушер – гинеколог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   (не ниже 1-й категории)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</a:rPr>
              <a:t>+ Врач – </a:t>
            </a:r>
            <a:r>
              <a:rPr lang="ru-RU" sz="1800" b="1" dirty="0" err="1" smtClean="0">
                <a:solidFill>
                  <a:srgbClr val="FF0000"/>
                </a:solidFill>
              </a:rPr>
              <a:t>трансфузиолог</a:t>
            </a:r>
            <a:r>
              <a:rPr lang="ru-RU" sz="1800" b="1" dirty="0" smtClean="0">
                <a:solidFill>
                  <a:srgbClr val="FF0000"/>
                </a:solidFill>
              </a:rPr>
              <a:t> (акушер, </a:t>
            </a:r>
            <a:r>
              <a:rPr lang="ru-RU" sz="1800" b="1" dirty="0" err="1" smtClean="0">
                <a:solidFill>
                  <a:srgbClr val="FF0000"/>
                </a:solidFill>
              </a:rPr>
              <a:t>неонатолог</a:t>
            </a:r>
            <a:r>
              <a:rPr lang="ru-RU" sz="1800" b="1" dirty="0" smtClean="0">
                <a:solidFill>
                  <a:srgbClr val="FF0000"/>
                </a:solidFill>
              </a:rPr>
              <a:t>, реаниматолог и т.д…)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</a:rPr>
              <a:t>+ Вторая акушерка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</a:rPr>
              <a:t>+ Операционная  медицинская  сестра</a:t>
            </a:r>
          </a:p>
        </p:txBody>
      </p:sp>
      <p:sp>
        <p:nvSpPr>
          <p:cNvPr id="5" name="Крест 4"/>
          <p:cNvSpPr/>
          <p:nvPr/>
        </p:nvSpPr>
        <p:spPr>
          <a:xfrm>
            <a:off x="5410200" y="3733800"/>
            <a:ext cx="571500" cy="571500"/>
          </a:xfrm>
          <a:prstGeom prst="plus">
            <a:avLst>
              <a:gd name="adj" fmla="val 417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710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710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710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710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10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Карбетоцин во время КС</a:t>
            </a:r>
          </a:p>
        </p:txBody>
      </p:sp>
      <p:sp>
        <p:nvSpPr>
          <p:cNvPr id="122883" name="Содержимое 2"/>
          <p:cNvSpPr>
            <a:spLocks noGrp="1"/>
          </p:cNvSpPr>
          <p:nvPr>
            <p:ph idx="1"/>
          </p:nvPr>
        </p:nvSpPr>
        <p:spPr>
          <a:xfrm>
            <a:off x="838200" y="1524000"/>
            <a:ext cx="7772400" cy="4572000"/>
          </a:xfrm>
        </p:spPr>
        <p:txBody>
          <a:bodyPr/>
          <a:lstStyle/>
          <a:p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20, 40, 60, 80, </a:t>
            </a:r>
            <a:r>
              <a:rPr lang="ru-RU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100</a:t>
            </a:r>
            <a:r>
              <a:rPr lang="ru-RU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мкг </a:t>
            </a:r>
          </a:p>
          <a:p>
            <a:r>
              <a:rPr lang="ru-RU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Эффективность профилактики кровотечения одинакова;</a:t>
            </a:r>
          </a:p>
          <a:p>
            <a:r>
              <a:rPr lang="ru-RU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Дополнительно потребовалась утеротоническая терапия в 13% случаев;</a:t>
            </a:r>
          </a:p>
          <a:p>
            <a:r>
              <a:rPr lang="ru-RU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Частота побочных эффектов (гипотония) одинакова и составила 42,5%;</a:t>
            </a:r>
          </a:p>
          <a:p>
            <a:endParaRPr lang="ru-RU" sz="1600" smtClean="0">
              <a:latin typeface="Times New Roman" pitchFamily="18" charset="0"/>
              <a:cs typeface="Times New Roman" pitchFamily="18" charset="0"/>
              <a:hlinkClick r:id="rId3" action="ppaction://hlinkfile"/>
            </a:endParaRPr>
          </a:p>
          <a:p>
            <a:endParaRPr lang="ru-RU" sz="1600" smtClean="0">
              <a:latin typeface="Times New Roman" pitchFamily="18" charset="0"/>
              <a:cs typeface="Times New Roman" pitchFamily="18" charset="0"/>
              <a:hlinkClick r:id="rId3" action="ppaction://hlinkfile"/>
            </a:endParaRPr>
          </a:p>
          <a:p>
            <a:pPr>
              <a:buFontTx/>
              <a:buNone/>
            </a:pPr>
            <a:r>
              <a:rPr lang="en-US" sz="1600" smtClean="0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Anandakrishnan S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Balki M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Farine D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Seaward G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Carvalho JC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  <a:hlinkClick r:id="rId8" action="ppaction://hlinkfile" tooltip="Canadian journal of anaesthesia = Journal canadien d'anesthesie."/>
              </a:rPr>
              <a:t>Can J Anaesth.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 2013 Nov;60(11):1054-1060. Epub 2013 Sep 25.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smtClean="0">
                <a:latin typeface="Times New Roman" pitchFamily="18" charset="0"/>
                <a:cs typeface="Times New Roman" pitchFamily="18" charset="0"/>
              </a:rPr>
              <a:t>Carbetocin at elective Cesarean delivery: a randomized controlled trial to determine the effective dose, part 2.</a:t>
            </a:r>
          </a:p>
          <a:p>
            <a:endParaRPr lang="ru-RU" smtClean="0"/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353425" cy="7064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Массивное   кровотечение!!!</a:t>
            </a:r>
          </a:p>
        </p:txBody>
      </p:sp>
      <p:sp>
        <p:nvSpPr>
          <p:cNvPr id="48132" name="Содержимое 6"/>
          <p:cNvSpPr>
            <a:spLocks noGrp="1"/>
          </p:cNvSpPr>
          <p:nvPr>
            <p:ph sz="half" idx="4294967295"/>
          </p:nvPr>
        </p:nvSpPr>
        <p:spPr>
          <a:xfrm>
            <a:off x="3635375" y="1125538"/>
            <a:ext cx="5508625" cy="5732462"/>
          </a:xfrm>
        </p:spPr>
        <p:txBody>
          <a:bodyPr rtlCol="0"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"/>
              <a:defRPr/>
            </a:pPr>
            <a:r>
              <a:rPr lang="ru-RU" sz="1800" b="1" dirty="0" smtClean="0"/>
              <a:t>Состав бригады: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/>
              <a:t>Врач акушер-гинеколог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/>
              <a:t>Акушерка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/>
              <a:t>Врач –</a:t>
            </a:r>
            <a:r>
              <a:rPr lang="ru-RU" sz="1600" b="1" dirty="0" err="1" smtClean="0"/>
              <a:t>неонатолог</a:t>
            </a:r>
            <a:endParaRPr lang="ru-RU" sz="1600" b="1" dirty="0" smtClean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/>
              <a:t>Медсестра новорожденных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/>
              <a:t>Врач анестезиолог-реаниматолог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err="1" smtClean="0"/>
              <a:t>Медсестра-анестезист</a:t>
            </a:r>
            <a:endParaRPr lang="ru-RU" sz="1600" b="1" dirty="0" smtClean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/>
              <a:t>Младшая медицинская сестра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1800" b="1" dirty="0" smtClean="0"/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dirty="0" smtClean="0">
                <a:solidFill>
                  <a:srgbClr val="C00000"/>
                </a:solidFill>
              </a:rPr>
              <a:t>+ </a:t>
            </a:r>
            <a:r>
              <a:rPr lang="ru-RU" sz="1400" b="1" dirty="0" smtClean="0">
                <a:solidFill>
                  <a:srgbClr val="C00000"/>
                </a:solidFill>
              </a:rPr>
              <a:t>Ответственный врач акушер – гинеколог (не ниже 1-й категории)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+ Второй врач  анестезиолог-реаниматолог в ночное время 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+ Врач – </a:t>
            </a:r>
            <a:r>
              <a:rPr lang="ru-RU" sz="1400" b="1" dirty="0" err="1" smtClean="0">
                <a:solidFill>
                  <a:srgbClr val="C00000"/>
                </a:solidFill>
              </a:rPr>
              <a:t>трансфузиолог</a:t>
            </a:r>
            <a:r>
              <a:rPr lang="ru-RU" sz="1400" b="1" dirty="0" smtClean="0">
                <a:solidFill>
                  <a:srgbClr val="C00000"/>
                </a:solidFill>
              </a:rPr>
              <a:t> (акушер, </a:t>
            </a:r>
            <a:r>
              <a:rPr lang="ru-RU" sz="1400" b="1" dirty="0" err="1" smtClean="0">
                <a:solidFill>
                  <a:srgbClr val="C00000"/>
                </a:solidFill>
              </a:rPr>
              <a:t>неонатолог</a:t>
            </a:r>
            <a:r>
              <a:rPr lang="ru-RU" sz="1400" b="1" dirty="0" smtClean="0">
                <a:solidFill>
                  <a:srgbClr val="C00000"/>
                </a:solidFill>
              </a:rPr>
              <a:t>, реаниматолог и т.д…)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+ Вторая акушерка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+ Вторая медсестра – </a:t>
            </a:r>
            <a:r>
              <a:rPr lang="ru-RU" sz="1400" b="1" dirty="0" err="1" smtClean="0">
                <a:solidFill>
                  <a:srgbClr val="C00000"/>
                </a:solidFill>
              </a:rPr>
              <a:t>анестезист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+ Операционная медицинская  сестра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</a:rPr>
              <a:t>+ заместитель главного врача по акушерству и гинекологии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</a:rPr>
              <a:t> + заведующий родовым отделением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</a:rPr>
              <a:t>+ заведующий ИТАР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</a:rPr>
              <a:t>+ врач – сосудистый хирург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1800" b="1" dirty="0" smtClean="0">
              <a:solidFill>
                <a:srgbClr val="FF0000"/>
              </a:solidFill>
            </a:endParaRPr>
          </a:p>
        </p:txBody>
      </p:sp>
      <p:sp>
        <p:nvSpPr>
          <p:cNvPr id="5" name="Крест 4"/>
          <p:cNvSpPr/>
          <p:nvPr/>
        </p:nvSpPr>
        <p:spPr>
          <a:xfrm>
            <a:off x="5943600" y="3429000"/>
            <a:ext cx="284162" cy="206375"/>
          </a:xfrm>
          <a:prstGeom prst="plus">
            <a:avLst>
              <a:gd name="adj" fmla="val 417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Крест 5"/>
          <p:cNvSpPr/>
          <p:nvPr/>
        </p:nvSpPr>
        <p:spPr>
          <a:xfrm>
            <a:off x="5943600" y="5257800"/>
            <a:ext cx="339724" cy="257175"/>
          </a:xfrm>
          <a:prstGeom prst="plus">
            <a:avLst>
              <a:gd name="adj" fmla="val 417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5072074"/>
            <a:ext cx="400052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Итого:</a:t>
            </a:r>
          </a:p>
          <a:p>
            <a:pPr algn="ctr"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16 специалистов</a:t>
            </a:r>
          </a:p>
          <a:p>
            <a:pPr algn="ctr"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 более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371600"/>
            <a:ext cx="2369344" cy="347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81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1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81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81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81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81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813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813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813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813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reeform 2"/>
          <p:cNvSpPr>
            <a:spLocks/>
          </p:cNvSpPr>
          <p:nvPr/>
        </p:nvSpPr>
        <p:spPr bwMode="auto">
          <a:xfrm>
            <a:off x="1116013" y="260350"/>
            <a:ext cx="3667125" cy="2127250"/>
          </a:xfrm>
          <a:custGeom>
            <a:avLst/>
            <a:gdLst>
              <a:gd name="T0" fmla="*/ 2147483647 w 1811"/>
              <a:gd name="T1" fmla="*/ 2147483647 h 1340"/>
              <a:gd name="T2" fmla="*/ 2147483647 w 1811"/>
              <a:gd name="T3" fmla="*/ 2147483647 h 1340"/>
              <a:gd name="T4" fmla="*/ 2147483647 w 1811"/>
              <a:gd name="T5" fmla="*/ 2147483647 h 1340"/>
              <a:gd name="T6" fmla="*/ 2147483647 w 1811"/>
              <a:gd name="T7" fmla="*/ 2147483647 h 1340"/>
              <a:gd name="T8" fmla="*/ 2147483647 w 1811"/>
              <a:gd name="T9" fmla="*/ 2147483647 h 1340"/>
              <a:gd name="T10" fmla="*/ 2147483647 w 1811"/>
              <a:gd name="T11" fmla="*/ 0 h 1340"/>
              <a:gd name="T12" fmla="*/ 2147483647 w 1811"/>
              <a:gd name="T13" fmla="*/ 0 h 1340"/>
              <a:gd name="T14" fmla="*/ 2147483647 w 1811"/>
              <a:gd name="T15" fmla="*/ 2147483647 h 1340"/>
              <a:gd name="T16" fmla="*/ 2147483647 w 1811"/>
              <a:gd name="T17" fmla="*/ 2147483647 h 1340"/>
              <a:gd name="T18" fmla="*/ 2147483647 w 1811"/>
              <a:gd name="T19" fmla="*/ 2147483647 h 1340"/>
              <a:gd name="T20" fmla="*/ 2147483647 w 1811"/>
              <a:gd name="T21" fmla="*/ 2147483647 h 1340"/>
              <a:gd name="T22" fmla="*/ 2147483647 w 1811"/>
              <a:gd name="T23" fmla="*/ 2147483647 h 1340"/>
              <a:gd name="T24" fmla="*/ 2147483647 w 1811"/>
              <a:gd name="T25" fmla="*/ 2147483647 h 1340"/>
              <a:gd name="T26" fmla="*/ 2147483647 w 1811"/>
              <a:gd name="T27" fmla="*/ 2147483647 h 1340"/>
              <a:gd name="T28" fmla="*/ 2147483647 w 1811"/>
              <a:gd name="T29" fmla="*/ 2147483647 h 1340"/>
              <a:gd name="T30" fmla="*/ 2147483647 w 1811"/>
              <a:gd name="T31" fmla="*/ 2147483647 h 1340"/>
              <a:gd name="T32" fmla="*/ 2147483647 w 1811"/>
              <a:gd name="T33" fmla="*/ 2147483647 h 1340"/>
              <a:gd name="T34" fmla="*/ 2147483647 w 1811"/>
              <a:gd name="T35" fmla="*/ 2147483647 h 1340"/>
              <a:gd name="T36" fmla="*/ 2147483647 w 1811"/>
              <a:gd name="T37" fmla="*/ 2147483647 h 1340"/>
              <a:gd name="T38" fmla="*/ 2147483647 w 1811"/>
              <a:gd name="T39" fmla="*/ 2147483647 h 1340"/>
              <a:gd name="T40" fmla="*/ 2147483647 w 1811"/>
              <a:gd name="T41" fmla="*/ 2147483647 h 1340"/>
              <a:gd name="T42" fmla="*/ 2147483647 w 1811"/>
              <a:gd name="T43" fmla="*/ 2147483647 h 1340"/>
              <a:gd name="T44" fmla="*/ 2147483647 w 1811"/>
              <a:gd name="T45" fmla="*/ 2147483647 h 1340"/>
              <a:gd name="T46" fmla="*/ 2147483647 w 1811"/>
              <a:gd name="T47" fmla="*/ 2147483647 h 1340"/>
              <a:gd name="T48" fmla="*/ 2147483647 w 1811"/>
              <a:gd name="T49" fmla="*/ 2147483647 h 1340"/>
              <a:gd name="T50" fmla="*/ 2147483647 w 1811"/>
              <a:gd name="T51" fmla="*/ 2147483647 h 1340"/>
              <a:gd name="T52" fmla="*/ 2147483647 w 1811"/>
              <a:gd name="T53" fmla="*/ 2147483647 h 1340"/>
              <a:gd name="T54" fmla="*/ 2147483647 w 1811"/>
              <a:gd name="T55" fmla="*/ 2147483647 h 1340"/>
              <a:gd name="T56" fmla="*/ 2147483647 w 1811"/>
              <a:gd name="T57" fmla="*/ 2147483647 h 1340"/>
              <a:gd name="T58" fmla="*/ 2147483647 w 1811"/>
              <a:gd name="T59" fmla="*/ 2147483647 h 1340"/>
              <a:gd name="T60" fmla="*/ 2147483647 w 1811"/>
              <a:gd name="T61" fmla="*/ 2147483647 h 1340"/>
              <a:gd name="T62" fmla="*/ 2147483647 w 1811"/>
              <a:gd name="T63" fmla="*/ 2147483647 h 1340"/>
              <a:gd name="T64" fmla="*/ 2147483647 w 1811"/>
              <a:gd name="T65" fmla="*/ 2147483647 h 1340"/>
              <a:gd name="T66" fmla="*/ 2147483647 w 1811"/>
              <a:gd name="T67" fmla="*/ 2147483647 h 1340"/>
              <a:gd name="T68" fmla="*/ 2147483647 w 1811"/>
              <a:gd name="T69" fmla="*/ 2147483647 h 1340"/>
              <a:gd name="T70" fmla="*/ 2147483647 w 1811"/>
              <a:gd name="T71" fmla="*/ 2147483647 h 1340"/>
              <a:gd name="T72" fmla="*/ 2147483647 w 1811"/>
              <a:gd name="T73" fmla="*/ 2147483647 h 1340"/>
              <a:gd name="T74" fmla="*/ 2147483647 w 1811"/>
              <a:gd name="T75" fmla="*/ 2147483647 h 134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11"/>
              <a:gd name="T115" fmla="*/ 0 h 1340"/>
              <a:gd name="T116" fmla="*/ 1811 w 1811"/>
              <a:gd name="T117" fmla="*/ 1340 h 134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811" h="1340">
                <a:moveTo>
                  <a:pt x="123" y="204"/>
                </a:moveTo>
                <a:lnTo>
                  <a:pt x="166" y="179"/>
                </a:lnTo>
                <a:lnTo>
                  <a:pt x="212" y="149"/>
                </a:lnTo>
                <a:lnTo>
                  <a:pt x="265" y="125"/>
                </a:lnTo>
                <a:lnTo>
                  <a:pt x="309" y="105"/>
                </a:lnTo>
                <a:lnTo>
                  <a:pt x="384" y="77"/>
                </a:lnTo>
                <a:lnTo>
                  <a:pt x="471" y="54"/>
                </a:lnTo>
                <a:lnTo>
                  <a:pt x="536" y="37"/>
                </a:lnTo>
                <a:lnTo>
                  <a:pt x="609" y="23"/>
                </a:lnTo>
                <a:lnTo>
                  <a:pt x="669" y="15"/>
                </a:lnTo>
                <a:lnTo>
                  <a:pt x="743" y="6"/>
                </a:lnTo>
                <a:lnTo>
                  <a:pt x="801" y="0"/>
                </a:lnTo>
                <a:lnTo>
                  <a:pt x="876" y="0"/>
                </a:lnTo>
                <a:lnTo>
                  <a:pt x="945" y="0"/>
                </a:lnTo>
                <a:lnTo>
                  <a:pt x="1042" y="4"/>
                </a:lnTo>
                <a:lnTo>
                  <a:pt x="1118" y="12"/>
                </a:lnTo>
                <a:lnTo>
                  <a:pt x="1186" y="23"/>
                </a:lnTo>
                <a:lnTo>
                  <a:pt x="1268" y="36"/>
                </a:lnTo>
                <a:lnTo>
                  <a:pt x="1327" y="48"/>
                </a:lnTo>
                <a:lnTo>
                  <a:pt x="1394" y="66"/>
                </a:lnTo>
                <a:lnTo>
                  <a:pt x="1479" y="94"/>
                </a:lnTo>
                <a:lnTo>
                  <a:pt x="1544" y="121"/>
                </a:lnTo>
                <a:lnTo>
                  <a:pt x="1606" y="152"/>
                </a:lnTo>
                <a:lnTo>
                  <a:pt x="1652" y="180"/>
                </a:lnTo>
                <a:lnTo>
                  <a:pt x="1691" y="207"/>
                </a:lnTo>
                <a:lnTo>
                  <a:pt x="1756" y="271"/>
                </a:lnTo>
                <a:lnTo>
                  <a:pt x="1782" y="314"/>
                </a:lnTo>
                <a:lnTo>
                  <a:pt x="1804" y="366"/>
                </a:lnTo>
                <a:lnTo>
                  <a:pt x="1810" y="405"/>
                </a:lnTo>
                <a:lnTo>
                  <a:pt x="1804" y="452"/>
                </a:lnTo>
                <a:lnTo>
                  <a:pt x="1793" y="484"/>
                </a:lnTo>
                <a:lnTo>
                  <a:pt x="1775" y="526"/>
                </a:lnTo>
                <a:lnTo>
                  <a:pt x="1741" y="571"/>
                </a:lnTo>
                <a:lnTo>
                  <a:pt x="1688" y="619"/>
                </a:lnTo>
                <a:lnTo>
                  <a:pt x="1619" y="663"/>
                </a:lnTo>
                <a:lnTo>
                  <a:pt x="1543" y="702"/>
                </a:lnTo>
                <a:lnTo>
                  <a:pt x="1477" y="734"/>
                </a:lnTo>
                <a:lnTo>
                  <a:pt x="1419" y="757"/>
                </a:lnTo>
                <a:lnTo>
                  <a:pt x="1360" y="776"/>
                </a:lnTo>
                <a:lnTo>
                  <a:pt x="1293" y="793"/>
                </a:lnTo>
                <a:lnTo>
                  <a:pt x="1221" y="871"/>
                </a:lnTo>
                <a:lnTo>
                  <a:pt x="1296" y="939"/>
                </a:lnTo>
                <a:lnTo>
                  <a:pt x="1207" y="1029"/>
                </a:lnTo>
                <a:lnTo>
                  <a:pt x="1293" y="1100"/>
                </a:lnTo>
                <a:lnTo>
                  <a:pt x="1175" y="1200"/>
                </a:lnTo>
                <a:lnTo>
                  <a:pt x="1310" y="1339"/>
                </a:lnTo>
                <a:lnTo>
                  <a:pt x="1066" y="1182"/>
                </a:lnTo>
                <a:lnTo>
                  <a:pt x="1172" y="1103"/>
                </a:lnTo>
                <a:lnTo>
                  <a:pt x="1081" y="1033"/>
                </a:lnTo>
                <a:lnTo>
                  <a:pt x="1176" y="939"/>
                </a:lnTo>
                <a:lnTo>
                  <a:pt x="1102" y="864"/>
                </a:lnTo>
                <a:lnTo>
                  <a:pt x="1155" y="813"/>
                </a:lnTo>
                <a:lnTo>
                  <a:pt x="1063" y="826"/>
                </a:lnTo>
                <a:lnTo>
                  <a:pt x="991" y="830"/>
                </a:lnTo>
                <a:lnTo>
                  <a:pt x="918" y="830"/>
                </a:lnTo>
                <a:lnTo>
                  <a:pt x="858" y="830"/>
                </a:lnTo>
                <a:lnTo>
                  <a:pt x="800" y="825"/>
                </a:lnTo>
                <a:lnTo>
                  <a:pt x="734" y="817"/>
                </a:lnTo>
                <a:lnTo>
                  <a:pt x="661" y="810"/>
                </a:lnTo>
                <a:lnTo>
                  <a:pt x="579" y="795"/>
                </a:lnTo>
                <a:lnTo>
                  <a:pt x="494" y="776"/>
                </a:lnTo>
                <a:lnTo>
                  <a:pt x="430" y="763"/>
                </a:lnTo>
                <a:lnTo>
                  <a:pt x="352" y="734"/>
                </a:lnTo>
                <a:lnTo>
                  <a:pt x="299" y="716"/>
                </a:lnTo>
                <a:lnTo>
                  <a:pt x="236" y="687"/>
                </a:lnTo>
                <a:lnTo>
                  <a:pt x="173" y="648"/>
                </a:lnTo>
                <a:lnTo>
                  <a:pt x="123" y="618"/>
                </a:lnTo>
                <a:lnTo>
                  <a:pt x="78" y="580"/>
                </a:lnTo>
                <a:lnTo>
                  <a:pt x="38" y="531"/>
                </a:lnTo>
                <a:lnTo>
                  <a:pt x="13" y="473"/>
                </a:lnTo>
                <a:lnTo>
                  <a:pt x="0" y="425"/>
                </a:lnTo>
                <a:lnTo>
                  <a:pt x="7" y="366"/>
                </a:lnTo>
                <a:lnTo>
                  <a:pt x="20" y="330"/>
                </a:lnTo>
                <a:lnTo>
                  <a:pt x="35" y="297"/>
                </a:lnTo>
                <a:lnTo>
                  <a:pt x="72" y="253"/>
                </a:lnTo>
                <a:lnTo>
                  <a:pt x="123" y="204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55650" y="1773238"/>
            <a:ext cx="7561263" cy="4772025"/>
            <a:chOff x="578" y="1152"/>
            <a:chExt cx="3955" cy="3006"/>
          </a:xfrm>
        </p:grpSpPr>
        <p:sp>
          <p:nvSpPr>
            <p:cNvPr id="73739" name="Freeform 4"/>
            <p:cNvSpPr>
              <a:spLocks/>
            </p:cNvSpPr>
            <p:nvPr/>
          </p:nvSpPr>
          <p:spPr bwMode="auto">
            <a:xfrm>
              <a:off x="1758" y="1923"/>
              <a:ext cx="900" cy="770"/>
            </a:xfrm>
            <a:custGeom>
              <a:avLst/>
              <a:gdLst>
                <a:gd name="T0" fmla="*/ 107 w 900"/>
                <a:gd name="T1" fmla="*/ 706 h 770"/>
                <a:gd name="T2" fmla="*/ 493 w 900"/>
                <a:gd name="T3" fmla="*/ 288 h 770"/>
                <a:gd name="T4" fmla="*/ 484 w 900"/>
                <a:gd name="T5" fmla="*/ 239 h 770"/>
                <a:gd name="T6" fmla="*/ 503 w 900"/>
                <a:gd name="T7" fmla="*/ 183 h 770"/>
                <a:gd name="T8" fmla="*/ 516 w 900"/>
                <a:gd name="T9" fmla="*/ 149 h 770"/>
                <a:gd name="T10" fmla="*/ 513 w 900"/>
                <a:gd name="T11" fmla="*/ 95 h 770"/>
                <a:gd name="T12" fmla="*/ 506 w 900"/>
                <a:gd name="T13" fmla="*/ 50 h 770"/>
                <a:gd name="T14" fmla="*/ 527 w 900"/>
                <a:gd name="T15" fmla="*/ 24 h 770"/>
                <a:gd name="T16" fmla="*/ 564 w 900"/>
                <a:gd name="T17" fmla="*/ 19 h 770"/>
                <a:gd name="T18" fmla="*/ 591 w 900"/>
                <a:gd name="T19" fmla="*/ 48 h 770"/>
                <a:gd name="T20" fmla="*/ 594 w 900"/>
                <a:gd name="T21" fmla="*/ 97 h 770"/>
                <a:gd name="T22" fmla="*/ 572 w 900"/>
                <a:gd name="T23" fmla="*/ 145 h 770"/>
                <a:gd name="T24" fmla="*/ 732 w 900"/>
                <a:gd name="T25" fmla="*/ 17 h 770"/>
                <a:gd name="T26" fmla="*/ 761 w 900"/>
                <a:gd name="T27" fmla="*/ 0 h 770"/>
                <a:gd name="T28" fmla="*/ 782 w 900"/>
                <a:gd name="T29" fmla="*/ 21 h 770"/>
                <a:gd name="T30" fmla="*/ 745 w 900"/>
                <a:gd name="T31" fmla="*/ 76 h 770"/>
                <a:gd name="T32" fmla="*/ 658 w 900"/>
                <a:gd name="T33" fmla="*/ 171 h 770"/>
                <a:gd name="T34" fmla="*/ 811 w 900"/>
                <a:gd name="T35" fmla="*/ 50 h 770"/>
                <a:gd name="T36" fmla="*/ 836 w 900"/>
                <a:gd name="T37" fmla="*/ 53 h 770"/>
                <a:gd name="T38" fmla="*/ 835 w 900"/>
                <a:gd name="T39" fmla="*/ 86 h 770"/>
                <a:gd name="T40" fmla="*/ 707 w 900"/>
                <a:gd name="T41" fmla="*/ 200 h 770"/>
                <a:gd name="T42" fmla="*/ 864 w 900"/>
                <a:gd name="T43" fmla="*/ 110 h 770"/>
                <a:gd name="T44" fmla="*/ 884 w 900"/>
                <a:gd name="T45" fmla="*/ 120 h 770"/>
                <a:gd name="T46" fmla="*/ 881 w 900"/>
                <a:gd name="T47" fmla="*/ 144 h 770"/>
                <a:gd name="T48" fmla="*/ 787 w 900"/>
                <a:gd name="T49" fmla="*/ 197 h 770"/>
                <a:gd name="T50" fmla="*/ 740 w 900"/>
                <a:gd name="T51" fmla="*/ 238 h 770"/>
                <a:gd name="T52" fmla="*/ 872 w 900"/>
                <a:gd name="T53" fmla="*/ 171 h 770"/>
                <a:gd name="T54" fmla="*/ 899 w 900"/>
                <a:gd name="T55" fmla="*/ 179 h 770"/>
                <a:gd name="T56" fmla="*/ 891 w 900"/>
                <a:gd name="T57" fmla="*/ 205 h 770"/>
                <a:gd name="T58" fmla="*/ 753 w 900"/>
                <a:gd name="T59" fmla="*/ 270 h 770"/>
                <a:gd name="T60" fmla="*/ 691 w 900"/>
                <a:gd name="T61" fmla="*/ 314 h 770"/>
                <a:gd name="T62" fmla="*/ 646 w 900"/>
                <a:gd name="T63" fmla="*/ 349 h 770"/>
                <a:gd name="T64" fmla="*/ 557 w 900"/>
                <a:gd name="T65" fmla="*/ 354 h 770"/>
                <a:gd name="T66" fmla="*/ 131 w 900"/>
                <a:gd name="T67" fmla="*/ 748 h 770"/>
                <a:gd name="T68" fmla="*/ 99 w 900"/>
                <a:gd name="T69" fmla="*/ 769 h 770"/>
                <a:gd name="T70" fmla="*/ 69 w 900"/>
                <a:gd name="T71" fmla="*/ 756 h 770"/>
                <a:gd name="T72" fmla="*/ 0 w 900"/>
                <a:gd name="T73" fmla="*/ 631 h 77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00"/>
                <a:gd name="T112" fmla="*/ 0 h 770"/>
                <a:gd name="T113" fmla="*/ 900 w 900"/>
                <a:gd name="T114" fmla="*/ 770 h 77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00" h="770">
                  <a:moveTo>
                    <a:pt x="25" y="565"/>
                  </a:moveTo>
                  <a:lnTo>
                    <a:pt x="107" y="706"/>
                  </a:lnTo>
                  <a:lnTo>
                    <a:pt x="501" y="314"/>
                  </a:lnTo>
                  <a:lnTo>
                    <a:pt x="493" y="288"/>
                  </a:lnTo>
                  <a:lnTo>
                    <a:pt x="487" y="265"/>
                  </a:lnTo>
                  <a:lnTo>
                    <a:pt x="484" y="239"/>
                  </a:lnTo>
                  <a:lnTo>
                    <a:pt x="490" y="212"/>
                  </a:lnTo>
                  <a:lnTo>
                    <a:pt x="503" y="183"/>
                  </a:lnTo>
                  <a:lnTo>
                    <a:pt x="516" y="163"/>
                  </a:lnTo>
                  <a:lnTo>
                    <a:pt x="516" y="149"/>
                  </a:lnTo>
                  <a:lnTo>
                    <a:pt x="517" y="118"/>
                  </a:lnTo>
                  <a:lnTo>
                    <a:pt x="513" y="95"/>
                  </a:lnTo>
                  <a:lnTo>
                    <a:pt x="506" y="71"/>
                  </a:lnTo>
                  <a:lnTo>
                    <a:pt x="506" y="50"/>
                  </a:lnTo>
                  <a:lnTo>
                    <a:pt x="514" y="35"/>
                  </a:lnTo>
                  <a:lnTo>
                    <a:pt x="527" y="24"/>
                  </a:lnTo>
                  <a:lnTo>
                    <a:pt x="549" y="19"/>
                  </a:lnTo>
                  <a:lnTo>
                    <a:pt x="564" y="19"/>
                  </a:lnTo>
                  <a:lnTo>
                    <a:pt x="577" y="27"/>
                  </a:lnTo>
                  <a:lnTo>
                    <a:pt x="591" y="48"/>
                  </a:lnTo>
                  <a:lnTo>
                    <a:pt x="596" y="76"/>
                  </a:lnTo>
                  <a:lnTo>
                    <a:pt x="594" y="97"/>
                  </a:lnTo>
                  <a:lnTo>
                    <a:pt x="588" y="120"/>
                  </a:lnTo>
                  <a:lnTo>
                    <a:pt x="572" y="145"/>
                  </a:lnTo>
                  <a:lnTo>
                    <a:pt x="588" y="157"/>
                  </a:lnTo>
                  <a:lnTo>
                    <a:pt x="732" y="17"/>
                  </a:lnTo>
                  <a:lnTo>
                    <a:pt x="743" y="5"/>
                  </a:lnTo>
                  <a:lnTo>
                    <a:pt x="761" y="0"/>
                  </a:lnTo>
                  <a:lnTo>
                    <a:pt x="777" y="8"/>
                  </a:lnTo>
                  <a:lnTo>
                    <a:pt x="782" y="21"/>
                  </a:lnTo>
                  <a:lnTo>
                    <a:pt x="782" y="35"/>
                  </a:lnTo>
                  <a:lnTo>
                    <a:pt x="745" y="76"/>
                  </a:lnTo>
                  <a:lnTo>
                    <a:pt x="652" y="162"/>
                  </a:lnTo>
                  <a:lnTo>
                    <a:pt x="658" y="171"/>
                  </a:lnTo>
                  <a:lnTo>
                    <a:pt x="795" y="60"/>
                  </a:lnTo>
                  <a:lnTo>
                    <a:pt x="811" y="50"/>
                  </a:lnTo>
                  <a:lnTo>
                    <a:pt x="825" y="48"/>
                  </a:lnTo>
                  <a:lnTo>
                    <a:pt x="836" y="53"/>
                  </a:lnTo>
                  <a:lnTo>
                    <a:pt x="840" y="68"/>
                  </a:lnTo>
                  <a:lnTo>
                    <a:pt x="835" y="86"/>
                  </a:lnTo>
                  <a:lnTo>
                    <a:pt x="699" y="194"/>
                  </a:lnTo>
                  <a:lnTo>
                    <a:pt x="707" y="200"/>
                  </a:lnTo>
                  <a:lnTo>
                    <a:pt x="846" y="115"/>
                  </a:lnTo>
                  <a:lnTo>
                    <a:pt x="864" y="110"/>
                  </a:lnTo>
                  <a:lnTo>
                    <a:pt x="873" y="110"/>
                  </a:lnTo>
                  <a:lnTo>
                    <a:pt x="884" y="120"/>
                  </a:lnTo>
                  <a:lnTo>
                    <a:pt x="886" y="132"/>
                  </a:lnTo>
                  <a:lnTo>
                    <a:pt x="881" y="144"/>
                  </a:lnTo>
                  <a:lnTo>
                    <a:pt x="872" y="154"/>
                  </a:lnTo>
                  <a:lnTo>
                    <a:pt x="787" y="197"/>
                  </a:lnTo>
                  <a:lnTo>
                    <a:pt x="734" y="228"/>
                  </a:lnTo>
                  <a:lnTo>
                    <a:pt x="740" y="238"/>
                  </a:lnTo>
                  <a:lnTo>
                    <a:pt x="833" y="189"/>
                  </a:lnTo>
                  <a:lnTo>
                    <a:pt x="872" y="171"/>
                  </a:lnTo>
                  <a:lnTo>
                    <a:pt x="894" y="171"/>
                  </a:lnTo>
                  <a:lnTo>
                    <a:pt x="899" y="179"/>
                  </a:lnTo>
                  <a:lnTo>
                    <a:pt x="899" y="192"/>
                  </a:lnTo>
                  <a:lnTo>
                    <a:pt x="891" y="205"/>
                  </a:lnTo>
                  <a:lnTo>
                    <a:pt x="830" y="236"/>
                  </a:lnTo>
                  <a:lnTo>
                    <a:pt x="753" y="270"/>
                  </a:lnTo>
                  <a:lnTo>
                    <a:pt x="721" y="290"/>
                  </a:lnTo>
                  <a:lnTo>
                    <a:pt x="691" y="314"/>
                  </a:lnTo>
                  <a:lnTo>
                    <a:pt x="670" y="340"/>
                  </a:lnTo>
                  <a:lnTo>
                    <a:pt x="646" y="349"/>
                  </a:lnTo>
                  <a:lnTo>
                    <a:pt x="614" y="358"/>
                  </a:lnTo>
                  <a:lnTo>
                    <a:pt x="557" y="354"/>
                  </a:lnTo>
                  <a:lnTo>
                    <a:pt x="540" y="345"/>
                  </a:lnTo>
                  <a:lnTo>
                    <a:pt x="131" y="748"/>
                  </a:lnTo>
                  <a:lnTo>
                    <a:pt x="112" y="762"/>
                  </a:lnTo>
                  <a:lnTo>
                    <a:pt x="99" y="769"/>
                  </a:lnTo>
                  <a:lnTo>
                    <a:pt x="82" y="766"/>
                  </a:lnTo>
                  <a:lnTo>
                    <a:pt x="69" y="756"/>
                  </a:lnTo>
                  <a:lnTo>
                    <a:pt x="59" y="736"/>
                  </a:lnTo>
                  <a:lnTo>
                    <a:pt x="0" y="631"/>
                  </a:lnTo>
                  <a:lnTo>
                    <a:pt x="25" y="565"/>
                  </a:lnTo>
                </a:path>
              </a:pathLst>
            </a:custGeom>
            <a:solidFill>
              <a:srgbClr val="FF9F9F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97" y="2446"/>
              <a:ext cx="908" cy="1654"/>
              <a:chOff x="697" y="2446"/>
              <a:chExt cx="908" cy="1654"/>
            </a:xfrm>
          </p:grpSpPr>
          <p:sp>
            <p:nvSpPr>
              <p:cNvPr id="73832" name="Freeform 6"/>
              <p:cNvSpPr>
                <a:spLocks/>
              </p:cNvSpPr>
              <p:nvPr/>
            </p:nvSpPr>
            <p:spPr bwMode="auto">
              <a:xfrm>
                <a:off x="697" y="3325"/>
                <a:ext cx="858" cy="775"/>
              </a:xfrm>
              <a:custGeom>
                <a:avLst/>
                <a:gdLst>
                  <a:gd name="T0" fmla="*/ 253 w 858"/>
                  <a:gd name="T1" fmla="*/ 13 h 775"/>
                  <a:gd name="T2" fmla="*/ 0 w 858"/>
                  <a:gd name="T3" fmla="*/ 703 h 775"/>
                  <a:gd name="T4" fmla="*/ 11 w 858"/>
                  <a:gd name="T5" fmla="*/ 717 h 775"/>
                  <a:gd name="T6" fmla="*/ 29 w 858"/>
                  <a:gd name="T7" fmla="*/ 704 h 775"/>
                  <a:gd name="T8" fmla="*/ 272 w 858"/>
                  <a:gd name="T9" fmla="*/ 40 h 775"/>
                  <a:gd name="T10" fmla="*/ 287 w 858"/>
                  <a:gd name="T11" fmla="*/ 34 h 775"/>
                  <a:gd name="T12" fmla="*/ 378 w 858"/>
                  <a:gd name="T13" fmla="*/ 31 h 775"/>
                  <a:gd name="T14" fmla="*/ 498 w 858"/>
                  <a:gd name="T15" fmla="*/ 36 h 775"/>
                  <a:gd name="T16" fmla="*/ 606 w 858"/>
                  <a:gd name="T17" fmla="*/ 42 h 775"/>
                  <a:gd name="T18" fmla="*/ 636 w 858"/>
                  <a:gd name="T19" fmla="*/ 52 h 775"/>
                  <a:gd name="T20" fmla="*/ 654 w 858"/>
                  <a:gd name="T21" fmla="*/ 70 h 775"/>
                  <a:gd name="T22" fmla="*/ 667 w 858"/>
                  <a:gd name="T23" fmla="*/ 91 h 775"/>
                  <a:gd name="T24" fmla="*/ 836 w 858"/>
                  <a:gd name="T25" fmla="*/ 768 h 775"/>
                  <a:gd name="T26" fmla="*/ 848 w 858"/>
                  <a:gd name="T27" fmla="*/ 774 h 775"/>
                  <a:gd name="T28" fmla="*/ 857 w 858"/>
                  <a:gd name="T29" fmla="*/ 761 h 775"/>
                  <a:gd name="T30" fmla="*/ 692 w 858"/>
                  <a:gd name="T31" fmla="*/ 87 h 775"/>
                  <a:gd name="T32" fmla="*/ 676 w 858"/>
                  <a:gd name="T33" fmla="*/ 50 h 775"/>
                  <a:gd name="T34" fmla="*/ 662 w 858"/>
                  <a:gd name="T35" fmla="*/ 36 h 775"/>
                  <a:gd name="T36" fmla="*/ 647 w 858"/>
                  <a:gd name="T37" fmla="*/ 26 h 775"/>
                  <a:gd name="T38" fmla="*/ 628 w 858"/>
                  <a:gd name="T39" fmla="*/ 16 h 775"/>
                  <a:gd name="T40" fmla="*/ 593 w 858"/>
                  <a:gd name="T41" fmla="*/ 13 h 775"/>
                  <a:gd name="T42" fmla="*/ 479 w 858"/>
                  <a:gd name="T43" fmla="*/ 3 h 775"/>
                  <a:gd name="T44" fmla="*/ 357 w 858"/>
                  <a:gd name="T45" fmla="*/ 0 h 775"/>
                  <a:gd name="T46" fmla="*/ 300 w 858"/>
                  <a:gd name="T47" fmla="*/ 2 h 775"/>
                  <a:gd name="T48" fmla="*/ 271 w 858"/>
                  <a:gd name="T49" fmla="*/ 3 h 775"/>
                  <a:gd name="T50" fmla="*/ 253 w 858"/>
                  <a:gd name="T51" fmla="*/ 13 h 7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58"/>
                  <a:gd name="T79" fmla="*/ 0 h 775"/>
                  <a:gd name="T80" fmla="*/ 858 w 858"/>
                  <a:gd name="T81" fmla="*/ 775 h 7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58" h="775">
                    <a:moveTo>
                      <a:pt x="253" y="13"/>
                    </a:moveTo>
                    <a:lnTo>
                      <a:pt x="0" y="703"/>
                    </a:lnTo>
                    <a:lnTo>
                      <a:pt x="11" y="717"/>
                    </a:lnTo>
                    <a:lnTo>
                      <a:pt x="29" y="704"/>
                    </a:lnTo>
                    <a:lnTo>
                      <a:pt x="272" y="40"/>
                    </a:lnTo>
                    <a:lnTo>
                      <a:pt x="287" y="34"/>
                    </a:lnTo>
                    <a:lnTo>
                      <a:pt x="378" y="31"/>
                    </a:lnTo>
                    <a:lnTo>
                      <a:pt x="498" y="36"/>
                    </a:lnTo>
                    <a:lnTo>
                      <a:pt x="606" y="42"/>
                    </a:lnTo>
                    <a:lnTo>
                      <a:pt x="636" y="52"/>
                    </a:lnTo>
                    <a:lnTo>
                      <a:pt x="654" y="70"/>
                    </a:lnTo>
                    <a:lnTo>
                      <a:pt x="667" y="91"/>
                    </a:lnTo>
                    <a:lnTo>
                      <a:pt x="836" y="768"/>
                    </a:lnTo>
                    <a:lnTo>
                      <a:pt x="848" y="774"/>
                    </a:lnTo>
                    <a:lnTo>
                      <a:pt x="857" y="761"/>
                    </a:lnTo>
                    <a:lnTo>
                      <a:pt x="692" y="87"/>
                    </a:lnTo>
                    <a:lnTo>
                      <a:pt x="676" y="50"/>
                    </a:lnTo>
                    <a:lnTo>
                      <a:pt x="662" y="36"/>
                    </a:lnTo>
                    <a:lnTo>
                      <a:pt x="647" y="26"/>
                    </a:lnTo>
                    <a:lnTo>
                      <a:pt x="628" y="16"/>
                    </a:lnTo>
                    <a:lnTo>
                      <a:pt x="593" y="13"/>
                    </a:lnTo>
                    <a:lnTo>
                      <a:pt x="479" y="3"/>
                    </a:lnTo>
                    <a:lnTo>
                      <a:pt x="357" y="0"/>
                    </a:lnTo>
                    <a:lnTo>
                      <a:pt x="300" y="2"/>
                    </a:lnTo>
                    <a:lnTo>
                      <a:pt x="271" y="3"/>
                    </a:lnTo>
                    <a:lnTo>
                      <a:pt x="253" y="13"/>
                    </a:lnTo>
                  </a:path>
                </a:pathLst>
              </a:custGeom>
              <a:solidFill>
                <a:srgbClr val="3F1F00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833" name="Freeform 7"/>
              <p:cNvSpPr>
                <a:spLocks/>
              </p:cNvSpPr>
              <p:nvPr/>
            </p:nvSpPr>
            <p:spPr bwMode="auto">
              <a:xfrm>
                <a:off x="708" y="2446"/>
                <a:ext cx="897" cy="904"/>
              </a:xfrm>
              <a:custGeom>
                <a:avLst/>
                <a:gdLst>
                  <a:gd name="T0" fmla="*/ 181 w 897"/>
                  <a:gd name="T1" fmla="*/ 0 h 904"/>
                  <a:gd name="T2" fmla="*/ 58 w 897"/>
                  <a:gd name="T3" fmla="*/ 0 h 904"/>
                  <a:gd name="T4" fmla="*/ 5 w 897"/>
                  <a:gd name="T5" fmla="*/ 34 h 904"/>
                  <a:gd name="T6" fmla="*/ 0 w 897"/>
                  <a:gd name="T7" fmla="*/ 118 h 904"/>
                  <a:gd name="T8" fmla="*/ 135 w 897"/>
                  <a:gd name="T9" fmla="*/ 602 h 904"/>
                  <a:gd name="T10" fmla="*/ 147 w 897"/>
                  <a:gd name="T11" fmla="*/ 651 h 904"/>
                  <a:gd name="T12" fmla="*/ 152 w 897"/>
                  <a:gd name="T13" fmla="*/ 702 h 904"/>
                  <a:gd name="T14" fmla="*/ 160 w 897"/>
                  <a:gd name="T15" fmla="*/ 816 h 904"/>
                  <a:gd name="T16" fmla="*/ 184 w 897"/>
                  <a:gd name="T17" fmla="*/ 868 h 904"/>
                  <a:gd name="T18" fmla="*/ 220 w 897"/>
                  <a:gd name="T19" fmla="*/ 876 h 904"/>
                  <a:gd name="T20" fmla="*/ 258 w 897"/>
                  <a:gd name="T21" fmla="*/ 881 h 904"/>
                  <a:gd name="T22" fmla="*/ 365 w 897"/>
                  <a:gd name="T23" fmla="*/ 885 h 904"/>
                  <a:gd name="T24" fmla="*/ 564 w 897"/>
                  <a:gd name="T25" fmla="*/ 894 h 904"/>
                  <a:gd name="T26" fmla="*/ 720 w 897"/>
                  <a:gd name="T27" fmla="*/ 903 h 904"/>
                  <a:gd name="T28" fmla="*/ 758 w 897"/>
                  <a:gd name="T29" fmla="*/ 890 h 904"/>
                  <a:gd name="T30" fmla="*/ 789 w 897"/>
                  <a:gd name="T31" fmla="*/ 855 h 904"/>
                  <a:gd name="T32" fmla="*/ 822 w 897"/>
                  <a:gd name="T33" fmla="*/ 806 h 904"/>
                  <a:gd name="T34" fmla="*/ 849 w 897"/>
                  <a:gd name="T35" fmla="*/ 754 h 904"/>
                  <a:gd name="T36" fmla="*/ 869 w 897"/>
                  <a:gd name="T37" fmla="*/ 724 h 904"/>
                  <a:gd name="T38" fmla="*/ 878 w 897"/>
                  <a:gd name="T39" fmla="*/ 698 h 904"/>
                  <a:gd name="T40" fmla="*/ 894 w 897"/>
                  <a:gd name="T41" fmla="*/ 656 h 904"/>
                  <a:gd name="T42" fmla="*/ 896 w 897"/>
                  <a:gd name="T43" fmla="*/ 638 h 904"/>
                  <a:gd name="T44" fmla="*/ 894 w 897"/>
                  <a:gd name="T45" fmla="*/ 612 h 904"/>
                  <a:gd name="T46" fmla="*/ 881 w 897"/>
                  <a:gd name="T47" fmla="*/ 599 h 904"/>
                  <a:gd name="T48" fmla="*/ 856 w 897"/>
                  <a:gd name="T49" fmla="*/ 583 h 904"/>
                  <a:gd name="T50" fmla="*/ 825 w 897"/>
                  <a:gd name="T51" fmla="*/ 581 h 904"/>
                  <a:gd name="T52" fmla="*/ 789 w 897"/>
                  <a:gd name="T53" fmla="*/ 581 h 904"/>
                  <a:gd name="T54" fmla="*/ 293 w 897"/>
                  <a:gd name="T55" fmla="*/ 599 h 904"/>
                  <a:gd name="T56" fmla="*/ 284 w 897"/>
                  <a:gd name="T57" fmla="*/ 481 h 904"/>
                  <a:gd name="T58" fmla="*/ 266 w 897"/>
                  <a:gd name="T59" fmla="*/ 259 h 904"/>
                  <a:gd name="T60" fmla="*/ 255 w 897"/>
                  <a:gd name="T61" fmla="*/ 105 h 904"/>
                  <a:gd name="T62" fmla="*/ 237 w 897"/>
                  <a:gd name="T63" fmla="*/ 39 h 904"/>
                  <a:gd name="T64" fmla="*/ 181 w 897"/>
                  <a:gd name="T65" fmla="*/ 0 h 9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97"/>
                  <a:gd name="T100" fmla="*/ 0 h 904"/>
                  <a:gd name="T101" fmla="*/ 897 w 897"/>
                  <a:gd name="T102" fmla="*/ 904 h 9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97" h="904">
                    <a:moveTo>
                      <a:pt x="181" y="0"/>
                    </a:moveTo>
                    <a:lnTo>
                      <a:pt x="58" y="0"/>
                    </a:lnTo>
                    <a:lnTo>
                      <a:pt x="5" y="34"/>
                    </a:lnTo>
                    <a:lnTo>
                      <a:pt x="0" y="118"/>
                    </a:lnTo>
                    <a:lnTo>
                      <a:pt x="135" y="602"/>
                    </a:lnTo>
                    <a:lnTo>
                      <a:pt x="147" y="651"/>
                    </a:lnTo>
                    <a:lnTo>
                      <a:pt x="152" y="702"/>
                    </a:lnTo>
                    <a:lnTo>
                      <a:pt x="160" y="816"/>
                    </a:lnTo>
                    <a:lnTo>
                      <a:pt x="184" y="868"/>
                    </a:lnTo>
                    <a:lnTo>
                      <a:pt x="220" y="876"/>
                    </a:lnTo>
                    <a:lnTo>
                      <a:pt x="258" y="881"/>
                    </a:lnTo>
                    <a:lnTo>
                      <a:pt x="365" y="885"/>
                    </a:lnTo>
                    <a:lnTo>
                      <a:pt x="564" y="894"/>
                    </a:lnTo>
                    <a:lnTo>
                      <a:pt x="720" y="903"/>
                    </a:lnTo>
                    <a:lnTo>
                      <a:pt x="758" y="890"/>
                    </a:lnTo>
                    <a:lnTo>
                      <a:pt x="789" y="855"/>
                    </a:lnTo>
                    <a:lnTo>
                      <a:pt x="822" y="806"/>
                    </a:lnTo>
                    <a:lnTo>
                      <a:pt x="849" y="754"/>
                    </a:lnTo>
                    <a:lnTo>
                      <a:pt x="869" y="724"/>
                    </a:lnTo>
                    <a:lnTo>
                      <a:pt x="878" y="698"/>
                    </a:lnTo>
                    <a:lnTo>
                      <a:pt x="894" y="656"/>
                    </a:lnTo>
                    <a:lnTo>
                      <a:pt x="896" y="638"/>
                    </a:lnTo>
                    <a:lnTo>
                      <a:pt x="894" y="612"/>
                    </a:lnTo>
                    <a:lnTo>
                      <a:pt x="881" y="599"/>
                    </a:lnTo>
                    <a:lnTo>
                      <a:pt x="856" y="583"/>
                    </a:lnTo>
                    <a:lnTo>
                      <a:pt x="825" y="581"/>
                    </a:lnTo>
                    <a:lnTo>
                      <a:pt x="789" y="581"/>
                    </a:lnTo>
                    <a:lnTo>
                      <a:pt x="293" y="599"/>
                    </a:lnTo>
                    <a:lnTo>
                      <a:pt x="284" y="481"/>
                    </a:lnTo>
                    <a:lnTo>
                      <a:pt x="266" y="259"/>
                    </a:lnTo>
                    <a:lnTo>
                      <a:pt x="255" y="105"/>
                    </a:lnTo>
                    <a:lnTo>
                      <a:pt x="237" y="39"/>
                    </a:lnTo>
                    <a:lnTo>
                      <a:pt x="181" y="0"/>
                    </a:lnTo>
                  </a:path>
                </a:pathLst>
              </a:custGeom>
              <a:solidFill>
                <a:srgbClr val="9F7F5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3741" name="Freeform 8"/>
            <p:cNvSpPr>
              <a:spLocks/>
            </p:cNvSpPr>
            <p:nvPr/>
          </p:nvSpPr>
          <p:spPr bwMode="auto">
            <a:xfrm>
              <a:off x="993" y="2161"/>
              <a:ext cx="1075" cy="1902"/>
            </a:xfrm>
            <a:custGeom>
              <a:avLst/>
              <a:gdLst>
                <a:gd name="T0" fmla="*/ 649 w 1075"/>
                <a:gd name="T1" fmla="*/ 35 h 1902"/>
                <a:gd name="T2" fmla="*/ 741 w 1075"/>
                <a:gd name="T3" fmla="*/ 139 h 1902"/>
                <a:gd name="T4" fmla="*/ 787 w 1075"/>
                <a:gd name="T5" fmla="*/ 212 h 1902"/>
                <a:gd name="T6" fmla="*/ 834 w 1075"/>
                <a:gd name="T7" fmla="*/ 273 h 1902"/>
                <a:gd name="T8" fmla="*/ 822 w 1075"/>
                <a:gd name="T9" fmla="*/ 361 h 1902"/>
                <a:gd name="T10" fmla="*/ 782 w 1075"/>
                <a:gd name="T11" fmla="*/ 372 h 1902"/>
                <a:gd name="T12" fmla="*/ 787 w 1075"/>
                <a:gd name="T13" fmla="*/ 439 h 1902"/>
                <a:gd name="T14" fmla="*/ 773 w 1075"/>
                <a:gd name="T15" fmla="*/ 526 h 1902"/>
                <a:gd name="T16" fmla="*/ 696 w 1075"/>
                <a:gd name="T17" fmla="*/ 563 h 1902"/>
                <a:gd name="T18" fmla="*/ 665 w 1075"/>
                <a:gd name="T19" fmla="*/ 656 h 1902"/>
                <a:gd name="T20" fmla="*/ 731 w 1075"/>
                <a:gd name="T21" fmla="*/ 702 h 1902"/>
                <a:gd name="T22" fmla="*/ 930 w 1075"/>
                <a:gd name="T23" fmla="*/ 702 h 1902"/>
                <a:gd name="T24" fmla="*/ 1037 w 1075"/>
                <a:gd name="T25" fmla="*/ 743 h 1902"/>
                <a:gd name="T26" fmla="*/ 1074 w 1075"/>
                <a:gd name="T27" fmla="*/ 847 h 1902"/>
                <a:gd name="T28" fmla="*/ 1028 w 1075"/>
                <a:gd name="T29" fmla="*/ 1033 h 1902"/>
                <a:gd name="T30" fmla="*/ 904 w 1075"/>
                <a:gd name="T31" fmla="*/ 1281 h 1902"/>
                <a:gd name="T32" fmla="*/ 778 w 1075"/>
                <a:gd name="T33" fmla="*/ 1632 h 1902"/>
                <a:gd name="T34" fmla="*/ 722 w 1075"/>
                <a:gd name="T35" fmla="*/ 1901 h 1902"/>
                <a:gd name="T36" fmla="*/ 609 w 1075"/>
                <a:gd name="T37" fmla="*/ 1828 h 1902"/>
                <a:gd name="T38" fmla="*/ 491 w 1075"/>
                <a:gd name="T39" fmla="*/ 1776 h 1902"/>
                <a:gd name="T40" fmla="*/ 439 w 1075"/>
                <a:gd name="T41" fmla="*/ 1740 h 1902"/>
                <a:gd name="T42" fmla="*/ 348 w 1075"/>
                <a:gd name="T43" fmla="*/ 1787 h 1902"/>
                <a:gd name="T44" fmla="*/ 297 w 1075"/>
                <a:gd name="T45" fmla="*/ 1792 h 1902"/>
                <a:gd name="T46" fmla="*/ 343 w 1075"/>
                <a:gd name="T47" fmla="*/ 1674 h 1902"/>
                <a:gd name="T48" fmla="*/ 496 w 1075"/>
                <a:gd name="T49" fmla="*/ 1483 h 1902"/>
                <a:gd name="T50" fmla="*/ 516 w 1075"/>
                <a:gd name="T51" fmla="*/ 1337 h 1902"/>
                <a:gd name="T52" fmla="*/ 512 w 1075"/>
                <a:gd name="T53" fmla="*/ 1132 h 1902"/>
                <a:gd name="T54" fmla="*/ 430 w 1075"/>
                <a:gd name="T55" fmla="*/ 1059 h 1902"/>
                <a:gd name="T56" fmla="*/ 266 w 1075"/>
                <a:gd name="T57" fmla="*/ 1094 h 1902"/>
                <a:gd name="T58" fmla="*/ 138 w 1075"/>
                <a:gd name="T59" fmla="*/ 1120 h 1902"/>
                <a:gd name="T60" fmla="*/ 42 w 1075"/>
                <a:gd name="T61" fmla="*/ 1089 h 1902"/>
                <a:gd name="T62" fmla="*/ 0 w 1075"/>
                <a:gd name="T63" fmla="*/ 976 h 1902"/>
                <a:gd name="T64" fmla="*/ 42 w 1075"/>
                <a:gd name="T65" fmla="*/ 858 h 1902"/>
                <a:gd name="T66" fmla="*/ 159 w 1075"/>
                <a:gd name="T67" fmla="*/ 634 h 1902"/>
                <a:gd name="T68" fmla="*/ 266 w 1075"/>
                <a:gd name="T69" fmla="*/ 476 h 1902"/>
                <a:gd name="T70" fmla="*/ 338 w 1075"/>
                <a:gd name="T71" fmla="*/ 315 h 1902"/>
                <a:gd name="T72" fmla="*/ 369 w 1075"/>
                <a:gd name="T73" fmla="*/ 155 h 1902"/>
                <a:gd name="T74" fmla="*/ 409 w 1075"/>
                <a:gd name="T75" fmla="*/ 42 h 1902"/>
                <a:gd name="T76" fmla="*/ 476 w 1075"/>
                <a:gd name="T77" fmla="*/ 9 h 1902"/>
                <a:gd name="T78" fmla="*/ 603 w 1075"/>
                <a:gd name="T79" fmla="*/ 0 h 19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75"/>
                <a:gd name="T121" fmla="*/ 0 h 1902"/>
                <a:gd name="T122" fmla="*/ 1075 w 1075"/>
                <a:gd name="T123" fmla="*/ 1902 h 190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75" h="1902">
                  <a:moveTo>
                    <a:pt x="603" y="0"/>
                  </a:moveTo>
                  <a:lnTo>
                    <a:pt x="649" y="35"/>
                  </a:lnTo>
                  <a:lnTo>
                    <a:pt x="710" y="92"/>
                  </a:lnTo>
                  <a:lnTo>
                    <a:pt x="741" y="139"/>
                  </a:lnTo>
                  <a:lnTo>
                    <a:pt x="766" y="181"/>
                  </a:lnTo>
                  <a:lnTo>
                    <a:pt x="787" y="212"/>
                  </a:lnTo>
                  <a:lnTo>
                    <a:pt x="818" y="243"/>
                  </a:lnTo>
                  <a:lnTo>
                    <a:pt x="834" y="273"/>
                  </a:lnTo>
                  <a:lnTo>
                    <a:pt x="834" y="330"/>
                  </a:lnTo>
                  <a:lnTo>
                    <a:pt x="822" y="361"/>
                  </a:lnTo>
                  <a:lnTo>
                    <a:pt x="803" y="367"/>
                  </a:lnTo>
                  <a:lnTo>
                    <a:pt x="782" y="372"/>
                  </a:lnTo>
                  <a:lnTo>
                    <a:pt x="778" y="398"/>
                  </a:lnTo>
                  <a:lnTo>
                    <a:pt x="787" y="439"/>
                  </a:lnTo>
                  <a:lnTo>
                    <a:pt x="787" y="495"/>
                  </a:lnTo>
                  <a:lnTo>
                    <a:pt x="773" y="526"/>
                  </a:lnTo>
                  <a:lnTo>
                    <a:pt x="722" y="563"/>
                  </a:lnTo>
                  <a:lnTo>
                    <a:pt x="696" y="563"/>
                  </a:lnTo>
                  <a:lnTo>
                    <a:pt x="675" y="583"/>
                  </a:lnTo>
                  <a:lnTo>
                    <a:pt x="665" y="656"/>
                  </a:lnTo>
                  <a:lnTo>
                    <a:pt x="665" y="717"/>
                  </a:lnTo>
                  <a:lnTo>
                    <a:pt x="731" y="702"/>
                  </a:lnTo>
                  <a:lnTo>
                    <a:pt x="829" y="702"/>
                  </a:lnTo>
                  <a:lnTo>
                    <a:pt x="930" y="702"/>
                  </a:lnTo>
                  <a:lnTo>
                    <a:pt x="997" y="717"/>
                  </a:lnTo>
                  <a:lnTo>
                    <a:pt x="1037" y="743"/>
                  </a:lnTo>
                  <a:lnTo>
                    <a:pt x="1068" y="795"/>
                  </a:lnTo>
                  <a:lnTo>
                    <a:pt x="1074" y="847"/>
                  </a:lnTo>
                  <a:lnTo>
                    <a:pt x="1063" y="908"/>
                  </a:lnTo>
                  <a:lnTo>
                    <a:pt x="1028" y="1033"/>
                  </a:lnTo>
                  <a:lnTo>
                    <a:pt x="972" y="1162"/>
                  </a:lnTo>
                  <a:lnTo>
                    <a:pt x="904" y="1281"/>
                  </a:lnTo>
                  <a:lnTo>
                    <a:pt x="829" y="1483"/>
                  </a:lnTo>
                  <a:lnTo>
                    <a:pt x="778" y="1632"/>
                  </a:lnTo>
                  <a:lnTo>
                    <a:pt x="741" y="1802"/>
                  </a:lnTo>
                  <a:lnTo>
                    <a:pt x="722" y="1901"/>
                  </a:lnTo>
                  <a:lnTo>
                    <a:pt x="665" y="1870"/>
                  </a:lnTo>
                  <a:lnTo>
                    <a:pt x="609" y="1828"/>
                  </a:lnTo>
                  <a:lnTo>
                    <a:pt x="537" y="1783"/>
                  </a:lnTo>
                  <a:lnTo>
                    <a:pt x="491" y="1776"/>
                  </a:lnTo>
                  <a:lnTo>
                    <a:pt x="470" y="1761"/>
                  </a:lnTo>
                  <a:lnTo>
                    <a:pt x="439" y="1740"/>
                  </a:lnTo>
                  <a:lnTo>
                    <a:pt x="383" y="1757"/>
                  </a:lnTo>
                  <a:lnTo>
                    <a:pt x="348" y="1787"/>
                  </a:lnTo>
                  <a:lnTo>
                    <a:pt x="322" y="1797"/>
                  </a:lnTo>
                  <a:lnTo>
                    <a:pt x="297" y="1792"/>
                  </a:lnTo>
                  <a:lnTo>
                    <a:pt x="313" y="1766"/>
                  </a:lnTo>
                  <a:lnTo>
                    <a:pt x="343" y="1674"/>
                  </a:lnTo>
                  <a:lnTo>
                    <a:pt x="420" y="1559"/>
                  </a:lnTo>
                  <a:lnTo>
                    <a:pt x="496" y="1483"/>
                  </a:lnTo>
                  <a:lnTo>
                    <a:pt x="507" y="1431"/>
                  </a:lnTo>
                  <a:lnTo>
                    <a:pt x="516" y="1337"/>
                  </a:lnTo>
                  <a:lnTo>
                    <a:pt x="521" y="1219"/>
                  </a:lnTo>
                  <a:lnTo>
                    <a:pt x="512" y="1132"/>
                  </a:lnTo>
                  <a:lnTo>
                    <a:pt x="496" y="1085"/>
                  </a:lnTo>
                  <a:lnTo>
                    <a:pt x="430" y="1059"/>
                  </a:lnTo>
                  <a:lnTo>
                    <a:pt x="364" y="1068"/>
                  </a:lnTo>
                  <a:lnTo>
                    <a:pt x="266" y="1094"/>
                  </a:lnTo>
                  <a:lnTo>
                    <a:pt x="175" y="1111"/>
                  </a:lnTo>
                  <a:lnTo>
                    <a:pt x="138" y="1120"/>
                  </a:lnTo>
                  <a:lnTo>
                    <a:pt x="77" y="1111"/>
                  </a:lnTo>
                  <a:lnTo>
                    <a:pt x="42" y="1089"/>
                  </a:lnTo>
                  <a:lnTo>
                    <a:pt x="12" y="1038"/>
                  </a:lnTo>
                  <a:lnTo>
                    <a:pt x="0" y="976"/>
                  </a:lnTo>
                  <a:lnTo>
                    <a:pt x="21" y="898"/>
                  </a:lnTo>
                  <a:lnTo>
                    <a:pt x="42" y="858"/>
                  </a:lnTo>
                  <a:lnTo>
                    <a:pt x="98" y="743"/>
                  </a:lnTo>
                  <a:lnTo>
                    <a:pt x="159" y="634"/>
                  </a:lnTo>
                  <a:lnTo>
                    <a:pt x="215" y="547"/>
                  </a:lnTo>
                  <a:lnTo>
                    <a:pt x="266" y="476"/>
                  </a:lnTo>
                  <a:lnTo>
                    <a:pt x="306" y="387"/>
                  </a:lnTo>
                  <a:lnTo>
                    <a:pt x="338" y="315"/>
                  </a:lnTo>
                  <a:lnTo>
                    <a:pt x="348" y="238"/>
                  </a:lnTo>
                  <a:lnTo>
                    <a:pt x="369" y="155"/>
                  </a:lnTo>
                  <a:lnTo>
                    <a:pt x="383" y="87"/>
                  </a:lnTo>
                  <a:lnTo>
                    <a:pt x="409" y="42"/>
                  </a:lnTo>
                  <a:lnTo>
                    <a:pt x="439" y="9"/>
                  </a:lnTo>
                  <a:lnTo>
                    <a:pt x="476" y="9"/>
                  </a:lnTo>
                  <a:lnTo>
                    <a:pt x="547" y="35"/>
                  </a:lnTo>
                  <a:lnTo>
                    <a:pt x="603" y="0"/>
                  </a:lnTo>
                </a:path>
              </a:pathLst>
            </a:custGeom>
            <a:solidFill>
              <a:srgbClr val="9F3FDF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527" y="2404"/>
              <a:ext cx="907" cy="1656"/>
              <a:chOff x="3527" y="2404"/>
              <a:chExt cx="907" cy="1656"/>
            </a:xfrm>
          </p:grpSpPr>
          <p:sp>
            <p:nvSpPr>
              <p:cNvPr id="73830" name="Freeform 10"/>
              <p:cNvSpPr>
                <a:spLocks/>
              </p:cNvSpPr>
              <p:nvPr/>
            </p:nvSpPr>
            <p:spPr bwMode="auto">
              <a:xfrm>
                <a:off x="3575" y="3283"/>
                <a:ext cx="859" cy="777"/>
              </a:xfrm>
              <a:custGeom>
                <a:avLst/>
                <a:gdLst>
                  <a:gd name="T0" fmla="*/ 606 w 859"/>
                  <a:gd name="T1" fmla="*/ 14 h 777"/>
                  <a:gd name="T2" fmla="*/ 858 w 859"/>
                  <a:gd name="T3" fmla="*/ 703 h 777"/>
                  <a:gd name="T4" fmla="*/ 848 w 859"/>
                  <a:gd name="T5" fmla="*/ 717 h 777"/>
                  <a:gd name="T6" fmla="*/ 829 w 859"/>
                  <a:gd name="T7" fmla="*/ 706 h 777"/>
                  <a:gd name="T8" fmla="*/ 587 w 859"/>
                  <a:gd name="T9" fmla="*/ 40 h 777"/>
                  <a:gd name="T10" fmla="*/ 572 w 859"/>
                  <a:gd name="T11" fmla="*/ 34 h 777"/>
                  <a:gd name="T12" fmla="*/ 479 w 859"/>
                  <a:gd name="T13" fmla="*/ 31 h 777"/>
                  <a:gd name="T14" fmla="*/ 361 w 859"/>
                  <a:gd name="T15" fmla="*/ 37 h 777"/>
                  <a:gd name="T16" fmla="*/ 253 w 859"/>
                  <a:gd name="T17" fmla="*/ 44 h 777"/>
                  <a:gd name="T18" fmla="*/ 223 w 859"/>
                  <a:gd name="T19" fmla="*/ 53 h 777"/>
                  <a:gd name="T20" fmla="*/ 204 w 859"/>
                  <a:gd name="T21" fmla="*/ 70 h 777"/>
                  <a:gd name="T22" fmla="*/ 191 w 859"/>
                  <a:gd name="T23" fmla="*/ 92 h 777"/>
                  <a:gd name="T24" fmla="*/ 23 w 859"/>
                  <a:gd name="T25" fmla="*/ 769 h 777"/>
                  <a:gd name="T26" fmla="*/ 11 w 859"/>
                  <a:gd name="T27" fmla="*/ 776 h 777"/>
                  <a:gd name="T28" fmla="*/ 0 w 859"/>
                  <a:gd name="T29" fmla="*/ 761 h 777"/>
                  <a:gd name="T30" fmla="*/ 167 w 859"/>
                  <a:gd name="T31" fmla="*/ 87 h 777"/>
                  <a:gd name="T32" fmla="*/ 183 w 859"/>
                  <a:gd name="T33" fmla="*/ 52 h 777"/>
                  <a:gd name="T34" fmla="*/ 197 w 859"/>
                  <a:gd name="T35" fmla="*/ 37 h 777"/>
                  <a:gd name="T36" fmla="*/ 212 w 859"/>
                  <a:gd name="T37" fmla="*/ 26 h 777"/>
                  <a:gd name="T38" fmla="*/ 231 w 859"/>
                  <a:gd name="T39" fmla="*/ 16 h 777"/>
                  <a:gd name="T40" fmla="*/ 266 w 859"/>
                  <a:gd name="T41" fmla="*/ 14 h 777"/>
                  <a:gd name="T42" fmla="*/ 378 w 859"/>
                  <a:gd name="T43" fmla="*/ 5 h 777"/>
                  <a:gd name="T44" fmla="*/ 502 w 859"/>
                  <a:gd name="T45" fmla="*/ 0 h 777"/>
                  <a:gd name="T46" fmla="*/ 560 w 859"/>
                  <a:gd name="T47" fmla="*/ 1 h 777"/>
                  <a:gd name="T48" fmla="*/ 588 w 859"/>
                  <a:gd name="T49" fmla="*/ 5 h 777"/>
                  <a:gd name="T50" fmla="*/ 606 w 859"/>
                  <a:gd name="T51" fmla="*/ 14 h 77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59"/>
                  <a:gd name="T79" fmla="*/ 0 h 777"/>
                  <a:gd name="T80" fmla="*/ 859 w 859"/>
                  <a:gd name="T81" fmla="*/ 777 h 77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59" h="777">
                    <a:moveTo>
                      <a:pt x="606" y="14"/>
                    </a:moveTo>
                    <a:lnTo>
                      <a:pt x="858" y="703"/>
                    </a:lnTo>
                    <a:lnTo>
                      <a:pt x="848" y="717"/>
                    </a:lnTo>
                    <a:lnTo>
                      <a:pt x="829" y="706"/>
                    </a:lnTo>
                    <a:lnTo>
                      <a:pt x="587" y="40"/>
                    </a:lnTo>
                    <a:lnTo>
                      <a:pt x="572" y="34"/>
                    </a:lnTo>
                    <a:lnTo>
                      <a:pt x="479" y="31"/>
                    </a:lnTo>
                    <a:lnTo>
                      <a:pt x="361" y="37"/>
                    </a:lnTo>
                    <a:lnTo>
                      <a:pt x="253" y="44"/>
                    </a:lnTo>
                    <a:lnTo>
                      <a:pt x="223" y="53"/>
                    </a:lnTo>
                    <a:lnTo>
                      <a:pt x="204" y="70"/>
                    </a:lnTo>
                    <a:lnTo>
                      <a:pt x="191" y="92"/>
                    </a:lnTo>
                    <a:lnTo>
                      <a:pt x="23" y="769"/>
                    </a:lnTo>
                    <a:lnTo>
                      <a:pt x="11" y="776"/>
                    </a:lnTo>
                    <a:lnTo>
                      <a:pt x="0" y="761"/>
                    </a:lnTo>
                    <a:lnTo>
                      <a:pt x="167" y="87"/>
                    </a:lnTo>
                    <a:lnTo>
                      <a:pt x="183" y="52"/>
                    </a:lnTo>
                    <a:lnTo>
                      <a:pt x="197" y="37"/>
                    </a:lnTo>
                    <a:lnTo>
                      <a:pt x="212" y="26"/>
                    </a:lnTo>
                    <a:lnTo>
                      <a:pt x="231" y="16"/>
                    </a:lnTo>
                    <a:lnTo>
                      <a:pt x="266" y="14"/>
                    </a:lnTo>
                    <a:lnTo>
                      <a:pt x="378" y="5"/>
                    </a:lnTo>
                    <a:lnTo>
                      <a:pt x="502" y="0"/>
                    </a:lnTo>
                    <a:lnTo>
                      <a:pt x="560" y="1"/>
                    </a:lnTo>
                    <a:lnTo>
                      <a:pt x="588" y="5"/>
                    </a:lnTo>
                    <a:lnTo>
                      <a:pt x="606" y="14"/>
                    </a:lnTo>
                  </a:path>
                </a:pathLst>
              </a:custGeom>
              <a:solidFill>
                <a:srgbClr val="3F1F00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831" name="Freeform 11"/>
              <p:cNvSpPr>
                <a:spLocks/>
              </p:cNvSpPr>
              <p:nvPr/>
            </p:nvSpPr>
            <p:spPr bwMode="auto">
              <a:xfrm>
                <a:off x="3527" y="2404"/>
                <a:ext cx="897" cy="906"/>
              </a:xfrm>
              <a:custGeom>
                <a:avLst/>
                <a:gdLst>
                  <a:gd name="T0" fmla="*/ 715 w 897"/>
                  <a:gd name="T1" fmla="*/ 0 h 906"/>
                  <a:gd name="T2" fmla="*/ 837 w 897"/>
                  <a:gd name="T3" fmla="*/ 0 h 906"/>
                  <a:gd name="T4" fmla="*/ 891 w 897"/>
                  <a:gd name="T5" fmla="*/ 34 h 906"/>
                  <a:gd name="T6" fmla="*/ 896 w 897"/>
                  <a:gd name="T7" fmla="*/ 119 h 906"/>
                  <a:gd name="T8" fmla="*/ 760 w 897"/>
                  <a:gd name="T9" fmla="*/ 602 h 906"/>
                  <a:gd name="T10" fmla="*/ 749 w 897"/>
                  <a:gd name="T11" fmla="*/ 651 h 906"/>
                  <a:gd name="T12" fmla="*/ 742 w 897"/>
                  <a:gd name="T13" fmla="*/ 702 h 906"/>
                  <a:gd name="T14" fmla="*/ 736 w 897"/>
                  <a:gd name="T15" fmla="*/ 816 h 906"/>
                  <a:gd name="T16" fmla="*/ 712 w 897"/>
                  <a:gd name="T17" fmla="*/ 868 h 906"/>
                  <a:gd name="T18" fmla="*/ 676 w 897"/>
                  <a:gd name="T19" fmla="*/ 876 h 906"/>
                  <a:gd name="T20" fmla="*/ 638 w 897"/>
                  <a:gd name="T21" fmla="*/ 880 h 906"/>
                  <a:gd name="T22" fmla="*/ 531 w 897"/>
                  <a:gd name="T23" fmla="*/ 887 h 906"/>
                  <a:gd name="T24" fmla="*/ 332 w 897"/>
                  <a:gd name="T25" fmla="*/ 893 h 906"/>
                  <a:gd name="T26" fmla="*/ 176 w 897"/>
                  <a:gd name="T27" fmla="*/ 905 h 906"/>
                  <a:gd name="T28" fmla="*/ 138 w 897"/>
                  <a:gd name="T29" fmla="*/ 892 h 906"/>
                  <a:gd name="T30" fmla="*/ 107 w 897"/>
                  <a:gd name="T31" fmla="*/ 855 h 906"/>
                  <a:gd name="T32" fmla="*/ 74 w 897"/>
                  <a:gd name="T33" fmla="*/ 806 h 906"/>
                  <a:gd name="T34" fmla="*/ 45 w 897"/>
                  <a:gd name="T35" fmla="*/ 754 h 906"/>
                  <a:gd name="T36" fmla="*/ 27 w 897"/>
                  <a:gd name="T37" fmla="*/ 723 h 906"/>
                  <a:gd name="T38" fmla="*/ 18 w 897"/>
                  <a:gd name="T39" fmla="*/ 698 h 906"/>
                  <a:gd name="T40" fmla="*/ 2 w 897"/>
                  <a:gd name="T41" fmla="*/ 657 h 906"/>
                  <a:gd name="T42" fmla="*/ 0 w 897"/>
                  <a:gd name="T43" fmla="*/ 638 h 906"/>
                  <a:gd name="T44" fmla="*/ 2 w 897"/>
                  <a:gd name="T45" fmla="*/ 612 h 906"/>
                  <a:gd name="T46" fmla="*/ 15 w 897"/>
                  <a:gd name="T47" fmla="*/ 600 h 906"/>
                  <a:gd name="T48" fmla="*/ 40 w 897"/>
                  <a:gd name="T49" fmla="*/ 584 h 906"/>
                  <a:gd name="T50" fmla="*/ 71 w 897"/>
                  <a:gd name="T51" fmla="*/ 581 h 906"/>
                  <a:gd name="T52" fmla="*/ 107 w 897"/>
                  <a:gd name="T53" fmla="*/ 581 h 906"/>
                  <a:gd name="T54" fmla="*/ 603 w 897"/>
                  <a:gd name="T55" fmla="*/ 600 h 906"/>
                  <a:gd name="T56" fmla="*/ 612 w 897"/>
                  <a:gd name="T57" fmla="*/ 481 h 906"/>
                  <a:gd name="T58" fmla="*/ 630 w 897"/>
                  <a:gd name="T59" fmla="*/ 259 h 906"/>
                  <a:gd name="T60" fmla="*/ 641 w 897"/>
                  <a:gd name="T61" fmla="*/ 106 h 906"/>
                  <a:gd name="T62" fmla="*/ 659 w 897"/>
                  <a:gd name="T63" fmla="*/ 38 h 906"/>
                  <a:gd name="T64" fmla="*/ 715 w 897"/>
                  <a:gd name="T65" fmla="*/ 0 h 9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97"/>
                  <a:gd name="T100" fmla="*/ 0 h 906"/>
                  <a:gd name="T101" fmla="*/ 897 w 897"/>
                  <a:gd name="T102" fmla="*/ 906 h 9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97" h="906">
                    <a:moveTo>
                      <a:pt x="715" y="0"/>
                    </a:moveTo>
                    <a:lnTo>
                      <a:pt x="837" y="0"/>
                    </a:lnTo>
                    <a:lnTo>
                      <a:pt x="891" y="34"/>
                    </a:lnTo>
                    <a:lnTo>
                      <a:pt x="896" y="119"/>
                    </a:lnTo>
                    <a:lnTo>
                      <a:pt x="760" y="602"/>
                    </a:lnTo>
                    <a:lnTo>
                      <a:pt x="749" y="651"/>
                    </a:lnTo>
                    <a:lnTo>
                      <a:pt x="742" y="702"/>
                    </a:lnTo>
                    <a:lnTo>
                      <a:pt x="736" y="816"/>
                    </a:lnTo>
                    <a:lnTo>
                      <a:pt x="712" y="868"/>
                    </a:lnTo>
                    <a:lnTo>
                      <a:pt x="676" y="876"/>
                    </a:lnTo>
                    <a:lnTo>
                      <a:pt x="638" y="880"/>
                    </a:lnTo>
                    <a:lnTo>
                      <a:pt x="531" y="887"/>
                    </a:lnTo>
                    <a:lnTo>
                      <a:pt x="332" y="893"/>
                    </a:lnTo>
                    <a:lnTo>
                      <a:pt x="176" y="905"/>
                    </a:lnTo>
                    <a:lnTo>
                      <a:pt x="138" y="892"/>
                    </a:lnTo>
                    <a:lnTo>
                      <a:pt x="107" y="855"/>
                    </a:lnTo>
                    <a:lnTo>
                      <a:pt x="74" y="806"/>
                    </a:lnTo>
                    <a:lnTo>
                      <a:pt x="45" y="754"/>
                    </a:lnTo>
                    <a:lnTo>
                      <a:pt x="27" y="723"/>
                    </a:lnTo>
                    <a:lnTo>
                      <a:pt x="18" y="698"/>
                    </a:lnTo>
                    <a:lnTo>
                      <a:pt x="2" y="657"/>
                    </a:lnTo>
                    <a:lnTo>
                      <a:pt x="0" y="638"/>
                    </a:lnTo>
                    <a:lnTo>
                      <a:pt x="2" y="612"/>
                    </a:lnTo>
                    <a:lnTo>
                      <a:pt x="15" y="600"/>
                    </a:lnTo>
                    <a:lnTo>
                      <a:pt x="40" y="584"/>
                    </a:lnTo>
                    <a:lnTo>
                      <a:pt x="71" y="581"/>
                    </a:lnTo>
                    <a:lnTo>
                      <a:pt x="107" y="581"/>
                    </a:lnTo>
                    <a:lnTo>
                      <a:pt x="603" y="600"/>
                    </a:lnTo>
                    <a:lnTo>
                      <a:pt x="612" y="481"/>
                    </a:lnTo>
                    <a:lnTo>
                      <a:pt x="630" y="259"/>
                    </a:lnTo>
                    <a:lnTo>
                      <a:pt x="641" y="106"/>
                    </a:lnTo>
                    <a:lnTo>
                      <a:pt x="659" y="38"/>
                    </a:lnTo>
                    <a:lnTo>
                      <a:pt x="715" y="0"/>
                    </a:lnTo>
                  </a:path>
                </a:pathLst>
              </a:custGeom>
              <a:solidFill>
                <a:srgbClr val="9F7F5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865" y="1152"/>
              <a:ext cx="867" cy="982"/>
              <a:chOff x="2865" y="1152"/>
              <a:chExt cx="867" cy="982"/>
            </a:xfrm>
          </p:grpSpPr>
          <p:sp>
            <p:nvSpPr>
              <p:cNvPr id="73819" name="Freeform 13"/>
              <p:cNvSpPr>
                <a:spLocks/>
              </p:cNvSpPr>
              <p:nvPr/>
            </p:nvSpPr>
            <p:spPr bwMode="auto">
              <a:xfrm>
                <a:off x="3376" y="1963"/>
                <a:ext cx="139" cy="171"/>
              </a:xfrm>
              <a:custGeom>
                <a:avLst/>
                <a:gdLst>
                  <a:gd name="T0" fmla="*/ 0 w 139"/>
                  <a:gd name="T1" fmla="*/ 58 h 171"/>
                  <a:gd name="T2" fmla="*/ 10 w 139"/>
                  <a:gd name="T3" fmla="*/ 97 h 171"/>
                  <a:gd name="T4" fmla="*/ 23 w 139"/>
                  <a:gd name="T5" fmla="*/ 117 h 171"/>
                  <a:gd name="T6" fmla="*/ 47 w 139"/>
                  <a:gd name="T7" fmla="*/ 148 h 171"/>
                  <a:gd name="T8" fmla="*/ 57 w 139"/>
                  <a:gd name="T9" fmla="*/ 170 h 171"/>
                  <a:gd name="T10" fmla="*/ 138 w 139"/>
                  <a:gd name="T11" fmla="*/ 105 h 171"/>
                  <a:gd name="T12" fmla="*/ 103 w 139"/>
                  <a:gd name="T13" fmla="*/ 33 h 171"/>
                  <a:gd name="T14" fmla="*/ 90 w 139"/>
                  <a:gd name="T15" fmla="*/ 0 h 171"/>
                  <a:gd name="T16" fmla="*/ 0 w 139"/>
                  <a:gd name="T17" fmla="*/ 58 h 1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71"/>
                  <a:gd name="T29" fmla="*/ 139 w 139"/>
                  <a:gd name="T30" fmla="*/ 171 h 1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71">
                    <a:moveTo>
                      <a:pt x="0" y="58"/>
                    </a:moveTo>
                    <a:lnTo>
                      <a:pt x="10" y="97"/>
                    </a:lnTo>
                    <a:lnTo>
                      <a:pt x="23" y="117"/>
                    </a:lnTo>
                    <a:lnTo>
                      <a:pt x="47" y="148"/>
                    </a:lnTo>
                    <a:lnTo>
                      <a:pt x="57" y="170"/>
                    </a:lnTo>
                    <a:lnTo>
                      <a:pt x="138" y="105"/>
                    </a:lnTo>
                    <a:lnTo>
                      <a:pt x="103" y="33"/>
                    </a:lnTo>
                    <a:lnTo>
                      <a:pt x="90" y="0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FFBFB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3072" y="1840"/>
                <a:ext cx="158" cy="135"/>
                <a:chOff x="3072" y="1840"/>
                <a:chExt cx="158" cy="135"/>
              </a:xfrm>
            </p:grpSpPr>
            <p:sp>
              <p:nvSpPr>
                <p:cNvPr id="73828" name="Freeform 15"/>
                <p:cNvSpPr>
                  <a:spLocks/>
                </p:cNvSpPr>
                <p:nvPr/>
              </p:nvSpPr>
              <p:spPr bwMode="auto">
                <a:xfrm>
                  <a:off x="3106" y="1879"/>
                  <a:ext cx="124" cy="96"/>
                </a:xfrm>
                <a:custGeom>
                  <a:avLst/>
                  <a:gdLst>
                    <a:gd name="T0" fmla="*/ 0 w 124"/>
                    <a:gd name="T1" fmla="*/ 0 h 96"/>
                    <a:gd name="T2" fmla="*/ 3 w 124"/>
                    <a:gd name="T3" fmla="*/ 39 h 96"/>
                    <a:gd name="T4" fmla="*/ 4 w 124"/>
                    <a:gd name="T5" fmla="*/ 61 h 96"/>
                    <a:gd name="T6" fmla="*/ 4 w 124"/>
                    <a:gd name="T7" fmla="*/ 78 h 96"/>
                    <a:gd name="T8" fmla="*/ 4 w 124"/>
                    <a:gd name="T9" fmla="*/ 95 h 96"/>
                    <a:gd name="T10" fmla="*/ 123 w 124"/>
                    <a:gd name="T11" fmla="*/ 84 h 96"/>
                    <a:gd name="T12" fmla="*/ 120 w 124"/>
                    <a:gd name="T13" fmla="*/ 5 h 96"/>
                    <a:gd name="T14" fmla="*/ 0 w 124"/>
                    <a:gd name="T15" fmla="*/ 0 h 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24"/>
                    <a:gd name="T25" fmla="*/ 0 h 96"/>
                    <a:gd name="T26" fmla="*/ 124 w 124"/>
                    <a:gd name="T27" fmla="*/ 96 h 9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24" h="96">
                      <a:moveTo>
                        <a:pt x="0" y="0"/>
                      </a:moveTo>
                      <a:lnTo>
                        <a:pt x="3" y="39"/>
                      </a:lnTo>
                      <a:lnTo>
                        <a:pt x="4" y="61"/>
                      </a:lnTo>
                      <a:lnTo>
                        <a:pt x="4" y="78"/>
                      </a:lnTo>
                      <a:lnTo>
                        <a:pt x="4" y="95"/>
                      </a:lnTo>
                      <a:lnTo>
                        <a:pt x="123" y="84"/>
                      </a:lnTo>
                      <a:lnTo>
                        <a:pt x="120" y="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5F3F1F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3829" name="Freeform 16"/>
                <p:cNvSpPr>
                  <a:spLocks/>
                </p:cNvSpPr>
                <p:nvPr/>
              </p:nvSpPr>
              <p:spPr bwMode="auto">
                <a:xfrm>
                  <a:off x="3072" y="1840"/>
                  <a:ext cx="124" cy="50"/>
                </a:xfrm>
                <a:custGeom>
                  <a:avLst/>
                  <a:gdLst>
                    <a:gd name="T0" fmla="*/ 0 w 124"/>
                    <a:gd name="T1" fmla="*/ 5 h 50"/>
                    <a:gd name="T2" fmla="*/ 0 w 124"/>
                    <a:gd name="T3" fmla="*/ 49 h 50"/>
                    <a:gd name="T4" fmla="*/ 123 w 124"/>
                    <a:gd name="T5" fmla="*/ 49 h 50"/>
                    <a:gd name="T6" fmla="*/ 120 w 124"/>
                    <a:gd name="T7" fmla="*/ 0 h 50"/>
                    <a:gd name="T8" fmla="*/ 0 w 124"/>
                    <a:gd name="T9" fmla="*/ 5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50"/>
                    <a:gd name="T17" fmla="*/ 124 w 124"/>
                    <a:gd name="T18" fmla="*/ 50 h 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50">
                      <a:moveTo>
                        <a:pt x="0" y="5"/>
                      </a:moveTo>
                      <a:lnTo>
                        <a:pt x="0" y="49"/>
                      </a:lnTo>
                      <a:lnTo>
                        <a:pt x="123" y="49"/>
                      </a:lnTo>
                      <a:lnTo>
                        <a:pt x="120" y="0"/>
                      </a:lnTo>
                      <a:lnTo>
                        <a:pt x="0" y="5"/>
                      </a:lnTo>
                    </a:path>
                  </a:pathLst>
                </a:custGeom>
                <a:solidFill>
                  <a:srgbClr val="FFFFFF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73821" name="Freeform 17"/>
              <p:cNvSpPr>
                <a:spLocks/>
              </p:cNvSpPr>
              <p:nvPr/>
            </p:nvSpPr>
            <p:spPr bwMode="auto">
              <a:xfrm>
                <a:off x="2865" y="1238"/>
                <a:ext cx="761" cy="882"/>
              </a:xfrm>
              <a:custGeom>
                <a:avLst/>
                <a:gdLst>
                  <a:gd name="T0" fmla="*/ 111 w 761"/>
                  <a:gd name="T1" fmla="*/ 303 h 882"/>
                  <a:gd name="T2" fmla="*/ 51 w 761"/>
                  <a:gd name="T3" fmla="*/ 317 h 882"/>
                  <a:gd name="T4" fmla="*/ 16 w 761"/>
                  <a:gd name="T5" fmla="*/ 359 h 882"/>
                  <a:gd name="T6" fmla="*/ 0 w 761"/>
                  <a:gd name="T7" fmla="*/ 413 h 882"/>
                  <a:gd name="T8" fmla="*/ 7 w 761"/>
                  <a:gd name="T9" fmla="*/ 460 h 882"/>
                  <a:gd name="T10" fmla="*/ 29 w 761"/>
                  <a:gd name="T11" fmla="*/ 494 h 882"/>
                  <a:gd name="T12" fmla="*/ 76 w 761"/>
                  <a:gd name="T13" fmla="*/ 515 h 882"/>
                  <a:gd name="T14" fmla="*/ 141 w 761"/>
                  <a:gd name="T15" fmla="*/ 511 h 882"/>
                  <a:gd name="T16" fmla="*/ 175 w 761"/>
                  <a:gd name="T17" fmla="*/ 508 h 882"/>
                  <a:gd name="T18" fmla="*/ 149 w 761"/>
                  <a:gd name="T19" fmla="*/ 597 h 882"/>
                  <a:gd name="T20" fmla="*/ 252 w 761"/>
                  <a:gd name="T21" fmla="*/ 607 h 882"/>
                  <a:gd name="T22" fmla="*/ 292 w 761"/>
                  <a:gd name="T23" fmla="*/ 617 h 882"/>
                  <a:gd name="T24" fmla="*/ 318 w 761"/>
                  <a:gd name="T25" fmla="*/ 634 h 882"/>
                  <a:gd name="T26" fmla="*/ 282 w 761"/>
                  <a:gd name="T27" fmla="*/ 712 h 882"/>
                  <a:gd name="T28" fmla="*/ 197 w 761"/>
                  <a:gd name="T29" fmla="*/ 711 h 882"/>
                  <a:gd name="T30" fmla="*/ 170 w 761"/>
                  <a:gd name="T31" fmla="*/ 756 h 882"/>
                  <a:gd name="T32" fmla="*/ 194 w 761"/>
                  <a:gd name="T33" fmla="*/ 851 h 882"/>
                  <a:gd name="T34" fmla="*/ 245 w 761"/>
                  <a:gd name="T35" fmla="*/ 881 h 882"/>
                  <a:gd name="T36" fmla="*/ 390 w 761"/>
                  <a:gd name="T37" fmla="*/ 863 h 882"/>
                  <a:gd name="T38" fmla="*/ 532 w 761"/>
                  <a:gd name="T39" fmla="*/ 795 h 882"/>
                  <a:gd name="T40" fmla="*/ 622 w 761"/>
                  <a:gd name="T41" fmla="*/ 715 h 882"/>
                  <a:gd name="T42" fmla="*/ 652 w 761"/>
                  <a:gd name="T43" fmla="*/ 654 h 882"/>
                  <a:gd name="T44" fmla="*/ 717 w 761"/>
                  <a:gd name="T45" fmla="*/ 550 h 882"/>
                  <a:gd name="T46" fmla="*/ 747 w 761"/>
                  <a:gd name="T47" fmla="*/ 447 h 882"/>
                  <a:gd name="T48" fmla="*/ 760 w 761"/>
                  <a:gd name="T49" fmla="*/ 315 h 882"/>
                  <a:gd name="T50" fmla="*/ 734 w 761"/>
                  <a:gd name="T51" fmla="*/ 170 h 882"/>
                  <a:gd name="T52" fmla="*/ 657 w 761"/>
                  <a:gd name="T53" fmla="*/ 68 h 882"/>
                  <a:gd name="T54" fmla="*/ 592 w 761"/>
                  <a:gd name="T55" fmla="*/ 26 h 882"/>
                  <a:gd name="T56" fmla="*/ 499 w 761"/>
                  <a:gd name="T57" fmla="*/ 0 h 882"/>
                  <a:gd name="T58" fmla="*/ 321 w 761"/>
                  <a:gd name="T59" fmla="*/ 29 h 882"/>
                  <a:gd name="T60" fmla="*/ 220 w 761"/>
                  <a:gd name="T61" fmla="*/ 107 h 882"/>
                  <a:gd name="T62" fmla="*/ 159 w 761"/>
                  <a:gd name="T63" fmla="*/ 199 h 882"/>
                  <a:gd name="T64" fmla="*/ 149 w 761"/>
                  <a:gd name="T65" fmla="*/ 299 h 8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61"/>
                  <a:gd name="T100" fmla="*/ 0 h 882"/>
                  <a:gd name="T101" fmla="*/ 761 w 761"/>
                  <a:gd name="T102" fmla="*/ 882 h 88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61" h="882">
                    <a:moveTo>
                      <a:pt x="149" y="299"/>
                    </a:moveTo>
                    <a:lnTo>
                      <a:pt x="111" y="303"/>
                    </a:lnTo>
                    <a:lnTo>
                      <a:pt x="72" y="307"/>
                    </a:lnTo>
                    <a:lnTo>
                      <a:pt x="51" y="317"/>
                    </a:lnTo>
                    <a:lnTo>
                      <a:pt x="32" y="335"/>
                    </a:lnTo>
                    <a:lnTo>
                      <a:pt x="16" y="359"/>
                    </a:lnTo>
                    <a:lnTo>
                      <a:pt x="7" y="390"/>
                    </a:lnTo>
                    <a:lnTo>
                      <a:pt x="0" y="413"/>
                    </a:lnTo>
                    <a:lnTo>
                      <a:pt x="0" y="437"/>
                    </a:lnTo>
                    <a:lnTo>
                      <a:pt x="7" y="460"/>
                    </a:lnTo>
                    <a:lnTo>
                      <a:pt x="16" y="481"/>
                    </a:lnTo>
                    <a:lnTo>
                      <a:pt x="29" y="494"/>
                    </a:lnTo>
                    <a:lnTo>
                      <a:pt x="51" y="508"/>
                    </a:lnTo>
                    <a:lnTo>
                      <a:pt x="76" y="515"/>
                    </a:lnTo>
                    <a:lnTo>
                      <a:pt x="106" y="520"/>
                    </a:lnTo>
                    <a:lnTo>
                      <a:pt x="141" y="511"/>
                    </a:lnTo>
                    <a:lnTo>
                      <a:pt x="157" y="508"/>
                    </a:lnTo>
                    <a:lnTo>
                      <a:pt x="175" y="508"/>
                    </a:lnTo>
                    <a:lnTo>
                      <a:pt x="151" y="515"/>
                    </a:lnTo>
                    <a:lnTo>
                      <a:pt x="149" y="597"/>
                    </a:lnTo>
                    <a:lnTo>
                      <a:pt x="213" y="604"/>
                    </a:lnTo>
                    <a:lnTo>
                      <a:pt x="252" y="607"/>
                    </a:lnTo>
                    <a:lnTo>
                      <a:pt x="271" y="607"/>
                    </a:lnTo>
                    <a:lnTo>
                      <a:pt x="292" y="617"/>
                    </a:lnTo>
                    <a:lnTo>
                      <a:pt x="308" y="628"/>
                    </a:lnTo>
                    <a:lnTo>
                      <a:pt x="318" y="634"/>
                    </a:lnTo>
                    <a:lnTo>
                      <a:pt x="321" y="694"/>
                    </a:lnTo>
                    <a:lnTo>
                      <a:pt x="282" y="712"/>
                    </a:lnTo>
                    <a:lnTo>
                      <a:pt x="249" y="712"/>
                    </a:lnTo>
                    <a:lnTo>
                      <a:pt x="197" y="711"/>
                    </a:lnTo>
                    <a:lnTo>
                      <a:pt x="162" y="702"/>
                    </a:lnTo>
                    <a:lnTo>
                      <a:pt x="170" y="756"/>
                    </a:lnTo>
                    <a:lnTo>
                      <a:pt x="175" y="814"/>
                    </a:lnTo>
                    <a:lnTo>
                      <a:pt x="194" y="851"/>
                    </a:lnTo>
                    <a:lnTo>
                      <a:pt x="210" y="864"/>
                    </a:lnTo>
                    <a:lnTo>
                      <a:pt x="245" y="881"/>
                    </a:lnTo>
                    <a:lnTo>
                      <a:pt x="335" y="873"/>
                    </a:lnTo>
                    <a:lnTo>
                      <a:pt x="390" y="863"/>
                    </a:lnTo>
                    <a:lnTo>
                      <a:pt x="468" y="826"/>
                    </a:lnTo>
                    <a:lnTo>
                      <a:pt x="532" y="795"/>
                    </a:lnTo>
                    <a:lnTo>
                      <a:pt x="601" y="749"/>
                    </a:lnTo>
                    <a:lnTo>
                      <a:pt x="622" y="715"/>
                    </a:lnTo>
                    <a:lnTo>
                      <a:pt x="636" y="685"/>
                    </a:lnTo>
                    <a:lnTo>
                      <a:pt x="652" y="654"/>
                    </a:lnTo>
                    <a:lnTo>
                      <a:pt x="691" y="604"/>
                    </a:lnTo>
                    <a:lnTo>
                      <a:pt x="717" y="550"/>
                    </a:lnTo>
                    <a:lnTo>
                      <a:pt x="734" y="498"/>
                    </a:lnTo>
                    <a:lnTo>
                      <a:pt x="747" y="447"/>
                    </a:lnTo>
                    <a:lnTo>
                      <a:pt x="757" y="387"/>
                    </a:lnTo>
                    <a:lnTo>
                      <a:pt x="760" y="315"/>
                    </a:lnTo>
                    <a:lnTo>
                      <a:pt x="752" y="239"/>
                    </a:lnTo>
                    <a:lnTo>
                      <a:pt x="734" y="170"/>
                    </a:lnTo>
                    <a:lnTo>
                      <a:pt x="705" y="124"/>
                    </a:lnTo>
                    <a:lnTo>
                      <a:pt x="657" y="68"/>
                    </a:lnTo>
                    <a:lnTo>
                      <a:pt x="624" y="43"/>
                    </a:lnTo>
                    <a:lnTo>
                      <a:pt x="592" y="26"/>
                    </a:lnTo>
                    <a:lnTo>
                      <a:pt x="550" y="9"/>
                    </a:lnTo>
                    <a:lnTo>
                      <a:pt x="499" y="0"/>
                    </a:lnTo>
                    <a:lnTo>
                      <a:pt x="422" y="3"/>
                    </a:lnTo>
                    <a:lnTo>
                      <a:pt x="321" y="29"/>
                    </a:lnTo>
                    <a:lnTo>
                      <a:pt x="258" y="69"/>
                    </a:lnTo>
                    <a:lnTo>
                      <a:pt x="220" y="107"/>
                    </a:lnTo>
                    <a:lnTo>
                      <a:pt x="185" y="155"/>
                    </a:lnTo>
                    <a:lnTo>
                      <a:pt x="159" y="199"/>
                    </a:lnTo>
                    <a:lnTo>
                      <a:pt x="149" y="264"/>
                    </a:lnTo>
                    <a:lnTo>
                      <a:pt x="149" y="299"/>
                    </a:lnTo>
                  </a:path>
                </a:pathLst>
              </a:custGeom>
              <a:solidFill>
                <a:srgbClr val="FFBFB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7" name="Group 18"/>
              <p:cNvGrpSpPr>
                <a:grpSpLocks/>
              </p:cNvGrpSpPr>
              <p:nvPr/>
            </p:nvGrpSpPr>
            <p:grpSpPr bwMode="auto">
              <a:xfrm>
                <a:off x="3064" y="1497"/>
                <a:ext cx="158" cy="205"/>
                <a:chOff x="3064" y="1497"/>
                <a:chExt cx="158" cy="205"/>
              </a:xfrm>
            </p:grpSpPr>
            <p:sp>
              <p:nvSpPr>
                <p:cNvPr id="73826" name="Freeform 19"/>
                <p:cNvSpPr>
                  <a:spLocks/>
                </p:cNvSpPr>
                <p:nvPr/>
              </p:nvSpPr>
              <p:spPr bwMode="auto">
                <a:xfrm>
                  <a:off x="3064" y="1497"/>
                  <a:ext cx="158" cy="205"/>
                </a:xfrm>
                <a:custGeom>
                  <a:avLst/>
                  <a:gdLst>
                    <a:gd name="T0" fmla="*/ 77 w 158"/>
                    <a:gd name="T1" fmla="*/ 0 h 205"/>
                    <a:gd name="T2" fmla="*/ 85 w 158"/>
                    <a:gd name="T3" fmla="*/ 0 h 205"/>
                    <a:gd name="T4" fmla="*/ 98 w 158"/>
                    <a:gd name="T5" fmla="*/ 3 h 205"/>
                    <a:gd name="T6" fmla="*/ 111 w 158"/>
                    <a:gd name="T7" fmla="*/ 8 h 205"/>
                    <a:gd name="T8" fmla="*/ 122 w 158"/>
                    <a:gd name="T9" fmla="*/ 18 h 205"/>
                    <a:gd name="T10" fmla="*/ 133 w 158"/>
                    <a:gd name="T11" fmla="*/ 29 h 205"/>
                    <a:gd name="T12" fmla="*/ 143 w 158"/>
                    <a:gd name="T13" fmla="*/ 45 h 205"/>
                    <a:gd name="T14" fmla="*/ 152 w 158"/>
                    <a:gd name="T15" fmla="*/ 63 h 205"/>
                    <a:gd name="T16" fmla="*/ 155 w 158"/>
                    <a:gd name="T17" fmla="*/ 82 h 205"/>
                    <a:gd name="T18" fmla="*/ 157 w 158"/>
                    <a:gd name="T19" fmla="*/ 102 h 205"/>
                    <a:gd name="T20" fmla="*/ 155 w 158"/>
                    <a:gd name="T21" fmla="*/ 126 h 205"/>
                    <a:gd name="T22" fmla="*/ 151 w 158"/>
                    <a:gd name="T23" fmla="*/ 147 h 205"/>
                    <a:gd name="T24" fmla="*/ 141 w 158"/>
                    <a:gd name="T25" fmla="*/ 165 h 205"/>
                    <a:gd name="T26" fmla="*/ 130 w 158"/>
                    <a:gd name="T27" fmla="*/ 178 h 205"/>
                    <a:gd name="T28" fmla="*/ 120 w 158"/>
                    <a:gd name="T29" fmla="*/ 189 h 205"/>
                    <a:gd name="T30" fmla="*/ 107 w 158"/>
                    <a:gd name="T31" fmla="*/ 197 h 205"/>
                    <a:gd name="T32" fmla="*/ 91 w 158"/>
                    <a:gd name="T33" fmla="*/ 202 h 205"/>
                    <a:gd name="T34" fmla="*/ 78 w 158"/>
                    <a:gd name="T35" fmla="*/ 204 h 205"/>
                    <a:gd name="T36" fmla="*/ 64 w 158"/>
                    <a:gd name="T37" fmla="*/ 202 h 205"/>
                    <a:gd name="T38" fmla="*/ 48 w 158"/>
                    <a:gd name="T39" fmla="*/ 196 h 205"/>
                    <a:gd name="T40" fmla="*/ 32 w 158"/>
                    <a:gd name="T41" fmla="*/ 186 h 205"/>
                    <a:gd name="T42" fmla="*/ 22 w 158"/>
                    <a:gd name="T43" fmla="*/ 178 h 205"/>
                    <a:gd name="T44" fmla="*/ 16 w 158"/>
                    <a:gd name="T45" fmla="*/ 165 h 205"/>
                    <a:gd name="T46" fmla="*/ 10 w 158"/>
                    <a:gd name="T47" fmla="*/ 152 h 205"/>
                    <a:gd name="T48" fmla="*/ 3 w 158"/>
                    <a:gd name="T49" fmla="*/ 134 h 205"/>
                    <a:gd name="T50" fmla="*/ 0 w 158"/>
                    <a:gd name="T51" fmla="*/ 120 h 205"/>
                    <a:gd name="T52" fmla="*/ 0 w 158"/>
                    <a:gd name="T53" fmla="*/ 105 h 205"/>
                    <a:gd name="T54" fmla="*/ 0 w 158"/>
                    <a:gd name="T55" fmla="*/ 90 h 205"/>
                    <a:gd name="T56" fmla="*/ 2 w 158"/>
                    <a:gd name="T57" fmla="*/ 78 h 205"/>
                    <a:gd name="T58" fmla="*/ 6 w 158"/>
                    <a:gd name="T59" fmla="*/ 58 h 205"/>
                    <a:gd name="T60" fmla="*/ 14 w 158"/>
                    <a:gd name="T61" fmla="*/ 42 h 205"/>
                    <a:gd name="T62" fmla="*/ 26 w 158"/>
                    <a:gd name="T63" fmla="*/ 26 h 205"/>
                    <a:gd name="T64" fmla="*/ 35 w 158"/>
                    <a:gd name="T65" fmla="*/ 18 h 205"/>
                    <a:gd name="T66" fmla="*/ 46 w 158"/>
                    <a:gd name="T67" fmla="*/ 10 h 205"/>
                    <a:gd name="T68" fmla="*/ 62 w 158"/>
                    <a:gd name="T69" fmla="*/ 1 h 205"/>
                    <a:gd name="T70" fmla="*/ 77 w 158"/>
                    <a:gd name="T71" fmla="*/ 0 h 20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58"/>
                    <a:gd name="T109" fmla="*/ 0 h 205"/>
                    <a:gd name="T110" fmla="*/ 158 w 158"/>
                    <a:gd name="T111" fmla="*/ 205 h 20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58" h="205">
                      <a:moveTo>
                        <a:pt x="77" y="0"/>
                      </a:moveTo>
                      <a:lnTo>
                        <a:pt x="85" y="0"/>
                      </a:lnTo>
                      <a:lnTo>
                        <a:pt x="98" y="3"/>
                      </a:lnTo>
                      <a:lnTo>
                        <a:pt x="111" y="8"/>
                      </a:lnTo>
                      <a:lnTo>
                        <a:pt x="122" y="18"/>
                      </a:lnTo>
                      <a:lnTo>
                        <a:pt x="133" y="29"/>
                      </a:lnTo>
                      <a:lnTo>
                        <a:pt x="143" y="45"/>
                      </a:lnTo>
                      <a:lnTo>
                        <a:pt x="152" y="63"/>
                      </a:lnTo>
                      <a:lnTo>
                        <a:pt x="155" y="82"/>
                      </a:lnTo>
                      <a:lnTo>
                        <a:pt x="157" y="102"/>
                      </a:lnTo>
                      <a:lnTo>
                        <a:pt x="155" y="126"/>
                      </a:lnTo>
                      <a:lnTo>
                        <a:pt x="151" y="147"/>
                      </a:lnTo>
                      <a:lnTo>
                        <a:pt x="141" y="165"/>
                      </a:lnTo>
                      <a:lnTo>
                        <a:pt x="130" y="178"/>
                      </a:lnTo>
                      <a:lnTo>
                        <a:pt x="120" y="189"/>
                      </a:lnTo>
                      <a:lnTo>
                        <a:pt x="107" y="197"/>
                      </a:lnTo>
                      <a:lnTo>
                        <a:pt x="91" y="202"/>
                      </a:lnTo>
                      <a:lnTo>
                        <a:pt x="78" y="204"/>
                      </a:lnTo>
                      <a:lnTo>
                        <a:pt x="64" y="202"/>
                      </a:lnTo>
                      <a:lnTo>
                        <a:pt x="48" y="196"/>
                      </a:lnTo>
                      <a:lnTo>
                        <a:pt x="32" y="186"/>
                      </a:lnTo>
                      <a:lnTo>
                        <a:pt x="22" y="178"/>
                      </a:lnTo>
                      <a:lnTo>
                        <a:pt x="16" y="165"/>
                      </a:lnTo>
                      <a:lnTo>
                        <a:pt x="10" y="152"/>
                      </a:lnTo>
                      <a:lnTo>
                        <a:pt x="3" y="134"/>
                      </a:lnTo>
                      <a:lnTo>
                        <a:pt x="0" y="120"/>
                      </a:lnTo>
                      <a:lnTo>
                        <a:pt x="0" y="105"/>
                      </a:lnTo>
                      <a:lnTo>
                        <a:pt x="0" y="90"/>
                      </a:lnTo>
                      <a:lnTo>
                        <a:pt x="2" y="78"/>
                      </a:lnTo>
                      <a:lnTo>
                        <a:pt x="6" y="58"/>
                      </a:lnTo>
                      <a:lnTo>
                        <a:pt x="14" y="42"/>
                      </a:lnTo>
                      <a:lnTo>
                        <a:pt x="26" y="26"/>
                      </a:lnTo>
                      <a:lnTo>
                        <a:pt x="35" y="18"/>
                      </a:lnTo>
                      <a:lnTo>
                        <a:pt x="46" y="10"/>
                      </a:lnTo>
                      <a:lnTo>
                        <a:pt x="62" y="1"/>
                      </a:lnTo>
                      <a:lnTo>
                        <a:pt x="77" y="0"/>
                      </a:lnTo>
                    </a:path>
                  </a:pathLst>
                </a:custGeom>
                <a:solidFill>
                  <a:srgbClr val="FFFFFF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3827" name="Freeform 20"/>
                <p:cNvSpPr>
                  <a:spLocks/>
                </p:cNvSpPr>
                <p:nvPr/>
              </p:nvSpPr>
              <p:spPr bwMode="auto">
                <a:xfrm>
                  <a:off x="3072" y="1583"/>
                  <a:ext cx="64" cy="85"/>
                </a:xfrm>
                <a:custGeom>
                  <a:avLst/>
                  <a:gdLst>
                    <a:gd name="T0" fmla="*/ 31 w 64"/>
                    <a:gd name="T1" fmla="*/ 0 h 85"/>
                    <a:gd name="T2" fmla="*/ 34 w 64"/>
                    <a:gd name="T3" fmla="*/ 0 h 85"/>
                    <a:gd name="T4" fmla="*/ 38 w 64"/>
                    <a:gd name="T5" fmla="*/ 1 h 85"/>
                    <a:gd name="T6" fmla="*/ 44 w 64"/>
                    <a:gd name="T7" fmla="*/ 3 h 85"/>
                    <a:gd name="T8" fmla="*/ 48 w 64"/>
                    <a:gd name="T9" fmla="*/ 7 h 85"/>
                    <a:gd name="T10" fmla="*/ 54 w 64"/>
                    <a:gd name="T11" fmla="*/ 12 h 85"/>
                    <a:gd name="T12" fmla="*/ 57 w 64"/>
                    <a:gd name="T13" fmla="*/ 20 h 85"/>
                    <a:gd name="T14" fmla="*/ 61 w 64"/>
                    <a:gd name="T15" fmla="*/ 27 h 85"/>
                    <a:gd name="T16" fmla="*/ 63 w 64"/>
                    <a:gd name="T17" fmla="*/ 35 h 85"/>
                    <a:gd name="T18" fmla="*/ 63 w 64"/>
                    <a:gd name="T19" fmla="*/ 42 h 85"/>
                    <a:gd name="T20" fmla="*/ 61 w 64"/>
                    <a:gd name="T21" fmla="*/ 52 h 85"/>
                    <a:gd name="T22" fmla="*/ 60 w 64"/>
                    <a:gd name="T23" fmla="*/ 60 h 85"/>
                    <a:gd name="T24" fmla="*/ 57 w 64"/>
                    <a:gd name="T25" fmla="*/ 68 h 85"/>
                    <a:gd name="T26" fmla="*/ 53 w 64"/>
                    <a:gd name="T27" fmla="*/ 74 h 85"/>
                    <a:gd name="T28" fmla="*/ 48 w 64"/>
                    <a:gd name="T29" fmla="*/ 78 h 85"/>
                    <a:gd name="T30" fmla="*/ 42 w 64"/>
                    <a:gd name="T31" fmla="*/ 83 h 85"/>
                    <a:gd name="T32" fmla="*/ 37 w 64"/>
                    <a:gd name="T33" fmla="*/ 84 h 85"/>
                    <a:gd name="T34" fmla="*/ 31 w 64"/>
                    <a:gd name="T35" fmla="*/ 84 h 85"/>
                    <a:gd name="T36" fmla="*/ 25 w 64"/>
                    <a:gd name="T37" fmla="*/ 84 h 85"/>
                    <a:gd name="T38" fmla="*/ 19 w 64"/>
                    <a:gd name="T39" fmla="*/ 81 h 85"/>
                    <a:gd name="T40" fmla="*/ 13 w 64"/>
                    <a:gd name="T41" fmla="*/ 77 h 85"/>
                    <a:gd name="T42" fmla="*/ 9 w 64"/>
                    <a:gd name="T43" fmla="*/ 74 h 85"/>
                    <a:gd name="T44" fmla="*/ 5 w 64"/>
                    <a:gd name="T45" fmla="*/ 68 h 85"/>
                    <a:gd name="T46" fmla="*/ 5 w 64"/>
                    <a:gd name="T47" fmla="*/ 63 h 85"/>
                    <a:gd name="T48" fmla="*/ 0 w 64"/>
                    <a:gd name="T49" fmla="*/ 56 h 85"/>
                    <a:gd name="T50" fmla="*/ 0 w 64"/>
                    <a:gd name="T51" fmla="*/ 49 h 85"/>
                    <a:gd name="T52" fmla="*/ 0 w 64"/>
                    <a:gd name="T53" fmla="*/ 44 h 85"/>
                    <a:gd name="T54" fmla="*/ 0 w 64"/>
                    <a:gd name="T55" fmla="*/ 37 h 85"/>
                    <a:gd name="T56" fmla="*/ 0 w 64"/>
                    <a:gd name="T57" fmla="*/ 33 h 85"/>
                    <a:gd name="T58" fmla="*/ 3 w 64"/>
                    <a:gd name="T59" fmla="*/ 24 h 85"/>
                    <a:gd name="T60" fmla="*/ 5 w 64"/>
                    <a:gd name="T61" fmla="*/ 16 h 85"/>
                    <a:gd name="T62" fmla="*/ 10 w 64"/>
                    <a:gd name="T63" fmla="*/ 10 h 85"/>
                    <a:gd name="T64" fmla="*/ 13 w 64"/>
                    <a:gd name="T65" fmla="*/ 7 h 85"/>
                    <a:gd name="T66" fmla="*/ 19 w 64"/>
                    <a:gd name="T67" fmla="*/ 4 h 85"/>
                    <a:gd name="T68" fmla="*/ 25 w 64"/>
                    <a:gd name="T69" fmla="*/ 1 h 85"/>
                    <a:gd name="T70" fmla="*/ 31 w 64"/>
                    <a:gd name="T71" fmla="*/ 0 h 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4"/>
                    <a:gd name="T109" fmla="*/ 0 h 85"/>
                    <a:gd name="T110" fmla="*/ 64 w 64"/>
                    <a:gd name="T111" fmla="*/ 85 h 8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4" h="85">
                      <a:moveTo>
                        <a:pt x="31" y="0"/>
                      </a:moveTo>
                      <a:lnTo>
                        <a:pt x="34" y="0"/>
                      </a:lnTo>
                      <a:lnTo>
                        <a:pt x="38" y="1"/>
                      </a:lnTo>
                      <a:lnTo>
                        <a:pt x="44" y="3"/>
                      </a:lnTo>
                      <a:lnTo>
                        <a:pt x="48" y="7"/>
                      </a:lnTo>
                      <a:lnTo>
                        <a:pt x="54" y="12"/>
                      </a:lnTo>
                      <a:lnTo>
                        <a:pt x="57" y="20"/>
                      </a:lnTo>
                      <a:lnTo>
                        <a:pt x="61" y="27"/>
                      </a:lnTo>
                      <a:lnTo>
                        <a:pt x="63" y="35"/>
                      </a:lnTo>
                      <a:lnTo>
                        <a:pt x="63" y="42"/>
                      </a:lnTo>
                      <a:lnTo>
                        <a:pt x="61" y="52"/>
                      </a:lnTo>
                      <a:lnTo>
                        <a:pt x="60" y="60"/>
                      </a:lnTo>
                      <a:lnTo>
                        <a:pt x="57" y="68"/>
                      </a:lnTo>
                      <a:lnTo>
                        <a:pt x="53" y="74"/>
                      </a:lnTo>
                      <a:lnTo>
                        <a:pt x="48" y="78"/>
                      </a:lnTo>
                      <a:lnTo>
                        <a:pt x="42" y="83"/>
                      </a:lnTo>
                      <a:lnTo>
                        <a:pt x="37" y="84"/>
                      </a:lnTo>
                      <a:lnTo>
                        <a:pt x="31" y="84"/>
                      </a:lnTo>
                      <a:lnTo>
                        <a:pt x="25" y="84"/>
                      </a:lnTo>
                      <a:lnTo>
                        <a:pt x="19" y="81"/>
                      </a:lnTo>
                      <a:lnTo>
                        <a:pt x="13" y="77"/>
                      </a:lnTo>
                      <a:lnTo>
                        <a:pt x="9" y="74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0" y="56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3" y="24"/>
                      </a:lnTo>
                      <a:lnTo>
                        <a:pt x="5" y="16"/>
                      </a:lnTo>
                      <a:lnTo>
                        <a:pt x="10" y="10"/>
                      </a:lnTo>
                      <a:lnTo>
                        <a:pt x="13" y="7"/>
                      </a:lnTo>
                      <a:lnTo>
                        <a:pt x="19" y="4"/>
                      </a:lnTo>
                      <a:lnTo>
                        <a:pt x="25" y="1"/>
                      </a:lnTo>
                      <a:lnTo>
                        <a:pt x="31" y="0"/>
                      </a:lnTo>
                    </a:path>
                  </a:pathLst>
                </a:custGeom>
                <a:solidFill>
                  <a:srgbClr val="0000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3050" y="1152"/>
                <a:ext cx="682" cy="775"/>
                <a:chOff x="3050" y="1152"/>
                <a:chExt cx="682" cy="775"/>
              </a:xfrm>
            </p:grpSpPr>
            <p:sp>
              <p:nvSpPr>
                <p:cNvPr id="73824" name="Freeform 22"/>
                <p:cNvSpPr>
                  <a:spLocks/>
                </p:cNvSpPr>
                <p:nvPr/>
              </p:nvSpPr>
              <p:spPr bwMode="auto">
                <a:xfrm>
                  <a:off x="3090" y="1392"/>
                  <a:ext cx="177" cy="119"/>
                </a:xfrm>
                <a:custGeom>
                  <a:avLst/>
                  <a:gdLst>
                    <a:gd name="T0" fmla="*/ 3 w 177"/>
                    <a:gd name="T1" fmla="*/ 53 h 119"/>
                    <a:gd name="T2" fmla="*/ 17 w 177"/>
                    <a:gd name="T3" fmla="*/ 37 h 119"/>
                    <a:gd name="T4" fmla="*/ 35 w 177"/>
                    <a:gd name="T5" fmla="*/ 25 h 119"/>
                    <a:gd name="T6" fmla="*/ 65 w 177"/>
                    <a:gd name="T7" fmla="*/ 6 h 119"/>
                    <a:gd name="T8" fmla="*/ 78 w 177"/>
                    <a:gd name="T9" fmla="*/ 0 h 119"/>
                    <a:gd name="T10" fmla="*/ 85 w 177"/>
                    <a:gd name="T11" fmla="*/ 0 h 119"/>
                    <a:gd name="T12" fmla="*/ 101 w 177"/>
                    <a:gd name="T13" fmla="*/ 9 h 119"/>
                    <a:gd name="T14" fmla="*/ 133 w 177"/>
                    <a:gd name="T15" fmla="*/ 40 h 119"/>
                    <a:gd name="T16" fmla="*/ 168 w 177"/>
                    <a:gd name="T17" fmla="*/ 79 h 119"/>
                    <a:gd name="T18" fmla="*/ 176 w 177"/>
                    <a:gd name="T19" fmla="*/ 95 h 119"/>
                    <a:gd name="T20" fmla="*/ 173 w 177"/>
                    <a:gd name="T21" fmla="*/ 108 h 119"/>
                    <a:gd name="T22" fmla="*/ 166 w 177"/>
                    <a:gd name="T23" fmla="*/ 115 h 119"/>
                    <a:gd name="T24" fmla="*/ 152 w 177"/>
                    <a:gd name="T25" fmla="*/ 118 h 119"/>
                    <a:gd name="T26" fmla="*/ 134 w 177"/>
                    <a:gd name="T27" fmla="*/ 106 h 119"/>
                    <a:gd name="T28" fmla="*/ 118 w 177"/>
                    <a:gd name="T29" fmla="*/ 87 h 119"/>
                    <a:gd name="T30" fmla="*/ 104 w 177"/>
                    <a:gd name="T31" fmla="*/ 66 h 119"/>
                    <a:gd name="T32" fmla="*/ 81 w 177"/>
                    <a:gd name="T33" fmla="*/ 45 h 119"/>
                    <a:gd name="T34" fmla="*/ 73 w 177"/>
                    <a:gd name="T35" fmla="*/ 42 h 119"/>
                    <a:gd name="T36" fmla="*/ 62 w 177"/>
                    <a:gd name="T37" fmla="*/ 43 h 119"/>
                    <a:gd name="T38" fmla="*/ 52 w 177"/>
                    <a:gd name="T39" fmla="*/ 53 h 119"/>
                    <a:gd name="T40" fmla="*/ 32 w 177"/>
                    <a:gd name="T41" fmla="*/ 71 h 119"/>
                    <a:gd name="T42" fmla="*/ 19 w 177"/>
                    <a:gd name="T43" fmla="*/ 79 h 119"/>
                    <a:gd name="T44" fmla="*/ 9 w 177"/>
                    <a:gd name="T45" fmla="*/ 79 h 119"/>
                    <a:gd name="T46" fmla="*/ 0 w 177"/>
                    <a:gd name="T47" fmla="*/ 71 h 119"/>
                    <a:gd name="T48" fmla="*/ 3 w 177"/>
                    <a:gd name="T49" fmla="*/ 53 h 11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77"/>
                    <a:gd name="T76" fmla="*/ 0 h 119"/>
                    <a:gd name="T77" fmla="*/ 177 w 177"/>
                    <a:gd name="T78" fmla="*/ 119 h 11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77" h="119">
                      <a:moveTo>
                        <a:pt x="3" y="53"/>
                      </a:moveTo>
                      <a:lnTo>
                        <a:pt x="17" y="37"/>
                      </a:lnTo>
                      <a:lnTo>
                        <a:pt x="35" y="25"/>
                      </a:lnTo>
                      <a:lnTo>
                        <a:pt x="65" y="6"/>
                      </a:lnTo>
                      <a:lnTo>
                        <a:pt x="78" y="0"/>
                      </a:lnTo>
                      <a:lnTo>
                        <a:pt x="85" y="0"/>
                      </a:lnTo>
                      <a:lnTo>
                        <a:pt x="101" y="9"/>
                      </a:lnTo>
                      <a:lnTo>
                        <a:pt x="133" y="40"/>
                      </a:lnTo>
                      <a:lnTo>
                        <a:pt x="168" y="79"/>
                      </a:lnTo>
                      <a:lnTo>
                        <a:pt x="176" y="95"/>
                      </a:lnTo>
                      <a:lnTo>
                        <a:pt x="173" y="108"/>
                      </a:lnTo>
                      <a:lnTo>
                        <a:pt x="166" y="115"/>
                      </a:lnTo>
                      <a:lnTo>
                        <a:pt x="152" y="118"/>
                      </a:lnTo>
                      <a:lnTo>
                        <a:pt x="134" y="106"/>
                      </a:lnTo>
                      <a:lnTo>
                        <a:pt x="118" y="87"/>
                      </a:lnTo>
                      <a:lnTo>
                        <a:pt x="104" y="66"/>
                      </a:lnTo>
                      <a:lnTo>
                        <a:pt x="81" y="45"/>
                      </a:lnTo>
                      <a:lnTo>
                        <a:pt x="73" y="42"/>
                      </a:lnTo>
                      <a:lnTo>
                        <a:pt x="62" y="43"/>
                      </a:lnTo>
                      <a:lnTo>
                        <a:pt x="52" y="53"/>
                      </a:lnTo>
                      <a:lnTo>
                        <a:pt x="32" y="71"/>
                      </a:lnTo>
                      <a:lnTo>
                        <a:pt x="19" y="79"/>
                      </a:lnTo>
                      <a:lnTo>
                        <a:pt x="9" y="79"/>
                      </a:lnTo>
                      <a:lnTo>
                        <a:pt x="0" y="71"/>
                      </a:lnTo>
                      <a:lnTo>
                        <a:pt x="3" y="53"/>
                      </a:lnTo>
                    </a:path>
                  </a:pathLst>
                </a:custGeom>
                <a:solidFill>
                  <a:srgbClr val="5F3F1F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3825" name="Freeform 23"/>
                <p:cNvSpPr>
                  <a:spLocks/>
                </p:cNvSpPr>
                <p:nvPr/>
              </p:nvSpPr>
              <p:spPr bwMode="auto">
                <a:xfrm>
                  <a:off x="3050" y="1152"/>
                  <a:ext cx="682" cy="775"/>
                </a:xfrm>
                <a:custGeom>
                  <a:avLst/>
                  <a:gdLst>
                    <a:gd name="T0" fmla="*/ 389 w 682"/>
                    <a:gd name="T1" fmla="*/ 557 h 775"/>
                    <a:gd name="T2" fmla="*/ 306 w 682"/>
                    <a:gd name="T3" fmla="*/ 526 h 775"/>
                    <a:gd name="T4" fmla="*/ 320 w 682"/>
                    <a:gd name="T5" fmla="*/ 434 h 775"/>
                    <a:gd name="T6" fmla="*/ 280 w 682"/>
                    <a:gd name="T7" fmla="*/ 395 h 775"/>
                    <a:gd name="T8" fmla="*/ 245 w 682"/>
                    <a:gd name="T9" fmla="*/ 351 h 775"/>
                    <a:gd name="T10" fmla="*/ 229 w 682"/>
                    <a:gd name="T11" fmla="*/ 290 h 775"/>
                    <a:gd name="T12" fmla="*/ 221 w 682"/>
                    <a:gd name="T13" fmla="*/ 231 h 775"/>
                    <a:gd name="T14" fmla="*/ 221 w 682"/>
                    <a:gd name="T15" fmla="*/ 175 h 775"/>
                    <a:gd name="T16" fmla="*/ 200 w 682"/>
                    <a:gd name="T17" fmla="*/ 168 h 775"/>
                    <a:gd name="T18" fmla="*/ 157 w 682"/>
                    <a:gd name="T19" fmla="*/ 165 h 775"/>
                    <a:gd name="T20" fmla="*/ 104 w 682"/>
                    <a:gd name="T21" fmla="*/ 181 h 775"/>
                    <a:gd name="T22" fmla="*/ 56 w 682"/>
                    <a:gd name="T23" fmla="*/ 207 h 775"/>
                    <a:gd name="T24" fmla="*/ 22 w 682"/>
                    <a:gd name="T25" fmla="*/ 231 h 775"/>
                    <a:gd name="T26" fmla="*/ 1 w 682"/>
                    <a:gd name="T27" fmla="*/ 194 h 775"/>
                    <a:gd name="T28" fmla="*/ 0 w 682"/>
                    <a:gd name="T29" fmla="*/ 157 h 775"/>
                    <a:gd name="T30" fmla="*/ 17 w 682"/>
                    <a:gd name="T31" fmla="*/ 108 h 775"/>
                    <a:gd name="T32" fmla="*/ 52 w 682"/>
                    <a:gd name="T33" fmla="*/ 65 h 775"/>
                    <a:gd name="T34" fmla="*/ 112 w 682"/>
                    <a:gd name="T35" fmla="*/ 31 h 775"/>
                    <a:gd name="T36" fmla="*/ 190 w 682"/>
                    <a:gd name="T37" fmla="*/ 8 h 775"/>
                    <a:gd name="T38" fmla="*/ 277 w 682"/>
                    <a:gd name="T39" fmla="*/ 0 h 775"/>
                    <a:gd name="T40" fmla="*/ 359 w 682"/>
                    <a:gd name="T41" fmla="*/ 10 h 775"/>
                    <a:gd name="T42" fmla="*/ 443 w 682"/>
                    <a:gd name="T43" fmla="*/ 39 h 775"/>
                    <a:gd name="T44" fmla="*/ 508 w 682"/>
                    <a:gd name="T45" fmla="*/ 82 h 775"/>
                    <a:gd name="T46" fmla="*/ 560 w 682"/>
                    <a:gd name="T47" fmla="*/ 136 h 775"/>
                    <a:gd name="T48" fmla="*/ 607 w 682"/>
                    <a:gd name="T49" fmla="*/ 209 h 775"/>
                    <a:gd name="T50" fmla="*/ 634 w 682"/>
                    <a:gd name="T51" fmla="*/ 278 h 775"/>
                    <a:gd name="T52" fmla="*/ 658 w 682"/>
                    <a:gd name="T53" fmla="*/ 348 h 775"/>
                    <a:gd name="T54" fmla="*/ 673 w 682"/>
                    <a:gd name="T55" fmla="*/ 439 h 775"/>
                    <a:gd name="T56" fmla="*/ 681 w 682"/>
                    <a:gd name="T57" fmla="*/ 494 h 775"/>
                    <a:gd name="T58" fmla="*/ 671 w 682"/>
                    <a:gd name="T59" fmla="*/ 578 h 775"/>
                    <a:gd name="T60" fmla="*/ 645 w 682"/>
                    <a:gd name="T61" fmla="*/ 665 h 775"/>
                    <a:gd name="T62" fmla="*/ 617 w 682"/>
                    <a:gd name="T63" fmla="*/ 733 h 775"/>
                    <a:gd name="T64" fmla="*/ 594 w 682"/>
                    <a:gd name="T65" fmla="*/ 761 h 775"/>
                    <a:gd name="T66" fmla="*/ 551 w 682"/>
                    <a:gd name="T67" fmla="*/ 774 h 775"/>
                    <a:gd name="T68" fmla="*/ 512 w 682"/>
                    <a:gd name="T69" fmla="*/ 774 h 775"/>
                    <a:gd name="T70" fmla="*/ 490 w 682"/>
                    <a:gd name="T71" fmla="*/ 774 h 775"/>
                    <a:gd name="T72" fmla="*/ 461 w 682"/>
                    <a:gd name="T73" fmla="*/ 764 h 775"/>
                    <a:gd name="T74" fmla="*/ 439 w 682"/>
                    <a:gd name="T75" fmla="*/ 729 h 775"/>
                    <a:gd name="T76" fmla="*/ 440 w 682"/>
                    <a:gd name="T77" fmla="*/ 712 h 775"/>
                    <a:gd name="T78" fmla="*/ 471 w 682"/>
                    <a:gd name="T79" fmla="*/ 704 h 775"/>
                    <a:gd name="T80" fmla="*/ 487 w 682"/>
                    <a:gd name="T81" fmla="*/ 686 h 775"/>
                    <a:gd name="T82" fmla="*/ 503 w 682"/>
                    <a:gd name="T83" fmla="*/ 661 h 775"/>
                    <a:gd name="T84" fmla="*/ 512 w 682"/>
                    <a:gd name="T85" fmla="*/ 630 h 775"/>
                    <a:gd name="T86" fmla="*/ 509 w 682"/>
                    <a:gd name="T87" fmla="*/ 615 h 775"/>
                    <a:gd name="T88" fmla="*/ 508 w 682"/>
                    <a:gd name="T89" fmla="*/ 591 h 775"/>
                    <a:gd name="T90" fmla="*/ 495 w 682"/>
                    <a:gd name="T91" fmla="*/ 565 h 775"/>
                    <a:gd name="T92" fmla="*/ 474 w 682"/>
                    <a:gd name="T93" fmla="*/ 542 h 775"/>
                    <a:gd name="T94" fmla="*/ 451 w 682"/>
                    <a:gd name="T95" fmla="*/ 533 h 775"/>
                    <a:gd name="T96" fmla="*/ 426 w 682"/>
                    <a:gd name="T97" fmla="*/ 534 h 775"/>
                    <a:gd name="T98" fmla="*/ 389 w 682"/>
                    <a:gd name="T99" fmla="*/ 557 h 77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682"/>
                    <a:gd name="T151" fmla="*/ 0 h 775"/>
                    <a:gd name="T152" fmla="*/ 682 w 682"/>
                    <a:gd name="T153" fmla="*/ 775 h 775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682" h="775">
                      <a:moveTo>
                        <a:pt x="389" y="557"/>
                      </a:moveTo>
                      <a:lnTo>
                        <a:pt x="306" y="526"/>
                      </a:lnTo>
                      <a:lnTo>
                        <a:pt x="320" y="434"/>
                      </a:lnTo>
                      <a:lnTo>
                        <a:pt x="280" y="395"/>
                      </a:lnTo>
                      <a:lnTo>
                        <a:pt x="245" y="351"/>
                      </a:lnTo>
                      <a:lnTo>
                        <a:pt x="229" y="290"/>
                      </a:lnTo>
                      <a:lnTo>
                        <a:pt x="221" y="231"/>
                      </a:lnTo>
                      <a:lnTo>
                        <a:pt x="221" y="175"/>
                      </a:lnTo>
                      <a:lnTo>
                        <a:pt x="200" y="168"/>
                      </a:lnTo>
                      <a:lnTo>
                        <a:pt x="157" y="165"/>
                      </a:lnTo>
                      <a:lnTo>
                        <a:pt x="104" y="181"/>
                      </a:lnTo>
                      <a:lnTo>
                        <a:pt x="56" y="207"/>
                      </a:lnTo>
                      <a:lnTo>
                        <a:pt x="22" y="231"/>
                      </a:lnTo>
                      <a:lnTo>
                        <a:pt x="1" y="194"/>
                      </a:lnTo>
                      <a:lnTo>
                        <a:pt x="0" y="157"/>
                      </a:lnTo>
                      <a:lnTo>
                        <a:pt x="17" y="108"/>
                      </a:lnTo>
                      <a:lnTo>
                        <a:pt x="52" y="65"/>
                      </a:lnTo>
                      <a:lnTo>
                        <a:pt x="112" y="31"/>
                      </a:lnTo>
                      <a:lnTo>
                        <a:pt x="190" y="8"/>
                      </a:lnTo>
                      <a:lnTo>
                        <a:pt x="277" y="0"/>
                      </a:lnTo>
                      <a:lnTo>
                        <a:pt x="359" y="10"/>
                      </a:lnTo>
                      <a:lnTo>
                        <a:pt x="443" y="39"/>
                      </a:lnTo>
                      <a:lnTo>
                        <a:pt x="508" y="82"/>
                      </a:lnTo>
                      <a:lnTo>
                        <a:pt x="560" y="136"/>
                      </a:lnTo>
                      <a:lnTo>
                        <a:pt x="607" y="209"/>
                      </a:lnTo>
                      <a:lnTo>
                        <a:pt x="634" y="278"/>
                      </a:lnTo>
                      <a:lnTo>
                        <a:pt x="658" y="348"/>
                      </a:lnTo>
                      <a:lnTo>
                        <a:pt x="673" y="439"/>
                      </a:lnTo>
                      <a:lnTo>
                        <a:pt x="681" y="494"/>
                      </a:lnTo>
                      <a:lnTo>
                        <a:pt x="671" y="578"/>
                      </a:lnTo>
                      <a:lnTo>
                        <a:pt x="645" y="665"/>
                      </a:lnTo>
                      <a:lnTo>
                        <a:pt x="617" y="733"/>
                      </a:lnTo>
                      <a:lnTo>
                        <a:pt x="594" y="761"/>
                      </a:lnTo>
                      <a:lnTo>
                        <a:pt x="551" y="774"/>
                      </a:lnTo>
                      <a:lnTo>
                        <a:pt x="512" y="774"/>
                      </a:lnTo>
                      <a:lnTo>
                        <a:pt x="490" y="774"/>
                      </a:lnTo>
                      <a:lnTo>
                        <a:pt x="461" y="764"/>
                      </a:lnTo>
                      <a:lnTo>
                        <a:pt x="439" y="729"/>
                      </a:lnTo>
                      <a:lnTo>
                        <a:pt x="440" y="712"/>
                      </a:lnTo>
                      <a:lnTo>
                        <a:pt x="471" y="704"/>
                      </a:lnTo>
                      <a:lnTo>
                        <a:pt x="487" y="686"/>
                      </a:lnTo>
                      <a:lnTo>
                        <a:pt x="503" y="661"/>
                      </a:lnTo>
                      <a:lnTo>
                        <a:pt x="512" y="630"/>
                      </a:lnTo>
                      <a:lnTo>
                        <a:pt x="509" y="615"/>
                      </a:lnTo>
                      <a:lnTo>
                        <a:pt x="508" y="591"/>
                      </a:lnTo>
                      <a:lnTo>
                        <a:pt x="495" y="565"/>
                      </a:lnTo>
                      <a:lnTo>
                        <a:pt x="474" y="542"/>
                      </a:lnTo>
                      <a:lnTo>
                        <a:pt x="451" y="533"/>
                      </a:lnTo>
                      <a:lnTo>
                        <a:pt x="426" y="534"/>
                      </a:lnTo>
                      <a:lnTo>
                        <a:pt x="389" y="557"/>
                      </a:lnTo>
                    </a:path>
                  </a:pathLst>
                </a:custGeom>
                <a:solidFill>
                  <a:srgbClr val="5F3F1F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1565" y="2664"/>
              <a:ext cx="1739" cy="1373"/>
              <a:chOff x="1565" y="2664"/>
              <a:chExt cx="1739" cy="1373"/>
            </a:xfrm>
          </p:grpSpPr>
          <p:sp>
            <p:nvSpPr>
              <p:cNvPr id="73817" name="Freeform 25"/>
              <p:cNvSpPr>
                <a:spLocks/>
              </p:cNvSpPr>
              <p:nvPr/>
            </p:nvSpPr>
            <p:spPr bwMode="auto">
              <a:xfrm>
                <a:off x="1727" y="2664"/>
                <a:ext cx="1447" cy="241"/>
              </a:xfrm>
              <a:custGeom>
                <a:avLst/>
                <a:gdLst>
                  <a:gd name="T0" fmla="*/ 484 w 1447"/>
                  <a:gd name="T1" fmla="*/ 8 h 241"/>
                  <a:gd name="T2" fmla="*/ 355 w 1447"/>
                  <a:gd name="T3" fmla="*/ 18 h 241"/>
                  <a:gd name="T4" fmla="*/ 233 w 1447"/>
                  <a:gd name="T5" fmla="*/ 34 h 241"/>
                  <a:gd name="T6" fmla="*/ 157 w 1447"/>
                  <a:gd name="T7" fmla="*/ 47 h 241"/>
                  <a:gd name="T8" fmla="*/ 101 w 1447"/>
                  <a:gd name="T9" fmla="*/ 60 h 241"/>
                  <a:gd name="T10" fmla="*/ 64 w 1447"/>
                  <a:gd name="T11" fmla="*/ 73 h 241"/>
                  <a:gd name="T12" fmla="*/ 36 w 1447"/>
                  <a:gd name="T13" fmla="*/ 85 h 241"/>
                  <a:gd name="T14" fmla="*/ 15 w 1447"/>
                  <a:gd name="T15" fmla="*/ 99 h 241"/>
                  <a:gd name="T16" fmla="*/ 4 w 1447"/>
                  <a:gd name="T17" fmla="*/ 112 h 241"/>
                  <a:gd name="T18" fmla="*/ 2 w 1447"/>
                  <a:gd name="T19" fmla="*/ 130 h 241"/>
                  <a:gd name="T20" fmla="*/ 13 w 1447"/>
                  <a:gd name="T21" fmla="*/ 144 h 241"/>
                  <a:gd name="T22" fmla="*/ 34 w 1447"/>
                  <a:gd name="T23" fmla="*/ 159 h 241"/>
                  <a:gd name="T24" fmla="*/ 61 w 1447"/>
                  <a:gd name="T25" fmla="*/ 172 h 241"/>
                  <a:gd name="T26" fmla="*/ 111 w 1447"/>
                  <a:gd name="T27" fmla="*/ 187 h 241"/>
                  <a:gd name="T28" fmla="*/ 169 w 1447"/>
                  <a:gd name="T29" fmla="*/ 201 h 241"/>
                  <a:gd name="T30" fmla="*/ 266 w 1447"/>
                  <a:gd name="T31" fmla="*/ 217 h 241"/>
                  <a:gd name="T32" fmla="*/ 359 w 1447"/>
                  <a:gd name="T33" fmla="*/ 227 h 241"/>
                  <a:gd name="T34" fmla="*/ 483 w 1447"/>
                  <a:gd name="T35" fmla="*/ 235 h 241"/>
                  <a:gd name="T36" fmla="*/ 646 w 1447"/>
                  <a:gd name="T37" fmla="*/ 240 h 241"/>
                  <a:gd name="T38" fmla="*/ 972 w 1447"/>
                  <a:gd name="T39" fmla="*/ 235 h 241"/>
                  <a:gd name="T40" fmla="*/ 1172 w 1447"/>
                  <a:gd name="T41" fmla="*/ 217 h 241"/>
                  <a:gd name="T42" fmla="*/ 1287 w 1447"/>
                  <a:gd name="T43" fmla="*/ 198 h 241"/>
                  <a:gd name="T44" fmla="*/ 1351 w 1447"/>
                  <a:gd name="T45" fmla="*/ 182 h 241"/>
                  <a:gd name="T46" fmla="*/ 1393 w 1447"/>
                  <a:gd name="T47" fmla="*/ 169 h 241"/>
                  <a:gd name="T48" fmla="*/ 1420 w 1447"/>
                  <a:gd name="T49" fmla="*/ 154 h 241"/>
                  <a:gd name="T50" fmla="*/ 1438 w 1447"/>
                  <a:gd name="T51" fmla="*/ 141 h 241"/>
                  <a:gd name="T52" fmla="*/ 1446 w 1447"/>
                  <a:gd name="T53" fmla="*/ 117 h 241"/>
                  <a:gd name="T54" fmla="*/ 1423 w 1447"/>
                  <a:gd name="T55" fmla="*/ 91 h 241"/>
                  <a:gd name="T56" fmla="*/ 1385 w 1447"/>
                  <a:gd name="T57" fmla="*/ 72 h 241"/>
                  <a:gd name="T58" fmla="*/ 1308 w 1447"/>
                  <a:gd name="T59" fmla="*/ 49 h 241"/>
                  <a:gd name="T60" fmla="*/ 1167 w 1447"/>
                  <a:gd name="T61" fmla="*/ 26 h 241"/>
                  <a:gd name="T62" fmla="*/ 972 w 1447"/>
                  <a:gd name="T63" fmla="*/ 5 h 241"/>
                  <a:gd name="T64" fmla="*/ 739 w 1447"/>
                  <a:gd name="T65" fmla="*/ 0 h 24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47"/>
                  <a:gd name="T100" fmla="*/ 0 h 241"/>
                  <a:gd name="T101" fmla="*/ 1447 w 1447"/>
                  <a:gd name="T102" fmla="*/ 241 h 24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47" h="241">
                    <a:moveTo>
                      <a:pt x="739" y="0"/>
                    </a:moveTo>
                    <a:lnTo>
                      <a:pt x="484" y="8"/>
                    </a:lnTo>
                    <a:lnTo>
                      <a:pt x="417" y="13"/>
                    </a:lnTo>
                    <a:lnTo>
                      <a:pt x="355" y="18"/>
                    </a:lnTo>
                    <a:lnTo>
                      <a:pt x="294" y="26"/>
                    </a:lnTo>
                    <a:lnTo>
                      <a:pt x="233" y="34"/>
                    </a:lnTo>
                    <a:lnTo>
                      <a:pt x="194" y="41"/>
                    </a:lnTo>
                    <a:lnTo>
                      <a:pt x="157" y="47"/>
                    </a:lnTo>
                    <a:lnTo>
                      <a:pt x="127" y="52"/>
                    </a:lnTo>
                    <a:lnTo>
                      <a:pt x="101" y="60"/>
                    </a:lnTo>
                    <a:lnTo>
                      <a:pt x="84" y="65"/>
                    </a:lnTo>
                    <a:lnTo>
                      <a:pt x="64" y="73"/>
                    </a:lnTo>
                    <a:lnTo>
                      <a:pt x="47" y="78"/>
                    </a:lnTo>
                    <a:lnTo>
                      <a:pt x="36" y="85"/>
                    </a:lnTo>
                    <a:lnTo>
                      <a:pt x="26" y="91"/>
                    </a:lnTo>
                    <a:lnTo>
                      <a:pt x="15" y="99"/>
                    </a:lnTo>
                    <a:lnTo>
                      <a:pt x="8" y="104"/>
                    </a:lnTo>
                    <a:lnTo>
                      <a:pt x="4" y="112"/>
                    </a:lnTo>
                    <a:lnTo>
                      <a:pt x="0" y="119"/>
                    </a:lnTo>
                    <a:lnTo>
                      <a:pt x="2" y="130"/>
                    </a:lnTo>
                    <a:lnTo>
                      <a:pt x="5" y="135"/>
                    </a:lnTo>
                    <a:lnTo>
                      <a:pt x="13" y="144"/>
                    </a:lnTo>
                    <a:lnTo>
                      <a:pt x="24" y="154"/>
                    </a:lnTo>
                    <a:lnTo>
                      <a:pt x="34" y="159"/>
                    </a:lnTo>
                    <a:lnTo>
                      <a:pt x="47" y="165"/>
                    </a:lnTo>
                    <a:lnTo>
                      <a:pt x="61" y="172"/>
                    </a:lnTo>
                    <a:lnTo>
                      <a:pt x="84" y="178"/>
                    </a:lnTo>
                    <a:lnTo>
                      <a:pt x="111" y="187"/>
                    </a:lnTo>
                    <a:lnTo>
                      <a:pt x="137" y="193"/>
                    </a:lnTo>
                    <a:lnTo>
                      <a:pt x="169" y="201"/>
                    </a:lnTo>
                    <a:lnTo>
                      <a:pt x="215" y="209"/>
                    </a:lnTo>
                    <a:lnTo>
                      <a:pt x="266" y="217"/>
                    </a:lnTo>
                    <a:lnTo>
                      <a:pt x="313" y="222"/>
                    </a:lnTo>
                    <a:lnTo>
                      <a:pt x="359" y="227"/>
                    </a:lnTo>
                    <a:lnTo>
                      <a:pt x="417" y="232"/>
                    </a:lnTo>
                    <a:lnTo>
                      <a:pt x="483" y="235"/>
                    </a:lnTo>
                    <a:lnTo>
                      <a:pt x="566" y="238"/>
                    </a:lnTo>
                    <a:lnTo>
                      <a:pt x="646" y="240"/>
                    </a:lnTo>
                    <a:lnTo>
                      <a:pt x="847" y="240"/>
                    </a:lnTo>
                    <a:lnTo>
                      <a:pt x="972" y="235"/>
                    </a:lnTo>
                    <a:lnTo>
                      <a:pt x="1076" y="227"/>
                    </a:lnTo>
                    <a:lnTo>
                      <a:pt x="1172" y="217"/>
                    </a:lnTo>
                    <a:lnTo>
                      <a:pt x="1258" y="204"/>
                    </a:lnTo>
                    <a:lnTo>
                      <a:pt x="1287" y="198"/>
                    </a:lnTo>
                    <a:lnTo>
                      <a:pt x="1316" y="191"/>
                    </a:lnTo>
                    <a:lnTo>
                      <a:pt x="1351" y="182"/>
                    </a:lnTo>
                    <a:lnTo>
                      <a:pt x="1372" y="177"/>
                    </a:lnTo>
                    <a:lnTo>
                      <a:pt x="1393" y="169"/>
                    </a:lnTo>
                    <a:lnTo>
                      <a:pt x="1411" y="161"/>
                    </a:lnTo>
                    <a:lnTo>
                      <a:pt x="1420" y="154"/>
                    </a:lnTo>
                    <a:lnTo>
                      <a:pt x="1428" y="146"/>
                    </a:lnTo>
                    <a:lnTo>
                      <a:pt x="1438" y="141"/>
                    </a:lnTo>
                    <a:lnTo>
                      <a:pt x="1444" y="128"/>
                    </a:lnTo>
                    <a:lnTo>
                      <a:pt x="1446" y="117"/>
                    </a:lnTo>
                    <a:lnTo>
                      <a:pt x="1438" y="104"/>
                    </a:lnTo>
                    <a:lnTo>
                      <a:pt x="1423" y="91"/>
                    </a:lnTo>
                    <a:lnTo>
                      <a:pt x="1404" y="80"/>
                    </a:lnTo>
                    <a:lnTo>
                      <a:pt x="1385" y="72"/>
                    </a:lnTo>
                    <a:lnTo>
                      <a:pt x="1356" y="62"/>
                    </a:lnTo>
                    <a:lnTo>
                      <a:pt x="1308" y="49"/>
                    </a:lnTo>
                    <a:lnTo>
                      <a:pt x="1252" y="39"/>
                    </a:lnTo>
                    <a:lnTo>
                      <a:pt x="1167" y="26"/>
                    </a:lnTo>
                    <a:lnTo>
                      <a:pt x="1079" y="17"/>
                    </a:lnTo>
                    <a:lnTo>
                      <a:pt x="972" y="5"/>
                    </a:lnTo>
                    <a:lnTo>
                      <a:pt x="874" y="4"/>
                    </a:lnTo>
                    <a:lnTo>
                      <a:pt x="739" y="0"/>
                    </a:lnTo>
                  </a:path>
                </a:pathLst>
              </a:custGeom>
              <a:solidFill>
                <a:srgbClr val="3F7FF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818" name="Freeform 26"/>
              <p:cNvSpPr>
                <a:spLocks/>
              </p:cNvSpPr>
              <p:nvPr/>
            </p:nvSpPr>
            <p:spPr bwMode="auto">
              <a:xfrm>
                <a:off x="1565" y="2781"/>
                <a:ext cx="1739" cy="1256"/>
              </a:xfrm>
              <a:custGeom>
                <a:avLst/>
                <a:gdLst>
                  <a:gd name="T0" fmla="*/ 164 w 1739"/>
                  <a:gd name="T1" fmla="*/ 13 h 1256"/>
                  <a:gd name="T2" fmla="*/ 175 w 1739"/>
                  <a:gd name="T3" fmla="*/ 27 h 1256"/>
                  <a:gd name="T4" fmla="*/ 196 w 1739"/>
                  <a:gd name="T5" fmla="*/ 42 h 1256"/>
                  <a:gd name="T6" fmla="*/ 223 w 1739"/>
                  <a:gd name="T7" fmla="*/ 55 h 1256"/>
                  <a:gd name="T8" fmla="*/ 273 w 1739"/>
                  <a:gd name="T9" fmla="*/ 70 h 1256"/>
                  <a:gd name="T10" fmla="*/ 331 w 1739"/>
                  <a:gd name="T11" fmla="*/ 84 h 1256"/>
                  <a:gd name="T12" fmla="*/ 428 w 1739"/>
                  <a:gd name="T13" fmla="*/ 100 h 1256"/>
                  <a:gd name="T14" fmla="*/ 521 w 1739"/>
                  <a:gd name="T15" fmla="*/ 110 h 1256"/>
                  <a:gd name="T16" fmla="*/ 645 w 1739"/>
                  <a:gd name="T17" fmla="*/ 118 h 1256"/>
                  <a:gd name="T18" fmla="*/ 808 w 1739"/>
                  <a:gd name="T19" fmla="*/ 123 h 1256"/>
                  <a:gd name="T20" fmla="*/ 1134 w 1739"/>
                  <a:gd name="T21" fmla="*/ 118 h 1256"/>
                  <a:gd name="T22" fmla="*/ 1334 w 1739"/>
                  <a:gd name="T23" fmla="*/ 100 h 1256"/>
                  <a:gd name="T24" fmla="*/ 1449 w 1739"/>
                  <a:gd name="T25" fmla="*/ 81 h 1256"/>
                  <a:gd name="T26" fmla="*/ 1513 w 1739"/>
                  <a:gd name="T27" fmla="*/ 65 h 1256"/>
                  <a:gd name="T28" fmla="*/ 1555 w 1739"/>
                  <a:gd name="T29" fmla="*/ 52 h 1256"/>
                  <a:gd name="T30" fmla="*/ 1582 w 1739"/>
                  <a:gd name="T31" fmla="*/ 37 h 1256"/>
                  <a:gd name="T32" fmla="*/ 1600 w 1739"/>
                  <a:gd name="T33" fmla="*/ 24 h 1256"/>
                  <a:gd name="T34" fmla="*/ 1608 w 1739"/>
                  <a:gd name="T35" fmla="*/ 0 h 1256"/>
                  <a:gd name="T36" fmla="*/ 1670 w 1739"/>
                  <a:gd name="T37" fmla="*/ 1130 h 1256"/>
                  <a:gd name="T38" fmla="*/ 1528 w 1739"/>
                  <a:gd name="T39" fmla="*/ 1193 h 1256"/>
                  <a:gd name="T40" fmla="*/ 1411 w 1739"/>
                  <a:gd name="T41" fmla="*/ 1198 h 1256"/>
                  <a:gd name="T42" fmla="*/ 1273 w 1739"/>
                  <a:gd name="T43" fmla="*/ 1224 h 1256"/>
                  <a:gd name="T44" fmla="*/ 1180 w 1739"/>
                  <a:gd name="T45" fmla="*/ 1255 h 1256"/>
                  <a:gd name="T46" fmla="*/ 1063 w 1739"/>
                  <a:gd name="T47" fmla="*/ 1239 h 1256"/>
                  <a:gd name="T48" fmla="*/ 946 w 1739"/>
                  <a:gd name="T49" fmla="*/ 1208 h 1256"/>
                  <a:gd name="T50" fmla="*/ 808 w 1739"/>
                  <a:gd name="T51" fmla="*/ 1213 h 1256"/>
                  <a:gd name="T52" fmla="*/ 685 w 1739"/>
                  <a:gd name="T53" fmla="*/ 1234 h 1256"/>
                  <a:gd name="T54" fmla="*/ 584 w 1739"/>
                  <a:gd name="T55" fmla="*/ 1245 h 1256"/>
                  <a:gd name="T56" fmla="*/ 430 w 1739"/>
                  <a:gd name="T57" fmla="*/ 1219 h 1256"/>
                  <a:gd name="T58" fmla="*/ 302 w 1739"/>
                  <a:gd name="T59" fmla="*/ 1208 h 1256"/>
                  <a:gd name="T60" fmla="*/ 185 w 1739"/>
                  <a:gd name="T61" fmla="*/ 1224 h 1256"/>
                  <a:gd name="T62" fmla="*/ 57 w 1739"/>
                  <a:gd name="T63" fmla="*/ 1182 h 1256"/>
                  <a:gd name="T64" fmla="*/ 16 w 1739"/>
                  <a:gd name="T65" fmla="*/ 1027 h 12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39"/>
                  <a:gd name="T100" fmla="*/ 0 h 1256"/>
                  <a:gd name="T101" fmla="*/ 1739 w 1739"/>
                  <a:gd name="T102" fmla="*/ 1256 h 12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39" h="1256">
                    <a:moveTo>
                      <a:pt x="162" y="2"/>
                    </a:moveTo>
                    <a:lnTo>
                      <a:pt x="164" y="13"/>
                    </a:lnTo>
                    <a:lnTo>
                      <a:pt x="167" y="18"/>
                    </a:lnTo>
                    <a:lnTo>
                      <a:pt x="175" y="27"/>
                    </a:lnTo>
                    <a:lnTo>
                      <a:pt x="186" y="37"/>
                    </a:lnTo>
                    <a:lnTo>
                      <a:pt x="196" y="42"/>
                    </a:lnTo>
                    <a:lnTo>
                      <a:pt x="209" y="48"/>
                    </a:lnTo>
                    <a:lnTo>
                      <a:pt x="223" y="55"/>
                    </a:lnTo>
                    <a:lnTo>
                      <a:pt x="246" y="61"/>
                    </a:lnTo>
                    <a:lnTo>
                      <a:pt x="273" y="70"/>
                    </a:lnTo>
                    <a:lnTo>
                      <a:pt x="299" y="76"/>
                    </a:lnTo>
                    <a:lnTo>
                      <a:pt x="331" y="84"/>
                    </a:lnTo>
                    <a:lnTo>
                      <a:pt x="377" y="92"/>
                    </a:lnTo>
                    <a:lnTo>
                      <a:pt x="428" y="100"/>
                    </a:lnTo>
                    <a:lnTo>
                      <a:pt x="475" y="105"/>
                    </a:lnTo>
                    <a:lnTo>
                      <a:pt x="521" y="110"/>
                    </a:lnTo>
                    <a:lnTo>
                      <a:pt x="579" y="115"/>
                    </a:lnTo>
                    <a:lnTo>
                      <a:pt x="645" y="118"/>
                    </a:lnTo>
                    <a:lnTo>
                      <a:pt x="728" y="121"/>
                    </a:lnTo>
                    <a:lnTo>
                      <a:pt x="808" y="123"/>
                    </a:lnTo>
                    <a:lnTo>
                      <a:pt x="1009" y="123"/>
                    </a:lnTo>
                    <a:lnTo>
                      <a:pt x="1134" y="118"/>
                    </a:lnTo>
                    <a:lnTo>
                      <a:pt x="1238" y="110"/>
                    </a:lnTo>
                    <a:lnTo>
                      <a:pt x="1334" y="100"/>
                    </a:lnTo>
                    <a:lnTo>
                      <a:pt x="1420" y="87"/>
                    </a:lnTo>
                    <a:lnTo>
                      <a:pt x="1449" y="81"/>
                    </a:lnTo>
                    <a:lnTo>
                      <a:pt x="1478" y="74"/>
                    </a:lnTo>
                    <a:lnTo>
                      <a:pt x="1513" y="65"/>
                    </a:lnTo>
                    <a:lnTo>
                      <a:pt x="1534" y="60"/>
                    </a:lnTo>
                    <a:lnTo>
                      <a:pt x="1555" y="52"/>
                    </a:lnTo>
                    <a:lnTo>
                      <a:pt x="1573" y="44"/>
                    </a:lnTo>
                    <a:lnTo>
                      <a:pt x="1582" y="37"/>
                    </a:lnTo>
                    <a:lnTo>
                      <a:pt x="1590" y="29"/>
                    </a:lnTo>
                    <a:lnTo>
                      <a:pt x="1600" y="24"/>
                    </a:lnTo>
                    <a:lnTo>
                      <a:pt x="1606" y="11"/>
                    </a:lnTo>
                    <a:lnTo>
                      <a:pt x="1608" y="0"/>
                    </a:lnTo>
                    <a:lnTo>
                      <a:pt x="1738" y="1098"/>
                    </a:lnTo>
                    <a:lnTo>
                      <a:pt x="1670" y="1130"/>
                    </a:lnTo>
                    <a:lnTo>
                      <a:pt x="1595" y="1167"/>
                    </a:lnTo>
                    <a:lnTo>
                      <a:pt x="1528" y="1193"/>
                    </a:lnTo>
                    <a:lnTo>
                      <a:pt x="1472" y="1203"/>
                    </a:lnTo>
                    <a:lnTo>
                      <a:pt x="1411" y="1198"/>
                    </a:lnTo>
                    <a:lnTo>
                      <a:pt x="1339" y="1198"/>
                    </a:lnTo>
                    <a:lnTo>
                      <a:pt x="1273" y="1224"/>
                    </a:lnTo>
                    <a:lnTo>
                      <a:pt x="1217" y="1245"/>
                    </a:lnTo>
                    <a:lnTo>
                      <a:pt x="1180" y="1255"/>
                    </a:lnTo>
                    <a:lnTo>
                      <a:pt x="1124" y="1250"/>
                    </a:lnTo>
                    <a:lnTo>
                      <a:pt x="1063" y="1239"/>
                    </a:lnTo>
                    <a:lnTo>
                      <a:pt x="1007" y="1224"/>
                    </a:lnTo>
                    <a:lnTo>
                      <a:pt x="946" y="1208"/>
                    </a:lnTo>
                    <a:lnTo>
                      <a:pt x="885" y="1198"/>
                    </a:lnTo>
                    <a:lnTo>
                      <a:pt x="808" y="1213"/>
                    </a:lnTo>
                    <a:lnTo>
                      <a:pt x="752" y="1224"/>
                    </a:lnTo>
                    <a:lnTo>
                      <a:pt x="685" y="1234"/>
                    </a:lnTo>
                    <a:lnTo>
                      <a:pt x="640" y="1239"/>
                    </a:lnTo>
                    <a:lnTo>
                      <a:pt x="584" y="1245"/>
                    </a:lnTo>
                    <a:lnTo>
                      <a:pt x="496" y="1229"/>
                    </a:lnTo>
                    <a:lnTo>
                      <a:pt x="430" y="1219"/>
                    </a:lnTo>
                    <a:lnTo>
                      <a:pt x="353" y="1203"/>
                    </a:lnTo>
                    <a:lnTo>
                      <a:pt x="302" y="1208"/>
                    </a:lnTo>
                    <a:lnTo>
                      <a:pt x="236" y="1224"/>
                    </a:lnTo>
                    <a:lnTo>
                      <a:pt x="185" y="1224"/>
                    </a:lnTo>
                    <a:lnTo>
                      <a:pt x="124" y="1208"/>
                    </a:lnTo>
                    <a:lnTo>
                      <a:pt x="57" y="1182"/>
                    </a:lnTo>
                    <a:lnTo>
                      <a:pt x="0" y="1130"/>
                    </a:lnTo>
                    <a:lnTo>
                      <a:pt x="16" y="1027"/>
                    </a:lnTo>
                    <a:lnTo>
                      <a:pt x="162" y="2"/>
                    </a:lnTo>
                  </a:path>
                </a:pathLst>
              </a:custGeom>
              <a:solidFill>
                <a:srgbClr val="0000F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3745" name="Freeform 27"/>
            <p:cNvSpPr>
              <a:spLocks/>
            </p:cNvSpPr>
            <p:nvPr/>
          </p:nvSpPr>
          <p:spPr bwMode="auto">
            <a:xfrm>
              <a:off x="1734" y="2357"/>
              <a:ext cx="861" cy="465"/>
            </a:xfrm>
            <a:custGeom>
              <a:avLst/>
              <a:gdLst>
                <a:gd name="T0" fmla="*/ 0 w 861"/>
                <a:gd name="T1" fmla="*/ 345 h 465"/>
                <a:gd name="T2" fmla="*/ 29 w 861"/>
                <a:gd name="T3" fmla="*/ 422 h 465"/>
                <a:gd name="T4" fmla="*/ 43 w 861"/>
                <a:gd name="T5" fmla="*/ 453 h 465"/>
                <a:gd name="T6" fmla="*/ 56 w 861"/>
                <a:gd name="T7" fmla="*/ 464 h 465"/>
                <a:gd name="T8" fmla="*/ 69 w 861"/>
                <a:gd name="T9" fmla="*/ 461 h 465"/>
                <a:gd name="T10" fmla="*/ 85 w 861"/>
                <a:gd name="T11" fmla="*/ 453 h 465"/>
                <a:gd name="T12" fmla="*/ 511 w 861"/>
                <a:gd name="T13" fmla="*/ 205 h 465"/>
                <a:gd name="T14" fmla="*/ 532 w 861"/>
                <a:gd name="T15" fmla="*/ 204 h 465"/>
                <a:gd name="T16" fmla="*/ 557 w 861"/>
                <a:gd name="T17" fmla="*/ 218 h 465"/>
                <a:gd name="T18" fmla="*/ 585 w 861"/>
                <a:gd name="T19" fmla="*/ 218 h 465"/>
                <a:gd name="T20" fmla="*/ 618 w 861"/>
                <a:gd name="T21" fmla="*/ 212 h 465"/>
                <a:gd name="T22" fmla="*/ 665 w 861"/>
                <a:gd name="T23" fmla="*/ 200 h 465"/>
                <a:gd name="T24" fmla="*/ 690 w 861"/>
                <a:gd name="T25" fmla="*/ 187 h 465"/>
                <a:gd name="T26" fmla="*/ 828 w 861"/>
                <a:gd name="T27" fmla="*/ 173 h 465"/>
                <a:gd name="T28" fmla="*/ 854 w 861"/>
                <a:gd name="T29" fmla="*/ 165 h 465"/>
                <a:gd name="T30" fmla="*/ 848 w 861"/>
                <a:gd name="T31" fmla="*/ 152 h 465"/>
                <a:gd name="T32" fmla="*/ 836 w 861"/>
                <a:gd name="T33" fmla="*/ 144 h 465"/>
                <a:gd name="T34" fmla="*/ 782 w 861"/>
                <a:gd name="T35" fmla="*/ 134 h 465"/>
                <a:gd name="T36" fmla="*/ 716 w 861"/>
                <a:gd name="T37" fmla="*/ 139 h 465"/>
                <a:gd name="T38" fmla="*/ 718 w 861"/>
                <a:gd name="T39" fmla="*/ 131 h 465"/>
                <a:gd name="T40" fmla="*/ 782 w 861"/>
                <a:gd name="T41" fmla="*/ 123 h 465"/>
                <a:gd name="T42" fmla="*/ 838 w 861"/>
                <a:gd name="T43" fmla="*/ 110 h 465"/>
                <a:gd name="T44" fmla="*/ 859 w 861"/>
                <a:gd name="T45" fmla="*/ 100 h 465"/>
                <a:gd name="T46" fmla="*/ 860 w 861"/>
                <a:gd name="T47" fmla="*/ 77 h 465"/>
                <a:gd name="T48" fmla="*/ 828 w 861"/>
                <a:gd name="T49" fmla="*/ 69 h 465"/>
                <a:gd name="T50" fmla="*/ 705 w 861"/>
                <a:gd name="T51" fmla="*/ 90 h 465"/>
                <a:gd name="T52" fmla="*/ 705 w 861"/>
                <a:gd name="T53" fmla="*/ 79 h 465"/>
                <a:gd name="T54" fmla="*/ 820 w 861"/>
                <a:gd name="T55" fmla="*/ 45 h 465"/>
                <a:gd name="T56" fmla="*/ 848 w 861"/>
                <a:gd name="T57" fmla="*/ 32 h 465"/>
                <a:gd name="T58" fmla="*/ 846 w 861"/>
                <a:gd name="T59" fmla="*/ 13 h 465"/>
                <a:gd name="T60" fmla="*/ 830 w 861"/>
                <a:gd name="T61" fmla="*/ 1 h 465"/>
                <a:gd name="T62" fmla="*/ 815 w 861"/>
                <a:gd name="T63" fmla="*/ 0 h 465"/>
                <a:gd name="T64" fmla="*/ 678 w 861"/>
                <a:gd name="T65" fmla="*/ 43 h 4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1"/>
                <a:gd name="T100" fmla="*/ 0 h 465"/>
                <a:gd name="T101" fmla="*/ 861 w 861"/>
                <a:gd name="T102" fmla="*/ 465 h 4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1" h="465">
                  <a:moveTo>
                    <a:pt x="0" y="345"/>
                  </a:moveTo>
                  <a:lnTo>
                    <a:pt x="29" y="422"/>
                  </a:lnTo>
                  <a:lnTo>
                    <a:pt x="43" y="453"/>
                  </a:lnTo>
                  <a:lnTo>
                    <a:pt x="56" y="464"/>
                  </a:lnTo>
                  <a:lnTo>
                    <a:pt x="69" y="461"/>
                  </a:lnTo>
                  <a:lnTo>
                    <a:pt x="85" y="453"/>
                  </a:lnTo>
                  <a:lnTo>
                    <a:pt x="511" y="205"/>
                  </a:lnTo>
                  <a:lnTo>
                    <a:pt x="532" y="204"/>
                  </a:lnTo>
                  <a:lnTo>
                    <a:pt x="557" y="218"/>
                  </a:lnTo>
                  <a:lnTo>
                    <a:pt x="585" y="218"/>
                  </a:lnTo>
                  <a:lnTo>
                    <a:pt x="618" y="212"/>
                  </a:lnTo>
                  <a:lnTo>
                    <a:pt x="665" y="200"/>
                  </a:lnTo>
                  <a:lnTo>
                    <a:pt x="690" y="187"/>
                  </a:lnTo>
                  <a:lnTo>
                    <a:pt x="828" y="173"/>
                  </a:lnTo>
                  <a:lnTo>
                    <a:pt x="854" y="165"/>
                  </a:lnTo>
                  <a:lnTo>
                    <a:pt x="848" y="152"/>
                  </a:lnTo>
                  <a:lnTo>
                    <a:pt x="836" y="144"/>
                  </a:lnTo>
                  <a:lnTo>
                    <a:pt x="782" y="134"/>
                  </a:lnTo>
                  <a:lnTo>
                    <a:pt x="716" y="139"/>
                  </a:lnTo>
                  <a:lnTo>
                    <a:pt x="718" y="131"/>
                  </a:lnTo>
                  <a:lnTo>
                    <a:pt x="782" y="123"/>
                  </a:lnTo>
                  <a:lnTo>
                    <a:pt x="838" y="110"/>
                  </a:lnTo>
                  <a:lnTo>
                    <a:pt x="859" y="100"/>
                  </a:lnTo>
                  <a:lnTo>
                    <a:pt x="860" y="77"/>
                  </a:lnTo>
                  <a:lnTo>
                    <a:pt x="828" y="69"/>
                  </a:lnTo>
                  <a:lnTo>
                    <a:pt x="705" y="90"/>
                  </a:lnTo>
                  <a:lnTo>
                    <a:pt x="705" y="79"/>
                  </a:lnTo>
                  <a:lnTo>
                    <a:pt x="820" y="45"/>
                  </a:lnTo>
                  <a:lnTo>
                    <a:pt x="848" y="32"/>
                  </a:lnTo>
                  <a:lnTo>
                    <a:pt x="846" y="13"/>
                  </a:lnTo>
                  <a:lnTo>
                    <a:pt x="830" y="1"/>
                  </a:lnTo>
                  <a:lnTo>
                    <a:pt x="815" y="0"/>
                  </a:lnTo>
                  <a:lnTo>
                    <a:pt x="678" y="43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46" name="Freeform 28"/>
            <p:cNvSpPr>
              <a:spLocks/>
            </p:cNvSpPr>
            <p:nvPr/>
          </p:nvSpPr>
          <p:spPr bwMode="auto">
            <a:xfrm>
              <a:off x="578" y="3331"/>
              <a:ext cx="1056" cy="827"/>
            </a:xfrm>
            <a:custGeom>
              <a:avLst/>
              <a:gdLst>
                <a:gd name="T0" fmla="*/ 311 w 1056"/>
                <a:gd name="T1" fmla="*/ 17 h 827"/>
                <a:gd name="T2" fmla="*/ 0 w 1056"/>
                <a:gd name="T3" fmla="*/ 750 h 827"/>
                <a:gd name="T4" fmla="*/ 11 w 1056"/>
                <a:gd name="T5" fmla="*/ 765 h 827"/>
                <a:gd name="T6" fmla="*/ 35 w 1056"/>
                <a:gd name="T7" fmla="*/ 752 h 827"/>
                <a:gd name="T8" fmla="*/ 334 w 1056"/>
                <a:gd name="T9" fmla="*/ 44 h 827"/>
                <a:gd name="T10" fmla="*/ 351 w 1056"/>
                <a:gd name="T11" fmla="*/ 36 h 827"/>
                <a:gd name="T12" fmla="*/ 465 w 1056"/>
                <a:gd name="T13" fmla="*/ 34 h 827"/>
                <a:gd name="T14" fmla="*/ 612 w 1056"/>
                <a:gd name="T15" fmla="*/ 39 h 827"/>
                <a:gd name="T16" fmla="*/ 742 w 1056"/>
                <a:gd name="T17" fmla="*/ 47 h 827"/>
                <a:gd name="T18" fmla="*/ 781 w 1056"/>
                <a:gd name="T19" fmla="*/ 57 h 827"/>
                <a:gd name="T20" fmla="*/ 803 w 1056"/>
                <a:gd name="T21" fmla="*/ 75 h 827"/>
                <a:gd name="T22" fmla="*/ 819 w 1056"/>
                <a:gd name="T23" fmla="*/ 99 h 827"/>
                <a:gd name="T24" fmla="*/ 1026 w 1056"/>
                <a:gd name="T25" fmla="*/ 820 h 827"/>
                <a:gd name="T26" fmla="*/ 1042 w 1056"/>
                <a:gd name="T27" fmla="*/ 826 h 827"/>
                <a:gd name="T28" fmla="*/ 1055 w 1056"/>
                <a:gd name="T29" fmla="*/ 812 h 827"/>
                <a:gd name="T30" fmla="*/ 850 w 1056"/>
                <a:gd name="T31" fmla="*/ 93 h 827"/>
                <a:gd name="T32" fmla="*/ 829 w 1056"/>
                <a:gd name="T33" fmla="*/ 56 h 827"/>
                <a:gd name="T34" fmla="*/ 811 w 1056"/>
                <a:gd name="T35" fmla="*/ 39 h 827"/>
                <a:gd name="T36" fmla="*/ 794 w 1056"/>
                <a:gd name="T37" fmla="*/ 30 h 827"/>
                <a:gd name="T38" fmla="*/ 771 w 1056"/>
                <a:gd name="T39" fmla="*/ 18 h 827"/>
                <a:gd name="T40" fmla="*/ 728 w 1056"/>
                <a:gd name="T41" fmla="*/ 17 h 827"/>
                <a:gd name="T42" fmla="*/ 590 w 1056"/>
                <a:gd name="T43" fmla="*/ 5 h 827"/>
                <a:gd name="T44" fmla="*/ 439 w 1056"/>
                <a:gd name="T45" fmla="*/ 0 h 827"/>
                <a:gd name="T46" fmla="*/ 367 w 1056"/>
                <a:gd name="T47" fmla="*/ 4 h 827"/>
                <a:gd name="T48" fmla="*/ 332 w 1056"/>
                <a:gd name="T49" fmla="*/ 5 h 827"/>
                <a:gd name="T50" fmla="*/ 311 w 1056"/>
                <a:gd name="T51" fmla="*/ 17 h 8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56"/>
                <a:gd name="T79" fmla="*/ 0 h 827"/>
                <a:gd name="T80" fmla="*/ 1056 w 1056"/>
                <a:gd name="T81" fmla="*/ 827 h 8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56" h="827">
                  <a:moveTo>
                    <a:pt x="311" y="17"/>
                  </a:moveTo>
                  <a:lnTo>
                    <a:pt x="0" y="750"/>
                  </a:lnTo>
                  <a:lnTo>
                    <a:pt x="11" y="765"/>
                  </a:lnTo>
                  <a:lnTo>
                    <a:pt x="35" y="752"/>
                  </a:lnTo>
                  <a:lnTo>
                    <a:pt x="334" y="44"/>
                  </a:lnTo>
                  <a:lnTo>
                    <a:pt x="351" y="36"/>
                  </a:lnTo>
                  <a:lnTo>
                    <a:pt x="465" y="34"/>
                  </a:lnTo>
                  <a:lnTo>
                    <a:pt x="612" y="39"/>
                  </a:lnTo>
                  <a:lnTo>
                    <a:pt x="742" y="47"/>
                  </a:lnTo>
                  <a:lnTo>
                    <a:pt x="781" y="57"/>
                  </a:lnTo>
                  <a:lnTo>
                    <a:pt x="803" y="75"/>
                  </a:lnTo>
                  <a:lnTo>
                    <a:pt x="819" y="99"/>
                  </a:lnTo>
                  <a:lnTo>
                    <a:pt x="1026" y="820"/>
                  </a:lnTo>
                  <a:lnTo>
                    <a:pt x="1042" y="826"/>
                  </a:lnTo>
                  <a:lnTo>
                    <a:pt x="1055" y="812"/>
                  </a:lnTo>
                  <a:lnTo>
                    <a:pt x="850" y="93"/>
                  </a:lnTo>
                  <a:lnTo>
                    <a:pt x="829" y="56"/>
                  </a:lnTo>
                  <a:lnTo>
                    <a:pt x="811" y="39"/>
                  </a:lnTo>
                  <a:lnTo>
                    <a:pt x="794" y="30"/>
                  </a:lnTo>
                  <a:lnTo>
                    <a:pt x="771" y="18"/>
                  </a:lnTo>
                  <a:lnTo>
                    <a:pt x="728" y="17"/>
                  </a:lnTo>
                  <a:lnTo>
                    <a:pt x="590" y="5"/>
                  </a:lnTo>
                  <a:lnTo>
                    <a:pt x="439" y="0"/>
                  </a:lnTo>
                  <a:lnTo>
                    <a:pt x="367" y="4"/>
                  </a:lnTo>
                  <a:lnTo>
                    <a:pt x="332" y="5"/>
                  </a:lnTo>
                  <a:lnTo>
                    <a:pt x="311" y="17"/>
                  </a:lnTo>
                </a:path>
              </a:pathLst>
            </a:custGeom>
            <a:solidFill>
              <a:srgbClr val="5F3F1F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1884" y="3059"/>
              <a:ext cx="846" cy="499"/>
              <a:chOff x="1884" y="3059"/>
              <a:chExt cx="846" cy="499"/>
            </a:xfrm>
          </p:grpSpPr>
          <p:sp>
            <p:nvSpPr>
              <p:cNvPr id="73815" name="Freeform 30"/>
              <p:cNvSpPr>
                <a:spLocks/>
              </p:cNvSpPr>
              <p:nvPr/>
            </p:nvSpPr>
            <p:spPr bwMode="auto">
              <a:xfrm>
                <a:off x="2402" y="3199"/>
                <a:ext cx="328" cy="359"/>
              </a:xfrm>
              <a:custGeom>
                <a:avLst/>
                <a:gdLst>
                  <a:gd name="T0" fmla="*/ 176 w 328"/>
                  <a:gd name="T1" fmla="*/ 0 h 359"/>
                  <a:gd name="T2" fmla="*/ 111 w 328"/>
                  <a:gd name="T3" fmla="*/ 89 h 359"/>
                  <a:gd name="T4" fmla="*/ 0 w 328"/>
                  <a:gd name="T5" fmla="*/ 79 h 359"/>
                  <a:gd name="T6" fmla="*/ 88 w 328"/>
                  <a:gd name="T7" fmla="*/ 183 h 359"/>
                  <a:gd name="T8" fmla="*/ 6 w 328"/>
                  <a:gd name="T9" fmla="*/ 314 h 359"/>
                  <a:gd name="T10" fmla="*/ 154 w 328"/>
                  <a:gd name="T11" fmla="*/ 231 h 359"/>
                  <a:gd name="T12" fmla="*/ 256 w 328"/>
                  <a:gd name="T13" fmla="*/ 358 h 359"/>
                  <a:gd name="T14" fmla="*/ 231 w 328"/>
                  <a:gd name="T15" fmla="*/ 197 h 359"/>
                  <a:gd name="T16" fmla="*/ 327 w 328"/>
                  <a:gd name="T17" fmla="*/ 102 h 359"/>
                  <a:gd name="T18" fmla="*/ 210 w 328"/>
                  <a:gd name="T19" fmla="*/ 105 h 359"/>
                  <a:gd name="T20" fmla="*/ 176 w 328"/>
                  <a:gd name="T21" fmla="*/ 0 h 3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8"/>
                  <a:gd name="T34" fmla="*/ 0 h 359"/>
                  <a:gd name="T35" fmla="*/ 328 w 328"/>
                  <a:gd name="T36" fmla="*/ 359 h 3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8" h="359">
                    <a:moveTo>
                      <a:pt x="176" y="0"/>
                    </a:moveTo>
                    <a:lnTo>
                      <a:pt x="111" y="89"/>
                    </a:lnTo>
                    <a:lnTo>
                      <a:pt x="0" y="79"/>
                    </a:lnTo>
                    <a:lnTo>
                      <a:pt x="88" y="183"/>
                    </a:lnTo>
                    <a:lnTo>
                      <a:pt x="6" y="314"/>
                    </a:lnTo>
                    <a:lnTo>
                      <a:pt x="154" y="231"/>
                    </a:lnTo>
                    <a:lnTo>
                      <a:pt x="256" y="358"/>
                    </a:lnTo>
                    <a:lnTo>
                      <a:pt x="231" y="197"/>
                    </a:lnTo>
                    <a:lnTo>
                      <a:pt x="327" y="102"/>
                    </a:lnTo>
                    <a:lnTo>
                      <a:pt x="210" y="105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000000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816" name="Freeform 31"/>
              <p:cNvSpPr>
                <a:spLocks/>
              </p:cNvSpPr>
              <p:nvPr/>
            </p:nvSpPr>
            <p:spPr bwMode="auto">
              <a:xfrm>
                <a:off x="1884" y="3059"/>
                <a:ext cx="319" cy="359"/>
              </a:xfrm>
              <a:custGeom>
                <a:avLst/>
                <a:gdLst>
                  <a:gd name="T0" fmla="*/ 89 w 319"/>
                  <a:gd name="T1" fmla="*/ 4 h 359"/>
                  <a:gd name="T2" fmla="*/ 63 w 319"/>
                  <a:gd name="T3" fmla="*/ 18 h 359"/>
                  <a:gd name="T4" fmla="*/ 53 w 319"/>
                  <a:gd name="T5" fmla="*/ 30 h 359"/>
                  <a:gd name="T6" fmla="*/ 42 w 319"/>
                  <a:gd name="T7" fmla="*/ 39 h 359"/>
                  <a:gd name="T8" fmla="*/ 28 w 319"/>
                  <a:gd name="T9" fmla="*/ 62 h 359"/>
                  <a:gd name="T10" fmla="*/ 20 w 319"/>
                  <a:gd name="T11" fmla="*/ 80 h 359"/>
                  <a:gd name="T12" fmla="*/ 12 w 319"/>
                  <a:gd name="T13" fmla="*/ 96 h 359"/>
                  <a:gd name="T14" fmla="*/ 5 w 319"/>
                  <a:gd name="T15" fmla="*/ 127 h 359"/>
                  <a:gd name="T16" fmla="*/ 2 w 319"/>
                  <a:gd name="T17" fmla="*/ 141 h 359"/>
                  <a:gd name="T18" fmla="*/ 0 w 319"/>
                  <a:gd name="T19" fmla="*/ 154 h 359"/>
                  <a:gd name="T20" fmla="*/ 0 w 319"/>
                  <a:gd name="T21" fmla="*/ 177 h 359"/>
                  <a:gd name="T22" fmla="*/ 2 w 319"/>
                  <a:gd name="T23" fmla="*/ 200 h 359"/>
                  <a:gd name="T24" fmla="*/ 7 w 319"/>
                  <a:gd name="T25" fmla="*/ 222 h 359"/>
                  <a:gd name="T26" fmla="*/ 12 w 319"/>
                  <a:gd name="T27" fmla="*/ 238 h 359"/>
                  <a:gd name="T28" fmla="*/ 18 w 319"/>
                  <a:gd name="T29" fmla="*/ 255 h 359"/>
                  <a:gd name="T30" fmla="*/ 26 w 319"/>
                  <a:gd name="T31" fmla="*/ 271 h 359"/>
                  <a:gd name="T32" fmla="*/ 37 w 319"/>
                  <a:gd name="T33" fmla="*/ 287 h 359"/>
                  <a:gd name="T34" fmla="*/ 47 w 319"/>
                  <a:gd name="T35" fmla="*/ 298 h 359"/>
                  <a:gd name="T36" fmla="*/ 63 w 319"/>
                  <a:gd name="T37" fmla="*/ 313 h 359"/>
                  <a:gd name="T38" fmla="*/ 76 w 319"/>
                  <a:gd name="T39" fmla="*/ 323 h 359"/>
                  <a:gd name="T40" fmla="*/ 89 w 319"/>
                  <a:gd name="T41" fmla="*/ 332 h 359"/>
                  <a:gd name="T42" fmla="*/ 103 w 319"/>
                  <a:gd name="T43" fmla="*/ 340 h 359"/>
                  <a:gd name="T44" fmla="*/ 116 w 319"/>
                  <a:gd name="T45" fmla="*/ 349 h 359"/>
                  <a:gd name="T46" fmla="*/ 132 w 319"/>
                  <a:gd name="T47" fmla="*/ 353 h 359"/>
                  <a:gd name="T48" fmla="*/ 149 w 319"/>
                  <a:gd name="T49" fmla="*/ 357 h 359"/>
                  <a:gd name="T50" fmla="*/ 162 w 319"/>
                  <a:gd name="T51" fmla="*/ 358 h 359"/>
                  <a:gd name="T52" fmla="*/ 186 w 319"/>
                  <a:gd name="T53" fmla="*/ 358 h 359"/>
                  <a:gd name="T54" fmla="*/ 206 w 319"/>
                  <a:gd name="T55" fmla="*/ 357 h 359"/>
                  <a:gd name="T56" fmla="*/ 220 w 319"/>
                  <a:gd name="T57" fmla="*/ 355 h 359"/>
                  <a:gd name="T58" fmla="*/ 233 w 319"/>
                  <a:gd name="T59" fmla="*/ 352 h 359"/>
                  <a:gd name="T60" fmla="*/ 247 w 319"/>
                  <a:gd name="T61" fmla="*/ 347 h 359"/>
                  <a:gd name="T62" fmla="*/ 265 w 319"/>
                  <a:gd name="T63" fmla="*/ 340 h 359"/>
                  <a:gd name="T64" fmla="*/ 278 w 319"/>
                  <a:gd name="T65" fmla="*/ 331 h 359"/>
                  <a:gd name="T66" fmla="*/ 290 w 319"/>
                  <a:gd name="T67" fmla="*/ 319 h 359"/>
                  <a:gd name="T68" fmla="*/ 297 w 319"/>
                  <a:gd name="T69" fmla="*/ 308 h 359"/>
                  <a:gd name="T70" fmla="*/ 303 w 319"/>
                  <a:gd name="T71" fmla="*/ 294 h 359"/>
                  <a:gd name="T72" fmla="*/ 311 w 319"/>
                  <a:gd name="T73" fmla="*/ 276 h 359"/>
                  <a:gd name="T74" fmla="*/ 316 w 319"/>
                  <a:gd name="T75" fmla="*/ 250 h 359"/>
                  <a:gd name="T76" fmla="*/ 318 w 319"/>
                  <a:gd name="T77" fmla="*/ 229 h 359"/>
                  <a:gd name="T78" fmla="*/ 295 w 319"/>
                  <a:gd name="T79" fmla="*/ 235 h 359"/>
                  <a:gd name="T80" fmla="*/ 278 w 319"/>
                  <a:gd name="T81" fmla="*/ 247 h 359"/>
                  <a:gd name="T82" fmla="*/ 252 w 319"/>
                  <a:gd name="T83" fmla="*/ 253 h 359"/>
                  <a:gd name="T84" fmla="*/ 220 w 319"/>
                  <a:gd name="T85" fmla="*/ 258 h 359"/>
                  <a:gd name="T86" fmla="*/ 188 w 319"/>
                  <a:gd name="T87" fmla="*/ 259 h 359"/>
                  <a:gd name="T88" fmla="*/ 162 w 319"/>
                  <a:gd name="T89" fmla="*/ 255 h 359"/>
                  <a:gd name="T90" fmla="*/ 130 w 319"/>
                  <a:gd name="T91" fmla="*/ 240 h 359"/>
                  <a:gd name="T92" fmla="*/ 105 w 319"/>
                  <a:gd name="T93" fmla="*/ 221 h 359"/>
                  <a:gd name="T94" fmla="*/ 89 w 319"/>
                  <a:gd name="T95" fmla="*/ 191 h 359"/>
                  <a:gd name="T96" fmla="*/ 81 w 319"/>
                  <a:gd name="T97" fmla="*/ 166 h 359"/>
                  <a:gd name="T98" fmla="*/ 79 w 319"/>
                  <a:gd name="T99" fmla="*/ 133 h 359"/>
                  <a:gd name="T100" fmla="*/ 79 w 319"/>
                  <a:gd name="T101" fmla="*/ 106 h 359"/>
                  <a:gd name="T102" fmla="*/ 84 w 319"/>
                  <a:gd name="T103" fmla="*/ 68 h 359"/>
                  <a:gd name="T104" fmla="*/ 90 w 319"/>
                  <a:gd name="T105" fmla="*/ 31 h 359"/>
                  <a:gd name="T106" fmla="*/ 109 w 319"/>
                  <a:gd name="T107" fmla="*/ 0 h 359"/>
                  <a:gd name="T108" fmla="*/ 89 w 319"/>
                  <a:gd name="T109" fmla="*/ 4 h 35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19"/>
                  <a:gd name="T166" fmla="*/ 0 h 359"/>
                  <a:gd name="T167" fmla="*/ 319 w 319"/>
                  <a:gd name="T168" fmla="*/ 359 h 35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19" h="359">
                    <a:moveTo>
                      <a:pt x="89" y="4"/>
                    </a:moveTo>
                    <a:lnTo>
                      <a:pt x="63" y="18"/>
                    </a:lnTo>
                    <a:lnTo>
                      <a:pt x="53" y="30"/>
                    </a:lnTo>
                    <a:lnTo>
                      <a:pt x="42" y="39"/>
                    </a:lnTo>
                    <a:lnTo>
                      <a:pt x="28" y="62"/>
                    </a:lnTo>
                    <a:lnTo>
                      <a:pt x="20" y="80"/>
                    </a:lnTo>
                    <a:lnTo>
                      <a:pt x="12" y="96"/>
                    </a:lnTo>
                    <a:lnTo>
                      <a:pt x="5" y="127"/>
                    </a:lnTo>
                    <a:lnTo>
                      <a:pt x="2" y="141"/>
                    </a:lnTo>
                    <a:lnTo>
                      <a:pt x="0" y="154"/>
                    </a:lnTo>
                    <a:lnTo>
                      <a:pt x="0" y="177"/>
                    </a:lnTo>
                    <a:lnTo>
                      <a:pt x="2" y="200"/>
                    </a:lnTo>
                    <a:lnTo>
                      <a:pt x="7" y="222"/>
                    </a:lnTo>
                    <a:lnTo>
                      <a:pt x="12" y="238"/>
                    </a:lnTo>
                    <a:lnTo>
                      <a:pt x="18" y="255"/>
                    </a:lnTo>
                    <a:lnTo>
                      <a:pt x="26" y="271"/>
                    </a:lnTo>
                    <a:lnTo>
                      <a:pt x="37" y="287"/>
                    </a:lnTo>
                    <a:lnTo>
                      <a:pt x="47" y="298"/>
                    </a:lnTo>
                    <a:lnTo>
                      <a:pt x="63" y="313"/>
                    </a:lnTo>
                    <a:lnTo>
                      <a:pt x="76" y="323"/>
                    </a:lnTo>
                    <a:lnTo>
                      <a:pt x="89" y="332"/>
                    </a:lnTo>
                    <a:lnTo>
                      <a:pt x="103" y="340"/>
                    </a:lnTo>
                    <a:lnTo>
                      <a:pt x="116" y="349"/>
                    </a:lnTo>
                    <a:lnTo>
                      <a:pt x="132" y="353"/>
                    </a:lnTo>
                    <a:lnTo>
                      <a:pt x="149" y="357"/>
                    </a:lnTo>
                    <a:lnTo>
                      <a:pt x="162" y="358"/>
                    </a:lnTo>
                    <a:lnTo>
                      <a:pt x="186" y="358"/>
                    </a:lnTo>
                    <a:lnTo>
                      <a:pt x="206" y="357"/>
                    </a:lnTo>
                    <a:lnTo>
                      <a:pt x="220" y="355"/>
                    </a:lnTo>
                    <a:lnTo>
                      <a:pt x="233" y="352"/>
                    </a:lnTo>
                    <a:lnTo>
                      <a:pt x="247" y="347"/>
                    </a:lnTo>
                    <a:lnTo>
                      <a:pt x="265" y="340"/>
                    </a:lnTo>
                    <a:lnTo>
                      <a:pt x="278" y="331"/>
                    </a:lnTo>
                    <a:lnTo>
                      <a:pt x="290" y="319"/>
                    </a:lnTo>
                    <a:lnTo>
                      <a:pt x="297" y="308"/>
                    </a:lnTo>
                    <a:lnTo>
                      <a:pt x="303" y="294"/>
                    </a:lnTo>
                    <a:lnTo>
                      <a:pt x="311" y="276"/>
                    </a:lnTo>
                    <a:lnTo>
                      <a:pt x="316" y="250"/>
                    </a:lnTo>
                    <a:lnTo>
                      <a:pt x="318" y="229"/>
                    </a:lnTo>
                    <a:lnTo>
                      <a:pt x="295" y="235"/>
                    </a:lnTo>
                    <a:lnTo>
                      <a:pt x="278" y="247"/>
                    </a:lnTo>
                    <a:lnTo>
                      <a:pt x="252" y="253"/>
                    </a:lnTo>
                    <a:lnTo>
                      <a:pt x="220" y="258"/>
                    </a:lnTo>
                    <a:lnTo>
                      <a:pt x="188" y="259"/>
                    </a:lnTo>
                    <a:lnTo>
                      <a:pt x="162" y="255"/>
                    </a:lnTo>
                    <a:lnTo>
                      <a:pt x="130" y="240"/>
                    </a:lnTo>
                    <a:lnTo>
                      <a:pt x="105" y="221"/>
                    </a:lnTo>
                    <a:lnTo>
                      <a:pt x="89" y="191"/>
                    </a:lnTo>
                    <a:lnTo>
                      <a:pt x="81" y="166"/>
                    </a:lnTo>
                    <a:lnTo>
                      <a:pt x="79" y="133"/>
                    </a:lnTo>
                    <a:lnTo>
                      <a:pt x="79" y="106"/>
                    </a:lnTo>
                    <a:lnTo>
                      <a:pt x="84" y="68"/>
                    </a:lnTo>
                    <a:lnTo>
                      <a:pt x="90" y="31"/>
                    </a:lnTo>
                    <a:lnTo>
                      <a:pt x="109" y="0"/>
                    </a:lnTo>
                    <a:lnTo>
                      <a:pt x="89" y="4"/>
                    </a:lnTo>
                  </a:path>
                </a:pathLst>
              </a:custGeom>
              <a:solidFill>
                <a:srgbClr val="000000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" name="Group 32"/>
            <p:cNvGrpSpPr>
              <a:grpSpLocks/>
            </p:cNvGrpSpPr>
            <p:nvPr/>
          </p:nvGrpSpPr>
          <p:grpSpPr bwMode="auto">
            <a:xfrm>
              <a:off x="1844" y="3017"/>
              <a:ext cx="846" cy="500"/>
              <a:chOff x="1844" y="3017"/>
              <a:chExt cx="846" cy="500"/>
            </a:xfrm>
          </p:grpSpPr>
          <p:sp>
            <p:nvSpPr>
              <p:cNvPr id="73813" name="Freeform 33"/>
              <p:cNvSpPr>
                <a:spLocks/>
              </p:cNvSpPr>
              <p:nvPr/>
            </p:nvSpPr>
            <p:spPr bwMode="auto">
              <a:xfrm>
                <a:off x="2362" y="3157"/>
                <a:ext cx="328" cy="360"/>
              </a:xfrm>
              <a:custGeom>
                <a:avLst/>
                <a:gdLst>
                  <a:gd name="T0" fmla="*/ 176 w 328"/>
                  <a:gd name="T1" fmla="*/ 0 h 360"/>
                  <a:gd name="T2" fmla="*/ 111 w 328"/>
                  <a:gd name="T3" fmla="*/ 90 h 360"/>
                  <a:gd name="T4" fmla="*/ 0 w 328"/>
                  <a:gd name="T5" fmla="*/ 81 h 360"/>
                  <a:gd name="T6" fmla="*/ 88 w 328"/>
                  <a:gd name="T7" fmla="*/ 183 h 360"/>
                  <a:gd name="T8" fmla="*/ 6 w 328"/>
                  <a:gd name="T9" fmla="*/ 315 h 360"/>
                  <a:gd name="T10" fmla="*/ 154 w 328"/>
                  <a:gd name="T11" fmla="*/ 233 h 360"/>
                  <a:gd name="T12" fmla="*/ 256 w 328"/>
                  <a:gd name="T13" fmla="*/ 359 h 360"/>
                  <a:gd name="T14" fmla="*/ 231 w 328"/>
                  <a:gd name="T15" fmla="*/ 199 h 360"/>
                  <a:gd name="T16" fmla="*/ 327 w 328"/>
                  <a:gd name="T17" fmla="*/ 103 h 360"/>
                  <a:gd name="T18" fmla="*/ 210 w 328"/>
                  <a:gd name="T19" fmla="*/ 106 h 360"/>
                  <a:gd name="T20" fmla="*/ 176 w 328"/>
                  <a:gd name="T21" fmla="*/ 0 h 3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8"/>
                  <a:gd name="T34" fmla="*/ 0 h 360"/>
                  <a:gd name="T35" fmla="*/ 328 w 328"/>
                  <a:gd name="T36" fmla="*/ 360 h 3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8" h="360">
                    <a:moveTo>
                      <a:pt x="176" y="0"/>
                    </a:moveTo>
                    <a:lnTo>
                      <a:pt x="111" y="90"/>
                    </a:lnTo>
                    <a:lnTo>
                      <a:pt x="0" y="81"/>
                    </a:lnTo>
                    <a:lnTo>
                      <a:pt x="88" y="183"/>
                    </a:lnTo>
                    <a:lnTo>
                      <a:pt x="6" y="315"/>
                    </a:lnTo>
                    <a:lnTo>
                      <a:pt x="154" y="233"/>
                    </a:lnTo>
                    <a:lnTo>
                      <a:pt x="256" y="359"/>
                    </a:lnTo>
                    <a:lnTo>
                      <a:pt x="231" y="199"/>
                    </a:lnTo>
                    <a:lnTo>
                      <a:pt x="327" y="103"/>
                    </a:lnTo>
                    <a:lnTo>
                      <a:pt x="210" y="106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FF9F00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814" name="Freeform 34"/>
              <p:cNvSpPr>
                <a:spLocks/>
              </p:cNvSpPr>
              <p:nvPr/>
            </p:nvSpPr>
            <p:spPr bwMode="auto">
              <a:xfrm>
                <a:off x="1844" y="3017"/>
                <a:ext cx="319" cy="361"/>
              </a:xfrm>
              <a:custGeom>
                <a:avLst/>
                <a:gdLst>
                  <a:gd name="T0" fmla="*/ 88 w 319"/>
                  <a:gd name="T1" fmla="*/ 4 h 361"/>
                  <a:gd name="T2" fmla="*/ 63 w 319"/>
                  <a:gd name="T3" fmla="*/ 20 h 361"/>
                  <a:gd name="T4" fmla="*/ 53 w 319"/>
                  <a:gd name="T5" fmla="*/ 29 h 361"/>
                  <a:gd name="T6" fmla="*/ 42 w 319"/>
                  <a:gd name="T7" fmla="*/ 39 h 361"/>
                  <a:gd name="T8" fmla="*/ 28 w 319"/>
                  <a:gd name="T9" fmla="*/ 63 h 361"/>
                  <a:gd name="T10" fmla="*/ 20 w 319"/>
                  <a:gd name="T11" fmla="*/ 80 h 361"/>
                  <a:gd name="T12" fmla="*/ 12 w 319"/>
                  <a:gd name="T13" fmla="*/ 97 h 361"/>
                  <a:gd name="T14" fmla="*/ 5 w 319"/>
                  <a:gd name="T15" fmla="*/ 128 h 361"/>
                  <a:gd name="T16" fmla="*/ 2 w 319"/>
                  <a:gd name="T17" fmla="*/ 143 h 361"/>
                  <a:gd name="T18" fmla="*/ 0 w 319"/>
                  <a:gd name="T19" fmla="*/ 156 h 361"/>
                  <a:gd name="T20" fmla="*/ 0 w 319"/>
                  <a:gd name="T21" fmla="*/ 177 h 361"/>
                  <a:gd name="T22" fmla="*/ 2 w 319"/>
                  <a:gd name="T23" fmla="*/ 199 h 361"/>
                  <a:gd name="T24" fmla="*/ 7 w 319"/>
                  <a:gd name="T25" fmla="*/ 222 h 361"/>
                  <a:gd name="T26" fmla="*/ 12 w 319"/>
                  <a:gd name="T27" fmla="*/ 240 h 361"/>
                  <a:gd name="T28" fmla="*/ 18 w 319"/>
                  <a:gd name="T29" fmla="*/ 256 h 361"/>
                  <a:gd name="T30" fmla="*/ 26 w 319"/>
                  <a:gd name="T31" fmla="*/ 271 h 361"/>
                  <a:gd name="T32" fmla="*/ 37 w 319"/>
                  <a:gd name="T33" fmla="*/ 287 h 361"/>
                  <a:gd name="T34" fmla="*/ 47 w 319"/>
                  <a:gd name="T35" fmla="*/ 300 h 361"/>
                  <a:gd name="T36" fmla="*/ 63 w 319"/>
                  <a:gd name="T37" fmla="*/ 314 h 361"/>
                  <a:gd name="T38" fmla="*/ 76 w 319"/>
                  <a:gd name="T39" fmla="*/ 324 h 361"/>
                  <a:gd name="T40" fmla="*/ 88 w 319"/>
                  <a:gd name="T41" fmla="*/ 334 h 361"/>
                  <a:gd name="T42" fmla="*/ 103 w 319"/>
                  <a:gd name="T43" fmla="*/ 342 h 361"/>
                  <a:gd name="T44" fmla="*/ 116 w 319"/>
                  <a:gd name="T45" fmla="*/ 348 h 361"/>
                  <a:gd name="T46" fmla="*/ 132 w 319"/>
                  <a:gd name="T47" fmla="*/ 353 h 361"/>
                  <a:gd name="T48" fmla="*/ 149 w 319"/>
                  <a:gd name="T49" fmla="*/ 358 h 361"/>
                  <a:gd name="T50" fmla="*/ 162 w 319"/>
                  <a:gd name="T51" fmla="*/ 360 h 361"/>
                  <a:gd name="T52" fmla="*/ 186 w 319"/>
                  <a:gd name="T53" fmla="*/ 360 h 361"/>
                  <a:gd name="T54" fmla="*/ 205 w 319"/>
                  <a:gd name="T55" fmla="*/ 358 h 361"/>
                  <a:gd name="T56" fmla="*/ 220 w 319"/>
                  <a:gd name="T57" fmla="*/ 355 h 361"/>
                  <a:gd name="T58" fmla="*/ 233 w 319"/>
                  <a:gd name="T59" fmla="*/ 352 h 361"/>
                  <a:gd name="T60" fmla="*/ 247 w 319"/>
                  <a:gd name="T61" fmla="*/ 348 h 361"/>
                  <a:gd name="T62" fmla="*/ 265 w 319"/>
                  <a:gd name="T63" fmla="*/ 340 h 361"/>
                  <a:gd name="T64" fmla="*/ 278 w 319"/>
                  <a:gd name="T65" fmla="*/ 332 h 361"/>
                  <a:gd name="T66" fmla="*/ 290 w 319"/>
                  <a:gd name="T67" fmla="*/ 319 h 361"/>
                  <a:gd name="T68" fmla="*/ 297 w 319"/>
                  <a:gd name="T69" fmla="*/ 308 h 361"/>
                  <a:gd name="T70" fmla="*/ 303 w 319"/>
                  <a:gd name="T71" fmla="*/ 295 h 361"/>
                  <a:gd name="T72" fmla="*/ 311 w 319"/>
                  <a:gd name="T73" fmla="*/ 277 h 361"/>
                  <a:gd name="T74" fmla="*/ 316 w 319"/>
                  <a:gd name="T75" fmla="*/ 251 h 361"/>
                  <a:gd name="T76" fmla="*/ 318 w 319"/>
                  <a:gd name="T77" fmla="*/ 230 h 361"/>
                  <a:gd name="T78" fmla="*/ 295 w 319"/>
                  <a:gd name="T79" fmla="*/ 237 h 361"/>
                  <a:gd name="T80" fmla="*/ 278 w 319"/>
                  <a:gd name="T81" fmla="*/ 246 h 361"/>
                  <a:gd name="T82" fmla="*/ 252 w 319"/>
                  <a:gd name="T83" fmla="*/ 255 h 361"/>
                  <a:gd name="T84" fmla="*/ 221 w 319"/>
                  <a:gd name="T85" fmla="*/ 259 h 361"/>
                  <a:gd name="T86" fmla="*/ 188 w 319"/>
                  <a:gd name="T87" fmla="*/ 259 h 361"/>
                  <a:gd name="T88" fmla="*/ 162 w 319"/>
                  <a:gd name="T89" fmla="*/ 256 h 361"/>
                  <a:gd name="T90" fmla="*/ 130 w 319"/>
                  <a:gd name="T91" fmla="*/ 240 h 361"/>
                  <a:gd name="T92" fmla="*/ 104 w 319"/>
                  <a:gd name="T93" fmla="*/ 221 h 361"/>
                  <a:gd name="T94" fmla="*/ 88 w 319"/>
                  <a:gd name="T95" fmla="*/ 193 h 361"/>
                  <a:gd name="T96" fmla="*/ 80 w 319"/>
                  <a:gd name="T97" fmla="*/ 167 h 361"/>
                  <a:gd name="T98" fmla="*/ 79 w 319"/>
                  <a:gd name="T99" fmla="*/ 135 h 361"/>
                  <a:gd name="T100" fmla="*/ 79 w 319"/>
                  <a:gd name="T101" fmla="*/ 106 h 361"/>
                  <a:gd name="T102" fmla="*/ 84 w 319"/>
                  <a:gd name="T103" fmla="*/ 68 h 361"/>
                  <a:gd name="T104" fmla="*/ 90 w 319"/>
                  <a:gd name="T105" fmla="*/ 33 h 361"/>
                  <a:gd name="T106" fmla="*/ 109 w 319"/>
                  <a:gd name="T107" fmla="*/ 0 h 361"/>
                  <a:gd name="T108" fmla="*/ 88 w 319"/>
                  <a:gd name="T109" fmla="*/ 4 h 36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19"/>
                  <a:gd name="T166" fmla="*/ 0 h 361"/>
                  <a:gd name="T167" fmla="*/ 319 w 319"/>
                  <a:gd name="T168" fmla="*/ 361 h 36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19" h="361">
                    <a:moveTo>
                      <a:pt x="88" y="4"/>
                    </a:moveTo>
                    <a:lnTo>
                      <a:pt x="63" y="20"/>
                    </a:lnTo>
                    <a:lnTo>
                      <a:pt x="53" y="29"/>
                    </a:lnTo>
                    <a:lnTo>
                      <a:pt x="42" y="39"/>
                    </a:lnTo>
                    <a:lnTo>
                      <a:pt x="28" y="63"/>
                    </a:lnTo>
                    <a:lnTo>
                      <a:pt x="20" y="80"/>
                    </a:lnTo>
                    <a:lnTo>
                      <a:pt x="12" y="97"/>
                    </a:lnTo>
                    <a:lnTo>
                      <a:pt x="5" y="128"/>
                    </a:lnTo>
                    <a:lnTo>
                      <a:pt x="2" y="143"/>
                    </a:lnTo>
                    <a:lnTo>
                      <a:pt x="0" y="156"/>
                    </a:lnTo>
                    <a:lnTo>
                      <a:pt x="0" y="177"/>
                    </a:lnTo>
                    <a:lnTo>
                      <a:pt x="2" y="199"/>
                    </a:lnTo>
                    <a:lnTo>
                      <a:pt x="7" y="222"/>
                    </a:lnTo>
                    <a:lnTo>
                      <a:pt x="12" y="240"/>
                    </a:lnTo>
                    <a:lnTo>
                      <a:pt x="18" y="256"/>
                    </a:lnTo>
                    <a:lnTo>
                      <a:pt x="26" y="271"/>
                    </a:lnTo>
                    <a:lnTo>
                      <a:pt x="37" y="287"/>
                    </a:lnTo>
                    <a:lnTo>
                      <a:pt x="47" y="300"/>
                    </a:lnTo>
                    <a:lnTo>
                      <a:pt x="63" y="314"/>
                    </a:lnTo>
                    <a:lnTo>
                      <a:pt x="76" y="324"/>
                    </a:lnTo>
                    <a:lnTo>
                      <a:pt x="88" y="334"/>
                    </a:lnTo>
                    <a:lnTo>
                      <a:pt x="103" y="342"/>
                    </a:lnTo>
                    <a:lnTo>
                      <a:pt x="116" y="348"/>
                    </a:lnTo>
                    <a:lnTo>
                      <a:pt x="132" y="353"/>
                    </a:lnTo>
                    <a:lnTo>
                      <a:pt x="149" y="358"/>
                    </a:lnTo>
                    <a:lnTo>
                      <a:pt x="162" y="360"/>
                    </a:lnTo>
                    <a:lnTo>
                      <a:pt x="186" y="360"/>
                    </a:lnTo>
                    <a:lnTo>
                      <a:pt x="205" y="358"/>
                    </a:lnTo>
                    <a:lnTo>
                      <a:pt x="220" y="355"/>
                    </a:lnTo>
                    <a:lnTo>
                      <a:pt x="233" y="352"/>
                    </a:lnTo>
                    <a:lnTo>
                      <a:pt x="247" y="348"/>
                    </a:lnTo>
                    <a:lnTo>
                      <a:pt x="265" y="340"/>
                    </a:lnTo>
                    <a:lnTo>
                      <a:pt x="278" y="332"/>
                    </a:lnTo>
                    <a:lnTo>
                      <a:pt x="290" y="319"/>
                    </a:lnTo>
                    <a:lnTo>
                      <a:pt x="297" y="308"/>
                    </a:lnTo>
                    <a:lnTo>
                      <a:pt x="303" y="295"/>
                    </a:lnTo>
                    <a:lnTo>
                      <a:pt x="311" y="277"/>
                    </a:lnTo>
                    <a:lnTo>
                      <a:pt x="316" y="251"/>
                    </a:lnTo>
                    <a:lnTo>
                      <a:pt x="318" y="230"/>
                    </a:lnTo>
                    <a:lnTo>
                      <a:pt x="295" y="237"/>
                    </a:lnTo>
                    <a:lnTo>
                      <a:pt x="278" y="246"/>
                    </a:lnTo>
                    <a:lnTo>
                      <a:pt x="252" y="255"/>
                    </a:lnTo>
                    <a:lnTo>
                      <a:pt x="221" y="259"/>
                    </a:lnTo>
                    <a:lnTo>
                      <a:pt x="188" y="259"/>
                    </a:lnTo>
                    <a:lnTo>
                      <a:pt x="162" y="256"/>
                    </a:lnTo>
                    <a:lnTo>
                      <a:pt x="130" y="240"/>
                    </a:lnTo>
                    <a:lnTo>
                      <a:pt x="104" y="221"/>
                    </a:lnTo>
                    <a:lnTo>
                      <a:pt x="88" y="193"/>
                    </a:lnTo>
                    <a:lnTo>
                      <a:pt x="80" y="167"/>
                    </a:lnTo>
                    <a:lnTo>
                      <a:pt x="79" y="135"/>
                    </a:lnTo>
                    <a:lnTo>
                      <a:pt x="79" y="106"/>
                    </a:lnTo>
                    <a:lnTo>
                      <a:pt x="84" y="68"/>
                    </a:lnTo>
                    <a:lnTo>
                      <a:pt x="90" y="33"/>
                    </a:lnTo>
                    <a:lnTo>
                      <a:pt x="109" y="0"/>
                    </a:lnTo>
                    <a:lnTo>
                      <a:pt x="88" y="4"/>
                    </a:lnTo>
                  </a:path>
                </a:pathLst>
              </a:custGeom>
              <a:solidFill>
                <a:srgbClr val="FF9F00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" name="Group 35"/>
            <p:cNvGrpSpPr>
              <a:grpSpLocks/>
            </p:cNvGrpSpPr>
            <p:nvPr/>
          </p:nvGrpSpPr>
          <p:grpSpPr bwMode="auto">
            <a:xfrm>
              <a:off x="3005" y="2820"/>
              <a:ext cx="735" cy="1175"/>
              <a:chOff x="3005" y="2820"/>
              <a:chExt cx="735" cy="1175"/>
            </a:xfrm>
          </p:grpSpPr>
          <p:sp>
            <p:nvSpPr>
              <p:cNvPr id="73811" name="Freeform 36"/>
              <p:cNvSpPr>
                <a:spLocks/>
              </p:cNvSpPr>
              <p:nvPr/>
            </p:nvSpPr>
            <p:spPr bwMode="auto">
              <a:xfrm>
                <a:off x="3136" y="2820"/>
                <a:ext cx="604" cy="1024"/>
              </a:xfrm>
              <a:custGeom>
                <a:avLst/>
                <a:gdLst>
                  <a:gd name="T0" fmla="*/ 556 w 604"/>
                  <a:gd name="T1" fmla="*/ 988 h 1024"/>
                  <a:gd name="T2" fmla="*/ 486 w 604"/>
                  <a:gd name="T3" fmla="*/ 1012 h 1024"/>
                  <a:gd name="T4" fmla="*/ 388 w 604"/>
                  <a:gd name="T5" fmla="*/ 1023 h 1024"/>
                  <a:gd name="T6" fmla="*/ 290 w 604"/>
                  <a:gd name="T7" fmla="*/ 1023 h 1024"/>
                  <a:gd name="T8" fmla="*/ 224 w 604"/>
                  <a:gd name="T9" fmla="*/ 1002 h 1024"/>
                  <a:gd name="T10" fmla="*/ 189 w 604"/>
                  <a:gd name="T11" fmla="*/ 997 h 1024"/>
                  <a:gd name="T12" fmla="*/ 148 w 604"/>
                  <a:gd name="T13" fmla="*/ 847 h 1024"/>
                  <a:gd name="T14" fmla="*/ 122 w 604"/>
                  <a:gd name="T15" fmla="*/ 677 h 1024"/>
                  <a:gd name="T16" fmla="*/ 87 w 604"/>
                  <a:gd name="T17" fmla="*/ 486 h 1024"/>
                  <a:gd name="T18" fmla="*/ 45 w 604"/>
                  <a:gd name="T19" fmla="*/ 273 h 1024"/>
                  <a:gd name="T20" fmla="*/ 5 w 604"/>
                  <a:gd name="T21" fmla="*/ 186 h 1024"/>
                  <a:gd name="T22" fmla="*/ 0 w 604"/>
                  <a:gd name="T23" fmla="*/ 134 h 1024"/>
                  <a:gd name="T24" fmla="*/ 10 w 604"/>
                  <a:gd name="T25" fmla="*/ 113 h 1024"/>
                  <a:gd name="T26" fmla="*/ 40 w 604"/>
                  <a:gd name="T27" fmla="*/ 89 h 1024"/>
                  <a:gd name="T28" fmla="*/ 61 w 604"/>
                  <a:gd name="T29" fmla="*/ 73 h 1024"/>
                  <a:gd name="T30" fmla="*/ 122 w 604"/>
                  <a:gd name="T31" fmla="*/ 56 h 1024"/>
                  <a:gd name="T32" fmla="*/ 234 w 604"/>
                  <a:gd name="T33" fmla="*/ 56 h 1024"/>
                  <a:gd name="T34" fmla="*/ 337 w 604"/>
                  <a:gd name="T35" fmla="*/ 37 h 1024"/>
                  <a:gd name="T36" fmla="*/ 439 w 604"/>
                  <a:gd name="T37" fmla="*/ 16 h 1024"/>
                  <a:gd name="T38" fmla="*/ 526 w 604"/>
                  <a:gd name="T39" fmla="*/ 0 h 1024"/>
                  <a:gd name="T40" fmla="*/ 603 w 604"/>
                  <a:gd name="T41" fmla="*/ 248 h 1024"/>
                  <a:gd name="T42" fmla="*/ 281 w 604"/>
                  <a:gd name="T43" fmla="*/ 243 h 1024"/>
                  <a:gd name="T44" fmla="*/ 234 w 604"/>
                  <a:gd name="T45" fmla="*/ 233 h 1024"/>
                  <a:gd name="T46" fmla="*/ 234 w 604"/>
                  <a:gd name="T47" fmla="*/ 264 h 1024"/>
                  <a:gd name="T48" fmla="*/ 271 w 604"/>
                  <a:gd name="T49" fmla="*/ 445 h 1024"/>
                  <a:gd name="T50" fmla="*/ 301 w 604"/>
                  <a:gd name="T51" fmla="*/ 558 h 1024"/>
                  <a:gd name="T52" fmla="*/ 362 w 604"/>
                  <a:gd name="T53" fmla="*/ 662 h 1024"/>
                  <a:gd name="T54" fmla="*/ 449 w 604"/>
                  <a:gd name="T55" fmla="*/ 796 h 1024"/>
                  <a:gd name="T56" fmla="*/ 556 w 604"/>
                  <a:gd name="T57" fmla="*/ 988 h 102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04"/>
                  <a:gd name="T88" fmla="*/ 0 h 1024"/>
                  <a:gd name="T89" fmla="*/ 604 w 604"/>
                  <a:gd name="T90" fmla="*/ 1024 h 102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04" h="1024">
                    <a:moveTo>
                      <a:pt x="556" y="988"/>
                    </a:moveTo>
                    <a:lnTo>
                      <a:pt x="486" y="1012"/>
                    </a:lnTo>
                    <a:lnTo>
                      <a:pt x="388" y="1023"/>
                    </a:lnTo>
                    <a:lnTo>
                      <a:pt x="290" y="1023"/>
                    </a:lnTo>
                    <a:lnTo>
                      <a:pt x="224" y="1002"/>
                    </a:lnTo>
                    <a:lnTo>
                      <a:pt x="189" y="997"/>
                    </a:lnTo>
                    <a:lnTo>
                      <a:pt x="148" y="847"/>
                    </a:lnTo>
                    <a:lnTo>
                      <a:pt x="122" y="677"/>
                    </a:lnTo>
                    <a:lnTo>
                      <a:pt x="87" y="486"/>
                    </a:lnTo>
                    <a:lnTo>
                      <a:pt x="45" y="273"/>
                    </a:lnTo>
                    <a:lnTo>
                      <a:pt x="5" y="186"/>
                    </a:lnTo>
                    <a:lnTo>
                      <a:pt x="0" y="134"/>
                    </a:lnTo>
                    <a:lnTo>
                      <a:pt x="10" y="113"/>
                    </a:lnTo>
                    <a:lnTo>
                      <a:pt x="40" y="89"/>
                    </a:lnTo>
                    <a:lnTo>
                      <a:pt x="61" y="73"/>
                    </a:lnTo>
                    <a:lnTo>
                      <a:pt x="122" y="56"/>
                    </a:lnTo>
                    <a:lnTo>
                      <a:pt x="234" y="56"/>
                    </a:lnTo>
                    <a:lnTo>
                      <a:pt x="337" y="37"/>
                    </a:lnTo>
                    <a:lnTo>
                      <a:pt x="439" y="16"/>
                    </a:lnTo>
                    <a:lnTo>
                      <a:pt x="526" y="0"/>
                    </a:lnTo>
                    <a:lnTo>
                      <a:pt x="603" y="248"/>
                    </a:lnTo>
                    <a:lnTo>
                      <a:pt x="281" y="243"/>
                    </a:lnTo>
                    <a:lnTo>
                      <a:pt x="234" y="233"/>
                    </a:lnTo>
                    <a:lnTo>
                      <a:pt x="234" y="264"/>
                    </a:lnTo>
                    <a:lnTo>
                      <a:pt x="271" y="445"/>
                    </a:lnTo>
                    <a:lnTo>
                      <a:pt x="301" y="558"/>
                    </a:lnTo>
                    <a:lnTo>
                      <a:pt x="362" y="662"/>
                    </a:lnTo>
                    <a:lnTo>
                      <a:pt x="449" y="796"/>
                    </a:lnTo>
                    <a:lnTo>
                      <a:pt x="556" y="988"/>
                    </a:lnTo>
                  </a:path>
                </a:pathLst>
              </a:custGeom>
              <a:solidFill>
                <a:srgbClr val="3F5F00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812" name="Freeform 37"/>
              <p:cNvSpPr>
                <a:spLocks/>
              </p:cNvSpPr>
              <p:nvPr/>
            </p:nvSpPr>
            <p:spPr bwMode="auto">
              <a:xfrm>
                <a:off x="3005" y="3812"/>
                <a:ext cx="715" cy="183"/>
              </a:xfrm>
              <a:custGeom>
                <a:avLst/>
                <a:gdLst>
                  <a:gd name="T0" fmla="*/ 325 w 715"/>
                  <a:gd name="T1" fmla="*/ 5 h 183"/>
                  <a:gd name="T2" fmla="*/ 210 w 715"/>
                  <a:gd name="T3" fmla="*/ 25 h 183"/>
                  <a:gd name="T4" fmla="*/ 118 w 715"/>
                  <a:gd name="T5" fmla="*/ 47 h 183"/>
                  <a:gd name="T6" fmla="*/ 70 w 715"/>
                  <a:gd name="T7" fmla="*/ 60 h 183"/>
                  <a:gd name="T8" fmla="*/ 30 w 715"/>
                  <a:gd name="T9" fmla="*/ 86 h 183"/>
                  <a:gd name="T10" fmla="*/ 11 w 715"/>
                  <a:gd name="T11" fmla="*/ 107 h 183"/>
                  <a:gd name="T12" fmla="*/ 0 w 715"/>
                  <a:gd name="T13" fmla="*/ 140 h 183"/>
                  <a:gd name="T14" fmla="*/ 3 w 715"/>
                  <a:gd name="T15" fmla="*/ 164 h 183"/>
                  <a:gd name="T16" fmla="*/ 14 w 715"/>
                  <a:gd name="T17" fmla="*/ 174 h 183"/>
                  <a:gd name="T18" fmla="*/ 40 w 715"/>
                  <a:gd name="T19" fmla="*/ 180 h 183"/>
                  <a:gd name="T20" fmla="*/ 120 w 715"/>
                  <a:gd name="T21" fmla="*/ 174 h 183"/>
                  <a:gd name="T22" fmla="*/ 246 w 715"/>
                  <a:gd name="T23" fmla="*/ 162 h 183"/>
                  <a:gd name="T24" fmla="*/ 383 w 715"/>
                  <a:gd name="T25" fmla="*/ 146 h 183"/>
                  <a:gd name="T26" fmla="*/ 466 w 715"/>
                  <a:gd name="T27" fmla="*/ 141 h 183"/>
                  <a:gd name="T28" fmla="*/ 476 w 715"/>
                  <a:gd name="T29" fmla="*/ 167 h 183"/>
                  <a:gd name="T30" fmla="*/ 567 w 715"/>
                  <a:gd name="T31" fmla="*/ 180 h 183"/>
                  <a:gd name="T32" fmla="*/ 652 w 715"/>
                  <a:gd name="T33" fmla="*/ 182 h 183"/>
                  <a:gd name="T34" fmla="*/ 703 w 715"/>
                  <a:gd name="T35" fmla="*/ 177 h 183"/>
                  <a:gd name="T36" fmla="*/ 714 w 715"/>
                  <a:gd name="T37" fmla="*/ 141 h 183"/>
                  <a:gd name="T38" fmla="*/ 706 w 715"/>
                  <a:gd name="T39" fmla="*/ 81 h 183"/>
                  <a:gd name="T40" fmla="*/ 681 w 715"/>
                  <a:gd name="T41" fmla="*/ 0 h 183"/>
                  <a:gd name="T42" fmla="*/ 355 w 715"/>
                  <a:gd name="T43" fmla="*/ 0 h 183"/>
                  <a:gd name="T44" fmla="*/ 325 w 715"/>
                  <a:gd name="T45" fmla="*/ 5 h 18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15"/>
                  <a:gd name="T70" fmla="*/ 0 h 183"/>
                  <a:gd name="T71" fmla="*/ 715 w 715"/>
                  <a:gd name="T72" fmla="*/ 183 h 18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15" h="183">
                    <a:moveTo>
                      <a:pt x="325" y="5"/>
                    </a:moveTo>
                    <a:lnTo>
                      <a:pt x="210" y="25"/>
                    </a:lnTo>
                    <a:lnTo>
                      <a:pt x="118" y="47"/>
                    </a:lnTo>
                    <a:lnTo>
                      <a:pt x="70" y="60"/>
                    </a:lnTo>
                    <a:lnTo>
                      <a:pt x="30" y="86"/>
                    </a:lnTo>
                    <a:lnTo>
                      <a:pt x="11" y="107"/>
                    </a:lnTo>
                    <a:lnTo>
                      <a:pt x="0" y="140"/>
                    </a:lnTo>
                    <a:lnTo>
                      <a:pt x="3" y="164"/>
                    </a:lnTo>
                    <a:lnTo>
                      <a:pt x="14" y="174"/>
                    </a:lnTo>
                    <a:lnTo>
                      <a:pt x="40" y="180"/>
                    </a:lnTo>
                    <a:lnTo>
                      <a:pt x="120" y="174"/>
                    </a:lnTo>
                    <a:lnTo>
                      <a:pt x="246" y="162"/>
                    </a:lnTo>
                    <a:lnTo>
                      <a:pt x="383" y="146"/>
                    </a:lnTo>
                    <a:lnTo>
                      <a:pt x="466" y="141"/>
                    </a:lnTo>
                    <a:lnTo>
                      <a:pt x="476" y="167"/>
                    </a:lnTo>
                    <a:lnTo>
                      <a:pt x="567" y="180"/>
                    </a:lnTo>
                    <a:lnTo>
                      <a:pt x="652" y="182"/>
                    </a:lnTo>
                    <a:lnTo>
                      <a:pt x="703" y="177"/>
                    </a:lnTo>
                    <a:lnTo>
                      <a:pt x="714" y="141"/>
                    </a:lnTo>
                    <a:lnTo>
                      <a:pt x="706" y="81"/>
                    </a:lnTo>
                    <a:lnTo>
                      <a:pt x="681" y="0"/>
                    </a:lnTo>
                    <a:lnTo>
                      <a:pt x="355" y="0"/>
                    </a:lnTo>
                    <a:lnTo>
                      <a:pt x="325" y="5"/>
                    </a:lnTo>
                  </a:path>
                </a:pathLst>
              </a:custGeom>
              <a:solidFill>
                <a:srgbClr val="7F5F3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2865" y="2815"/>
              <a:ext cx="1248" cy="1269"/>
              <a:chOff x="2865" y="2815"/>
              <a:chExt cx="1248" cy="1269"/>
            </a:xfrm>
          </p:grpSpPr>
          <p:sp>
            <p:nvSpPr>
              <p:cNvPr id="73809" name="Freeform 39"/>
              <p:cNvSpPr>
                <a:spLocks/>
              </p:cNvSpPr>
              <p:nvPr/>
            </p:nvSpPr>
            <p:spPr bwMode="auto">
              <a:xfrm>
                <a:off x="2865" y="3874"/>
                <a:ext cx="793" cy="210"/>
              </a:xfrm>
              <a:custGeom>
                <a:avLst/>
                <a:gdLst>
                  <a:gd name="T0" fmla="*/ 361 w 793"/>
                  <a:gd name="T1" fmla="*/ 8 h 210"/>
                  <a:gd name="T2" fmla="*/ 233 w 793"/>
                  <a:gd name="T3" fmla="*/ 29 h 210"/>
                  <a:gd name="T4" fmla="*/ 130 w 793"/>
                  <a:gd name="T5" fmla="*/ 55 h 210"/>
                  <a:gd name="T6" fmla="*/ 77 w 793"/>
                  <a:gd name="T7" fmla="*/ 70 h 210"/>
                  <a:gd name="T8" fmla="*/ 34 w 793"/>
                  <a:gd name="T9" fmla="*/ 99 h 210"/>
                  <a:gd name="T10" fmla="*/ 13 w 793"/>
                  <a:gd name="T11" fmla="*/ 121 h 210"/>
                  <a:gd name="T12" fmla="*/ 0 w 793"/>
                  <a:gd name="T13" fmla="*/ 157 h 210"/>
                  <a:gd name="T14" fmla="*/ 2 w 793"/>
                  <a:gd name="T15" fmla="*/ 186 h 210"/>
                  <a:gd name="T16" fmla="*/ 15 w 793"/>
                  <a:gd name="T17" fmla="*/ 196 h 210"/>
                  <a:gd name="T18" fmla="*/ 40 w 793"/>
                  <a:gd name="T19" fmla="*/ 204 h 210"/>
                  <a:gd name="T20" fmla="*/ 122 w 793"/>
                  <a:gd name="T21" fmla="*/ 209 h 210"/>
                  <a:gd name="T22" fmla="*/ 279 w 793"/>
                  <a:gd name="T23" fmla="*/ 199 h 210"/>
                  <a:gd name="T24" fmla="*/ 427 w 793"/>
                  <a:gd name="T25" fmla="*/ 181 h 210"/>
                  <a:gd name="T26" fmla="*/ 516 w 793"/>
                  <a:gd name="T27" fmla="*/ 160 h 210"/>
                  <a:gd name="T28" fmla="*/ 526 w 793"/>
                  <a:gd name="T29" fmla="*/ 188 h 210"/>
                  <a:gd name="T30" fmla="*/ 577 w 793"/>
                  <a:gd name="T31" fmla="*/ 196 h 210"/>
                  <a:gd name="T32" fmla="*/ 625 w 793"/>
                  <a:gd name="T33" fmla="*/ 201 h 210"/>
                  <a:gd name="T34" fmla="*/ 723 w 793"/>
                  <a:gd name="T35" fmla="*/ 204 h 210"/>
                  <a:gd name="T36" fmla="*/ 779 w 793"/>
                  <a:gd name="T37" fmla="*/ 199 h 210"/>
                  <a:gd name="T38" fmla="*/ 792 w 793"/>
                  <a:gd name="T39" fmla="*/ 160 h 210"/>
                  <a:gd name="T40" fmla="*/ 781 w 793"/>
                  <a:gd name="T41" fmla="*/ 92 h 210"/>
                  <a:gd name="T42" fmla="*/ 753 w 793"/>
                  <a:gd name="T43" fmla="*/ 0 h 210"/>
                  <a:gd name="T44" fmla="*/ 393 w 793"/>
                  <a:gd name="T45" fmla="*/ 0 h 210"/>
                  <a:gd name="T46" fmla="*/ 361 w 793"/>
                  <a:gd name="T47" fmla="*/ 8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93"/>
                  <a:gd name="T73" fmla="*/ 0 h 210"/>
                  <a:gd name="T74" fmla="*/ 793 w 793"/>
                  <a:gd name="T75" fmla="*/ 210 h 2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93" h="210">
                    <a:moveTo>
                      <a:pt x="361" y="8"/>
                    </a:moveTo>
                    <a:lnTo>
                      <a:pt x="233" y="29"/>
                    </a:lnTo>
                    <a:lnTo>
                      <a:pt x="130" y="55"/>
                    </a:lnTo>
                    <a:lnTo>
                      <a:pt x="77" y="70"/>
                    </a:lnTo>
                    <a:lnTo>
                      <a:pt x="34" y="99"/>
                    </a:lnTo>
                    <a:lnTo>
                      <a:pt x="13" y="121"/>
                    </a:lnTo>
                    <a:lnTo>
                      <a:pt x="0" y="157"/>
                    </a:lnTo>
                    <a:lnTo>
                      <a:pt x="2" y="186"/>
                    </a:lnTo>
                    <a:lnTo>
                      <a:pt x="15" y="196"/>
                    </a:lnTo>
                    <a:lnTo>
                      <a:pt x="40" y="204"/>
                    </a:lnTo>
                    <a:lnTo>
                      <a:pt x="122" y="209"/>
                    </a:lnTo>
                    <a:lnTo>
                      <a:pt x="279" y="199"/>
                    </a:lnTo>
                    <a:lnTo>
                      <a:pt x="427" y="181"/>
                    </a:lnTo>
                    <a:lnTo>
                      <a:pt x="516" y="160"/>
                    </a:lnTo>
                    <a:lnTo>
                      <a:pt x="526" y="188"/>
                    </a:lnTo>
                    <a:lnTo>
                      <a:pt x="577" y="196"/>
                    </a:lnTo>
                    <a:lnTo>
                      <a:pt x="625" y="201"/>
                    </a:lnTo>
                    <a:lnTo>
                      <a:pt x="723" y="204"/>
                    </a:lnTo>
                    <a:lnTo>
                      <a:pt x="779" y="199"/>
                    </a:lnTo>
                    <a:lnTo>
                      <a:pt x="792" y="160"/>
                    </a:lnTo>
                    <a:lnTo>
                      <a:pt x="781" y="92"/>
                    </a:lnTo>
                    <a:lnTo>
                      <a:pt x="753" y="0"/>
                    </a:lnTo>
                    <a:lnTo>
                      <a:pt x="393" y="0"/>
                    </a:lnTo>
                    <a:lnTo>
                      <a:pt x="361" y="8"/>
                    </a:lnTo>
                  </a:path>
                </a:pathLst>
              </a:custGeom>
              <a:solidFill>
                <a:srgbClr val="7F5F3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810" name="Freeform 40"/>
              <p:cNvSpPr>
                <a:spLocks/>
              </p:cNvSpPr>
              <p:nvPr/>
            </p:nvSpPr>
            <p:spPr bwMode="auto">
              <a:xfrm>
                <a:off x="3099" y="2815"/>
                <a:ext cx="1014" cy="1121"/>
              </a:xfrm>
              <a:custGeom>
                <a:avLst/>
                <a:gdLst>
                  <a:gd name="T0" fmla="*/ 962 w 1014"/>
                  <a:gd name="T1" fmla="*/ 68 h 1121"/>
                  <a:gd name="T2" fmla="*/ 1002 w 1014"/>
                  <a:gd name="T3" fmla="*/ 155 h 1121"/>
                  <a:gd name="T4" fmla="*/ 1007 w 1014"/>
                  <a:gd name="T5" fmla="*/ 186 h 1121"/>
                  <a:gd name="T6" fmla="*/ 1013 w 1014"/>
                  <a:gd name="T7" fmla="*/ 233 h 1121"/>
                  <a:gd name="T8" fmla="*/ 1002 w 1014"/>
                  <a:gd name="T9" fmla="*/ 290 h 1121"/>
                  <a:gd name="T10" fmla="*/ 971 w 1014"/>
                  <a:gd name="T11" fmla="*/ 321 h 1121"/>
                  <a:gd name="T12" fmla="*/ 941 w 1014"/>
                  <a:gd name="T13" fmla="*/ 342 h 1121"/>
                  <a:gd name="T14" fmla="*/ 894 w 1014"/>
                  <a:gd name="T15" fmla="*/ 346 h 1121"/>
                  <a:gd name="T16" fmla="*/ 803 w 1014"/>
                  <a:gd name="T17" fmla="*/ 346 h 1121"/>
                  <a:gd name="T18" fmla="*/ 710 w 1014"/>
                  <a:gd name="T19" fmla="*/ 351 h 1121"/>
                  <a:gd name="T20" fmla="*/ 624 w 1014"/>
                  <a:gd name="T21" fmla="*/ 335 h 1121"/>
                  <a:gd name="T22" fmla="*/ 572 w 1014"/>
                  <a:gd name="T23" fmla="*/ 325 h 1121"/>
                  <a:gd name="T24" fmla="*/ 471 w 1014"/>
                  <a:gd name="T25" fmla="*/ 304 h 1121"/>
                  <a:gd name="T26" fmla="*/ 394 w 1014"/>
                  <a:gd name="T27" fmla="*/ 278 h 1121"/>
                  <a:gd name="T28" fmla="*/ 318 w 1014"/>
                  <a:gd name="T29" fmla="*/ 253 h 1121"/>
                  <a:gd name="T30" fmla="*/ 245 w 1014"/>
                  <a:gd name="T31" fmla="*/ 212 h 1121"/>
                  <a:gd name="T32" fmla="*/ 266 w 1014"/>
                  <a:gd name="T33" fmla="*/ 269 h 1121"/>
                  <a:gd name="T34" fmla="*/ 297 w 1014"/>
                  <a:gd name="T35" fmla="*/ 351 h 1121"/>
                  <a:gd name="T36" fmla="*/ 308 w 1014"/>
                  <a:gd name="T37" fmla="*/ 465 h 1121"/>
                  <a:gd name="T38" fmla="*/ 318 w 1014"/>
                  <a:gd name="T39" fmla="*/ 552 h 1121"/>
                  <a:gd name="T40" fmla="*/ 353 w 1014"/>
                  <a:gd name="T41" fmla="*/ 672 h 1121"/>
                  <a:gd name="T42" fmla="*/ 404 w 1014"/>
                  <a:gd name="T43" fmla="*/ 821 h 1121"/>
                  <a:gd name="T44" fmla="*/ 451 w 1014"/>
                  <a:gd name="T45" fmla="*/ 941 h 1121"/>
                  <a:gd name="T46" fmla="*/ 511 w 1014"/>
                  <a:gd name="T47" fmla="*/ 1064 h 1121"/>
                  <a:gd name="T48" fmla="*/ 451 w 1014"/>
                  <a:gd name="T49" fmla="*/ 1111 h 1121"/>
                  <a:gd name="T50" fmla="*/ 303 w 1014"/>
                  <a:gd name="T51" fmla="*/ 1120 h 1121"/>
                  <a:gd name="T52" fmla="*/ 196 w 1014"/>
                  <a:gd name="T53" fmla="*/ 1111 h 1121"/>
                  <a:gd name="T54" fmla="*/ 144 w 1014"/>
                  <a:gd name="T55" fmla="*/ 1095 h 1121"/>
                  <a:gd name="T56" fmla="*/ 119 w 1014"/>
                  <a:gd name="T57" fmla="*/ 1080 h 1121"/>
                  <a:gd name="T58" fmla="*/ 133 w 1014"/>
                  <a:gd name="T59" fmla="*/ 960 h 1121"/>
                  <a:gd name="T60" fmla="*/ 124 w 1014"/>
                  <a:gd name="T61" fmla="*/ 801 h 1121"/>
                  <a:gd name="T62" fmla="*/ 108 w 1014"/>
                  <a:gd name="T63" fmla="*/ 573 h 1121"/>
                  <a:gd name="T64" fmla="*/ 98 w 1014"/>
                  <a:gd name="T65" fmla="*/ 429 h 1121"/>
                  <a:gd name="T66" fmla="*/ 77 w 1014"/>
                  <a:gd name="T67" fmla="*/ 325 h 1121"/>
                  <a:gd name="T68" fmla="*/ 68 w 1014"/>
                  <a:gd name="T69" fmla="*/ 304 h 1121"/>
                  <a:gd name="T70" fmla="*/ 26 w 1014"/>
                  <a:gd name="T71" fmla="*/ 278 h 1121"/>
                  <a:gd name="T72" fmla="*/ 7 w 1014"/>
                  <a:gd name="T73" fmla="*/ 227 h 1121"/>
                  <a:gd name="T74" fmla="*/ 0 w 1014"/>
                  <a:gd name="T75" fmla="*/ 155 h 1121"/>
                  <a:gd name="T76" fmla="*/ 7 w 1014"/>
                  <a:gd name="T77" fmla="*/ 99 h 1121"/>
                  <a:gd name="T78" fmla="*/ 26 w 1014"/>
                  <a:gd name="T79" fmla="*/ 61 h 1121"/>
                  <a:gd name="T80" fmla="*/ 144 w 1014"/>
                  <a:gd name="T81" fmla="*/ 47 h 1121"/>
                  <a:gd name="T82" fmla="*/ 394 w 1014"/>
                  <a:gd name="T83" fmla="*/ 26 h 1121"/>
                  <a:gd name="T84" fmla="*/ 502 w 1014"/>
                  <a:gd name="T85" fmla="*/ 0 h 1121"/>
                  <a:gd name="T86" fmla="*/ 675 w 1014"/>
                  <a:gd name="T87" fmla="*/ 16 h 1121"/>
                  <a:gd name="T88" fmla="*/ 818 w 1014"/>
                  <a:gd name="T89" fmla="*/ 26 h 1121"/>
                  <a:gd name="T90" fmla="*/ 962 w 1014"/>
                  <a:gd name="T91" fmla="*/ 68 h 112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14"/>
                  <a:gd name="T139" fmla="*/ 0 h 1121"/>
                  <a:gd name="T140" fmla="*/ 1014 w 1014"/>
                  <a:gd name="T141" fmla="*/ 1121 h 112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14" h="1121">
                    <a:moveTo>
                      <a:pt x="962" y="68"/>
                    </a:moveTo>
                    <a:lnTo>
                      <a:pt x="1002" y="155"/>
                    </a:lnTo>
                    <a:lnTo>
                      <a:pt x="1007" y="186"/>
                    </a:lnTo>
                    <a:lnTo>
                      <a:pt x="1013" y="233"/>
                    </a:lnTo>
                    <a:lnTo>
                      <a:pt x="1002" y="290"/>
                    </a:lnTo>
                    <a:lnTo>
                      <a:pt x="971" y="321"/>
                    </a:lnTo>
                    <a:lnTo>
                      <a:pt x="941" y="342"/>
                    </a:lnTo>
                    <a:lnTo>
                      <a:pt x="894" y="346"/>
                    </a:lnTo>
                    <a:lnTo>
                      <a:pt x="803" y="346"/>
                    </a:lnTo>
                    <a:lnTo>
                      <a:pt x="710" y="351"/>
                    </a:lnTo>
                    <a:lnTo>
                      <a:pt x="624" y="335"/>
                    </a:lnTo>
                    <a:lnTo>
                      <a:pt x="572" y="325"/>
                    </a:lnTo>
                    <a:lnTo>
                      <a:pt x="471" y="304"/>
                    </a:lnTo>
                    <a:lnTo>
                      <a:pt x="394" y="278"/>
                    </a:lnTo>
                    <a:lnTo>
                      <a:pt x="318" y="253"/>
                    </a:lnTo>
                    <a:lnTo>
                      <a:pt x="245" y="212"/>
                    </a:lnTo>
                    <a:lnTo>
                      <a:pt x="266" y="269"/>
                    </a:lnTo>
                    <a:lnTo>
                      <a:pt x="297" y="351"/>
                    </a:lnTo>
                    <a:lnTo>
                      <a:pt x="308" y="465"/>
                    </a:lnTo>
                    <a:lnTo>
                      <a:pt x="318" y="552"/>
                    </a:lnTo>
                    <a:lnTo>
                      <a:pt x="353" y="672"/>
                    </a:lnTo>
                    <a:lnTo>
                      <a:pt x="404" y="821"/>
                    </a:lnTo>
                    <a:lnTo>
                      <a:pt x="451" y="941"/>
                    </a:lnTo>
                    <a:lnTo>
                      <a:pt x="511" y="1064"/>
                    </a:lnTo>
                    <a:lnTo>
                      <a:pt x="451" y="1111"/>
                    </a:lnTo>
                    <a:lnTo>
                      <a:pt x="303" y="1120"/>
                    </a:lnTo>
                    <a:lnTo>
                      <a:pt x="196" y="1111"/>
                    </a:lnTo>
                    <a:lnTo>
                      <a:pt x="144" y="1095"/>
                    </a:lnTo>
                    <a:lnTo>
                      <a:pt x="119" y="1080"/>
                    </a:lnTo>
                    <a:lnTo>
                      <a:pt x="133" y="960"/>
                    </a:lnTo>
                    <a:lnTo>
                      <a:pt x="124" y="801"/>
                    </a:lnTo>
                    <a:lnTo>
                      <a:pt x="108" y="573"/>
                    </a:lnTo>
                    <a:lnTo>
                      <a:pt x="98" y="429"/>
                    </a:lnTo>
                    <a:lnTo>
                      <a:pt x="77" y="325"/>
                    </a:lnTo>
                    <a:lnTo>
                      <a:pt x="68" y="304"/>
                    </a:lnTo>
                    <a:lnTo>
                      <a:pt x="26" y="278"/>
                    </a:lnTo>
                    <a:lnTo>
                      <a:pt x="7" y="227"/>
                    </a:lnTo>
                    <a:lnTo>
                      <a:pt x="0" y="155"/>
                    </a:lnTo>
                    <a:lnTo>
                      <a:pt x="7" y="99"/>
                    </a:lnTo>
                    <a:lnTo>
                      <a:pt x="26" y="61"/>
                    </a:lnTo>
                    <a:lnTo>
                      <a:pt x="144" y="47"/>
                    </a:lnTo>
                    <a:lnTo>
                      <a:pt x="394" y="26"/>
                    </a:lnTo>
                    <a:lnTo>
                      <a:pt x="502" y="0"/>
                    </a:lnTo>
                    <a:lnTo>
                      <a:pt x="675" y="16"/>
                    </a:lnTo>
                    <a:lnTo>
                      <a:pt x="818" y="26"/>
                    </a:lnTo>
                    <a:lnTo>
                      <a:pt x="962" y="68"/>
                    </a:lnTo>
                  </a:path>
                </a:pathLst>
              </a:custGeom>
              <a:solidFill>
                <a:srgbClr val="3F5F00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3751" name="Freeform 41"/>
            <p:cNvSpPr>
              <a:spLocks/>
            </p:cNvSpPr>
            <p:nvPr/>
          </p:nvSpPr>
          <p:spPr bwMode="auto">
            <a:xfrm>
              <a:off x="3477" y="3291"/>
              <a:ext cx="1056" cy="827"/>
            </a:xfrm>
            <a:custGeom>
              <a:avLst/>
              <a:gdLst>
                <a:gd name="T0" fmla="*/ 744 w 1056"/>
                <a:gd name="T1" fmla="*/ 15 h 827"/>
                <a:gd name="T2" fmla="*/ 1055 w 1056"/>
                <a:gd name="T3" fmla="*/ 748 h 827"/>
                <a:gd name="T4" fmla="*/ 1044 w 1056"/>
                <a:gd name="T5" fmla="*/ 764 h 827"/>
                <a:gd name="T6" fmla="*/ 1020 w 1056"/>
                <a:gd name="T7" fmla="*/ 751 h 827"/>
                <a:gd name="T8" fmla="*/ 722 w 1056"/>
                <a:gd name="T9" fmla="*/ 44 h 827"/>
                <a:gd name="T10" fmla="*/ 704 w 1056"/>
                <a:gd name="T11" fmla="*/ 36 h 827"/>
                <a:gd name="T12" fmla="*/ 590 w 1056"/>
                <a:gd name="T13" fmla="*/ 32 h 827"/>
                <a:gd name="T14" fmla="*/ 443 w 1056"/>
                <a:gd name="T15" fmla="*/ 37 h 827"/>
                <a:gd name="T16" fmla="*/ 313 w 1056"/>
                <a:gd name="T17" fmla="*/ 45 h 827"/>
                <a:gd name="T18" fmla="*/ 274 w 1056"/>
                <a:gd name="T19" fmla="*/ 57 h 827"/>
                <a:gd name="T20" fmla="*/ 250 w 1056"/>
                <a:gd name="T21" fmla="*/ 74 h 827"/>
                <a:gd name="T22" fmla="*/ 236 w 1056"/>
                <a:gd name="T23" fmla="*/ 97 h 827"/>
                <a:gd name="T24" fmla="*/ 29 w 1056"/>
                <a:gd name="T25" fmla="*/ 818 h 827"/>
                <a:gd name="T26" fmla="*/ 13 w 1056"/>
                <a:gd name="T27" fmla="*/ 826 h 827"/>
                <a:gd name="T28" fmla="*/ 0 w 1056"/>
                <a:gd name="T29" fmla="*/ 810 h 827"/>
                <a:gd name="T30" fmla="*/ 206 w 1056"/>
                <a:gd name="T31" fmla="*/ 92 h 827"/>
                <a:gd name="T32" fmla="*/ 226 w 1056"/>
                <a:gd name="T33" fmla="*/ 53 h 827"/>
                <a:gd name="T34" fmla="*/ 244 w 1056"/>
                <a:gd name="T35" fmla="*/ 37 h 827"/>
                <a:gd name="T36" fmla="*/ 262 w 1056"/>
                <a:gd name="T37" fmla="*/ 27 h 827"/>
                <a:gd name="T38" fmla="*/ 284 w 1056"/>
                <a:gd name="T39" fmla="*/ 18 h 827"/>
                <a:gd name="T40" fmla="*/ 327 w 1056"/>
                <a:gd name="T41" fmla="*/ 15 h 827"/>
                <a:gd name="T42" fmla="*/ 465 w 1056"/>
                <a:gd name="T43" fmla="*/ 5 h 827"/>
                <a:gd name="T44" fmla="*/ 616 w 1056"/>
                <a:gd name="T45" fmla="*/ 0 h 827"/>
                <a:gd name="T46" fmla="*/ 688 w 1056"/>
                <a:gd name="T47" fmla="*/ 2 h 827"/>
                <a:gd name="T48" fmla="*/ 723 w 1056"/>
                <a:gd name="T49" fmla="*/ 5 h 827"/>
                <a:gd name="T50" fmla="*/ 744 w 1056"/>
                <a:gd name="T51" fmla="*/ 15 h 8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56"/>
                <a:gd name="T79" fmla="*/ 0 h 827"/>
                <a:gd name="T80" fmla="*/ 1056 w 1056"/>
                <a:gd name="T81" fmla="*/ 827 h 8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56" h="827">
                  <a:moveTo>
                    <a:pt x="744" y="15"/>
                  </a:moveTo>
                  <a:lnTo>
                    <a:pt x="1055" y="748"/>
                  </a:lnTo>
                  <a:lnTo>
                    <a:pt x="1044" y="764"/>
                  </a:lnTo>
                  <a:lnTo>
                    <a:pt x="1020" y="751"/>
                  </a:lnTo>
                  <a:lnTo>
                    <a:pt x="722" y="44"/>
                  </a:lnTo>
                  <a:lnTo>
                    <a:pt x="704" y="36"/>
                  </a:lnTo>
                  <a:lnTo>
                    <a:pt x="590" y="32"/>
                  </a:lnTo>
                  <a:lnTo>
                    <a:pt x="443" y="37"/>
                  </a:lnTo>
                  <a:lnTo>
                    <a:pt x="313" y="45"/>
                  </a:lnTo>
                  <a:lnTo>
                    <a:pt x="274" y="57"/>
                  </a:lnTo>
                  <a:lnTo>
                    <a:pt x="250" y="74"/>
                  </a:lnTo>
                  <a:lnTo>
                    <a:pt x="236" y="97"/>
                  </a:lnTo>
                  <a:lnTo>
                    <a:pt x="29" y="818"/>
                  </a:lnTo>
                  <a:lnTo>
                    <a:pt x="13" y="826"/>
                  </a:lnTo>
                  <a:lnTo>
                    <a:pt x="0" y="810"/>
                  </a:lnTo>
                  <a:lnTo>
                    <a:pt x="206" y="92"/>
                  </a:lnTo>
                  <a:lnTo>
                    <a:pt x="226" y="53"/>
                  </a:lnTo>
                  <a:lnTo>
                    <a:pt x="244" y="37"/>
                  </a:lnTo>
                  <a:lnTo>
                    <a:pt x="262" y="27"/>
                  </a:lnTo>
                  <a:lnTo>
                    <a:pt x="284" y="18"/>
                  </a:lnTo>
                  <a:lnTo>
                    <a:pt x="327" y="15"/>
                  </a:lnTo>
                  <a:lnTo>
                    <a:pt x="465" y="5"/>
                  </a:lnTo>
                  <a:lnTo>
                    <a:pt x="616" y="0"/>
                  </a:lnTo>
                  <a:lnTo>
                    <a:pt x="688" y="2"/>
                  </a:lnTo>
                  <a:lnTo>
                    <a:pt x="723" y="5"/>
                  </a:lnTo>
                  <a:lnTo>
                    <a:pt x="744" y="15"/>
                  </a:lnTo>
                </a:path>
              </a:pathLst>
            </a:custGeom>
            <a:solidFill>
              <a:srgbClr val="5F3F1F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" name="Group 42"/>
            <p:cNvGrpSpPr>
              <a:grpSpLocks/>
            </p:cNvGrpSpPr>
            <p:nvPr/>
          </p:nvGrpSpPr>
          <p:grpSpPr bwMode="auto">
            <a:xfrm>
              <a:off x="2032" y="1979"/>
              <a:ext cx="845" cy="838"/>
              <a:chOff x="2032" y="1979"/>
              <a:chExt cx="845" cy="838"/>
            </a:xfrm>
          </p:grpSpPr>
          <p:grpSp>
            <p:nvGrpSpPr>
              <p:cNvPr id="15" name="Group 43"/>
              <p:cNvGrpSpPr>
                <a:grpSpLocks/>
              </p:cNvGrpSpPr>
              <p:nvPr/>
            </p:nvGrpSpPr>
            <p:grpSpPr bwMode="auto">
              <a:xfrm>
                <a:off x="2032" y="1979"/>
                <a:ext cx="845" cy="838"/>
                <a:chOff x="2032" y="1979"/>
                <a:chExt cx="845" cy="838"/>
              </a:xfrm>
            </p:grpSpPr>
            <p:sp>
              <p:nvSpPr>
                <p:cNvPr id="73806" name="Oval 44"/>
                <p:cNvSpPr>
                  <a:spLocks noChangeArrowheads="1"/>
                </p:cNvSpPr>
                <p:nvPr/>
              </p:nvSpPr>
              <p:spPr bwMode="auto">
                <a:xfrm>
                  <a:off x="2032" y="1979"/>
                  <a:ext cx="845" cy="838"/>
                </a:xfrm>
                <a:prstGeom prst="ellipse">
                  <a:avLst/>
                </a:prstGeom>
                <a:solidFill>
                  <a:srgbClr val="9F9FBF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807" name="Oval 45"/>
                <p:cNvSpPr>
                  <a:spLocks noChangeArrowheads="1"/>
                </p:cNvSpPr>
                <p:nvPr/>
              </p:nvSpPr>
              <p:spPr bwMode="auto">
                <a:xfrm>
                  <a:off x="2083" y="1984"/>
                  <a:ext cx="759" cy="747"/>
                </a:xfrm>
                <a:prstGeom prst="ellipse">
                  <a:avLst/>
                </a:pr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808" name="Oval 46"/>
                <p:cNvSpPr>
                  <a:spLocks noChangeArrowheads="1"/>
                </p:cNvSpPr>
                <p:nvPr/>
              </p:nvSpPr>
              <p:spPr bwMode="auto">
                <a:xfrm>
                  <a:off x="2219" y="2026"/>
                  <a:ext cx="587" cy="569"/>
                </a:xfrm>
                <a:prstGeom prst="ellipse">
                  <a:avLst/>
                </a:prstGeom>
                <a:solidFill>
                  <a:srgbClr val="DFD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73805" name="Oval 47"/>
              <p:cNvSpPr>
                <a:spLocks noChangeArrowheads="1"/>
              </p:cNvSpPr>
              <p:nvPr/>
            </p:nvSpPr>
            <p:spPr bwMode="auto">
              <a:xfrm>
                <a:off x="2516" y="2111"/>
                <a:ext cx="148" cy="14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6" name="Group 48"/>
            <p:cNvGrpSpPr>
              <a:grpSpLocks/>
            </p:cNvGrpSpPr>
            <p:nvPr/>
          </p:nvGrpSpPr>
          <p:grpSpPr bwMode="auto">
            <a:xfrm>
              <a:off x="1442" y="2256"/>
              <a:ext cx="1197" cy="605"/>
              <a:chOff x="1442" y="2256"/>
              <a:chExt cx="1197" cy="605"/>
            </a:xfrm>
          </p:grpSpPr>
          <p:sp>
            <p:nvSpPr>
              <p:cNvPr id="73801" name="Freeform 49"/>
              <p:cNvSpPr>
                <a:spLocks/>
              </p:cNvSpPr>
              <p:nvPr/>
            </p:nvSpPr>
            <p:spPr bwMode="auto">
              <a:xfrm>
                <a:off x="1724" y="2256"/>
                <a:ext cx="915" cy="570"/>
              </a:xfrm>
              <a:custGeom>
                <a:avLst/>
                <a:gdLst>
                  <a:gd name="T0" fmla="*/ 32 w 915"/>
                  <a:gd name="T1" fmla="*/ 546 h 570"/>
                  <a:gd name="T2" fmla="*/ 45 w 915"/>
                  <a:gd name="T3" fmla="*/ 564 h 570"/>
                  <a:gd name="T4" fmla="*/ 71 w 915"/>
                  <a:gd name="T5" fmla="*/ 569 h 570"/>
                  <a:gd name="T6" fmla="*/ 521 w 915"/>
                  <a:gd name="T7" fmla="*/ 313 h 570"/>
                  <a:gd name="T8" fmla="*/ 563 w 915"/>
                  <a:gd name="T9" fmla="*/ 318 h 570"/>
                  <a:gd name="T10" fmla="*/ 638 w 915"/>
                  <a:gd name="T11" fmla="*/ 321 h 570"/>
                  <a:gd name="T12" fmla="*/ 728 w 915"/>
                  <a:gd name="T13" fmla="*/ 292 h 570"/>
                  <a:gd name="T14" fmla="*/ 877 w 915"/>
                  <a:gd name="T15" fmla="*/ 276 h 570"/>
                  <a:gd name="T16" fmla="*/ 880 w 915"/>
                  <a:gd name="T17" fmla="*/ 248 h 570"/>
                  <a:gd name="T18" fmla="*/ 736 w 915"/>
                  <a:gd name="T19" fmla="*/ 251 h 570"/>
                  <a:gd name="T20" fmla="*/ 885 w 915"/>
                  <a:gd name="T21" fmla="*/ 225 h 570"/>
                  <a:gd name="T22" fmla="*/ 909 w 915"/>
                  <a:gd name="T23" fmla="*/ 204 h 570"/>
                  <a:gd name="T24" fmla="*/ 834 w 915"/>
                  <a:gd name="T25" fmla="*/ 193 h 570"/>
                  <a:gd name="T26" fmla="*/ 733 w 915"/>
                  <a:gd name="T27" fmla="*/ 193 h 570"/>
                  <a:gd name="T28" fmla="*/ 909 w 915"/>
                  <a:gd name="T29" fmla="*/ 159 h 570"/>
                  <a:gd name="T30" fmla="*/ 906 w 915"/>
                  <a:gd name="T31" fmla="*/ 135 h 570"/>
                  <a:gd name="T32" fmla="*/ 851 w 915"/>
                  <a:gd name="T33" fmla="*/ 127 h 570"/>
                  <a:gd name="T34" fmla="*/ 717 w 915"/>
                  <a:gd name="T35" fmla="*/ 161 h 570"/>
                  <a:gd name="T36" fmla="*/ 859 w 915"/>
                  <a:gd name="T37" fmla="*/ 96 h 570"/>
                  <a:gd name="T38" fmla="*/ 867 w 915"/>
                  <a:gd name="T39" fmla="*/ 60 h 570"/>
                  <a:gd name="T40" fmla="*/ 834 w 915"/>
                  <a:gd name="T41" fmla="*/ 46 h 570"/>
                  <a:gd name="T42" fmla="*/ 675 w 915"/>
                  <a:gd name="T43" fmla="*/ 114 h 570"/>
                  <a:gd name="T44" fmla="*/ 635 w 915"/>
                  <a:gd name="T45" fmla="*/ 131 h 570"/>
                  <a:gd name="T46" fmla="*/ 657 w 915"/>
                  <a:gd name="T47" fmla="*/ 89 h 570"/>
                  <a:gd name="T48" fmla="*/ 654 w 915"/>
                  <a:gd name="T49" fmla="*/ 18 h 570"/>
                  <a:gd name="T50" fmla="*/ 587 w 915"/>
                  <a:gd name="T51" fmla="*/ 5 h 570"/>
                  <a:gd name="T52" fmla="*/ 564 w 915"/>
                  <a:gd name="T53" fmla="*/ 97 h 570"/>
                  <a:gd name="T54" fmla="*/ 521 w 915"/>
                  <a:gd name="T55" fmla="*/ 159 h 570"/>
                  <a:gd name="T56" fmla="*/ 492 w 915"/>
                  <a:gd name="T57" fmla="*/ 219 h 570"/>
                  <a:gd name="T58" fmla="*/ 492 w 915"/>
                  <a:gd name="T59" fmla="*/ 267 h 570"/>
                  <a:gd name="T60" fmla="*/ 74 w 915"/>
                  <a:gd name="T61" fmla="*/ 496 h 570"/>
                  <a:gd name="T62" fmla="*/ 59 w 915"/>
                  <a:gd name="T63" fmla="*/ 434 h 5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15"/>
                  <a:gd name="T97" fmla="*/ 0 h 570"/>
                  <a:gd name="T98" fmla="*/ 915 w 915"/>
                  <a:gd name="T99" fmla="*/ 570 h 5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15" h="570">
                    <a:moveTo>
                      <a:pt x="0" y="468"/>
                    </a:moveTo>
                    <a:lnTo>
                      <a:pt x="32" y="546"/>
                    </a:lnTo>
                    <a:lnTo>
                      <a:pt x="39" y="559"/>
                    </a:lnTo>
                    <a:lnTo>
                      <a:pt x="45" y="564"/>
                    </a:lnTo>
                    <a:lnTo>
                      <a:pt x="55" y="569"/>
                    </a:lnTo>
                    <a:lnTo>
                      <a:pt x="71" y="569"/>
                    </a:lnTo>
                    <a:lnTo>
                      <a:pt x="88" y="562"/>
                    </a:lnTo>
                    <a:lnTo>
                      <a:pt x="521" y="313"/>
                    </a:lnTo>
                    <a:lnTo>
                      <a:pt x="547" y="305"/>
                    </a:lnTo>
                    <a:lnTo>
                      <a:pt x="563" y="318"/>
                    </a:lnTo>
                    <a:lnTo>
                      <a:pt x="591" y="329"/>
                    </a:lnTo>
                    <a:lnTo>
                      <a:pt x="638" y="321"/>
                    </a:lnTo>
                    <a:lnTo>
                      <a:pt x="691" y="305"/>
                    </a:lnTo>
                    <a:lnTo>
                      <a:pt x="728" y="292"/>
                    </a:lnTo>
                    <a:lnTo>
                      <a:pt x="843" y="280"/>
                    </a:lnTo>
                    <a:lnTo>
                      <a:pt x="877" y="276"/>
                    </a:lnTo>
                    <a:lnTo>
                      <a:pt x="888" y="264"/>
                    </a:lnTo>
                    <a:lnTo>
                      <a:pt x="880" y="248"/>
                    </a:lnTo>
                    <a:lnTo>
                      <a:pt x="843" y="243"/>
                    </a:lnTo>
                    <a:lnTo>
                      <a:pt x="736" y="251"/>
                    </a:lnTo>
                    <a:lnTo>
                      <a:pt x="733" y="240"/>
                    </a:lnTo>
                    <a:lnTo>
                      <a:pt x="885" y="225"/>
                    </a:lnTo>
                    <a:lnTo>
                      <a:pt x="909" y="216"/>
                    </a:lnTo>
                    <a:lnTo>
                      <a:pt x="909" y="204"/>
                    </a:lnTo>
                    <a:lnTo>
                      <a:pt x="893" y="191"/>
                    </a:lnTo>
                    <a:lnTo>
                      <a:pt x="834" y="193"/>
                    </a:lnTo>
                    <a:lnTo>
                      <a:pt x="733" y="204"/>
                    </a:lnTo>
                    <a:lnTo>
                      <a:pt x="733" y="193"/>
                    </a:lnTo>
                    <a:lnTo>
                      <a:pt x="898" y="164"/>
                    </a:lnTo>
                    <a:lnTo>
                      <a:pt x="909" y="159"/>
                    </a:lnTo>
                    <a:lnTo>
                      <a:pt x="914" y="148"/>
                    </a:lnTo>
                    <a:lnTo>
                      <a:pt x="906" y="135"/>
                    </a:lnTo>
                    <a:lnTo>
                      <a:pt x="891" y="130"/>
                    </a:lnTo>
                    <a:lnTo>
                      <a:pt x="851" y="127"/>
                    </a:lnTo>
                    <a:lnTo>
                      <a:pt x="768" y="144"/>
                    </a:lnTo>
                    <a:lnTo>
                      <a:pt x="717" y="161"/>
                    </a:lnTo>
                    <a:lnTo>
                      <a:pt x="715" y="152"/>
                    </a:lnTo>
                    <a:lnTo>
                      <a:pt x="859" y="96"/>
                    </a:lnTo>
                    <a:lnTo>
                      <a:pt x="867" y="78"/>
                    </a:lnTo>
                    <a:lnTo>
                      <a:pt x="867" y="60"/>
                    </a:lnTo>
                    <a:lnTo>
                      <a:pt x="859" y="46"/>
                    </a:lnTo>
                    <a:lnTo>
                      <a:pt x="834" y="46"/>
                    </a:lnTo>
                    <a:lnTo>
                      <a:pt x="803" y="54"/>
                    </a:lnTo>
                    <a:lnTo>
                      <a:pt x="675" y="114"/>
                    </a:lnTo>
                    <a:lnTo>
                      <a:pt x="649" y="127"/>
                    </a:lnTo>
                    <a:lnTo>
                      <a:pt x="635" y="131"/>
                    </a:lnTo>
                    <a:lnTo>
                      <a:pt x="635" y="118"/>
                    </a:lnTo>
                    <a:lnTo>
                      <a:pt x="657" y="89"/>
                    </a:lnTo>
                    <a:lnTo>
                      <a:pt x="664" y="50"/>
                    </a:lnTo>
                    <a:lnTo>
                      <a:pt x="654" y="18"/>
                    </a:lnTo>
                    <a:lnTo>
                      <a:pt x="625" y="0"/>
                    </a:lnTo>
                    <a:lnTo>
                      <a:pt x="587" y="5"/>
                    </a:lnTo>
                    <a:lnTo>
                      <a:pt x="569" y="50"/>
                    </a:lnTo>
                    <a:lnTo>
                      <a:pt x="564" y="97"/>
                    </a:lnTo>
                    <a:lnTo>
                      <a:pt x="543" y="138"/>
                    </a:lnTo>
                    <a:lnTo>
                      <a:pt x="521" y="159"/>
                    </a:lnTo>
                    <a:lnTo>
                      <a:pt x="505" y="185"/>
                    </a:lnTo>
                    <a:lnTo>
                      <a:pt x="492" y="219"/>
                    </a:lnTo>
                    <a:lnTo>
                      <a:pt x="489" y="256"/>
                    </a:lnTo>
                    <a:lnTo>
                      <a:pt x="492" y="267"/>
                    </a:lnTo>
                    <a:lnTo>
                      <a:pt x="83" y="504"/>
                    </a:lnTo>
                    <a:lnTo>
                      <a:pt x="74" y="496"/>
                    </a:lnTo>
                    <a:lnTo>
                      <a:pt x="66" y="471"/>
                    </a:lnTo>
                    <a:lnTo>
                      <a:pt x="59" y="434"/>
                    </a:lnTo>
                    <a:lnTo>
                      <a:pt x="0" y="468"/>
                    </a:lnTo>
                  </a:path>
                </a:pathLst>
              </a:custGeom>
              <a:solidFill>
                <a:srgbClr val="FF9F9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802" name="Freeform 50"/>
              <p:cNvSpPr>
                <a:spLocks/>
              </p:cNvSpPr>
              <p:nvPr/>
            </p:nvSpPr>
            <p:spPr bwMode="auto">
              <a:xfrm>
                <a:off x="1442" y="2266"/>
                <a:ext cx="382" cy="595"/>
              </a:xfrm>
              <a:custGeom>
                <a:avLst/>
                <a:gdLst>
                  <a:gd name="T0" fmla="*/ 357 w 382"/>
                  <a:gd name="T1" fmla="*/ 478 h 595"/>
                  <a:gd name="T2" fmla="*/ 369 w 382"/>
                  <a:gd name="T3" fmla="*/ 434 h 595"/>
                  <a:gd name="T4" fmla="*/ 375 w 382"/>
                  <a:gd name="T5" fmla="*/ 413 h 595"/>
                  <a:gd name="T6" fmla="*/ 378 w 382"/>
                  <a:gd name="T7" fmla="*/ 403 h 595"/>
                  <a:gd name="T8" fmla="*/ 381 w 382"/>
                  <a:gd name="T9" fmla="*/ 387 h 595"/>
                  <a:gd name="T10" fmla="*/ 373 w 382"/>
                  <a:gd name="T11" fmla="*/ 369 h 595"/>
                  <a:gd name="T12" fmla="*/ 361 w 382"/>
                  <a:gd name="T13" fmla="*/ 353 h 595"/>
                  <a:gd name="T14" fmla="*/ 340 w 382"/>
                  <a:gd name="T15" fmla="*/ 340 h 595"/>
                  <a:gd name="T16" fmla="*/ 319 w 382"/>
                  <a:gd name="T17" fmla="*/ 325 h 595"/>
                  <a:gd name="T18" fmla="*/ 297 w 382"/>
                  <a:gd name="T19" fmla="*/ 296 h 595"/>
                  <a:gd name="T20" fmla="*/ 263 w 382"/>
                  <a:gd name="T21" fmla="*/ 238 h 595"/>
                  <a:gd name="T22" fmla="*/ 244 w 382"/>
                  <a:gd name="T23" fmla="*/ 196 h 595"/>
                  <a:gd name="T24" fmla="*/ 220 w 382"/>
                  <a:gd name="T25" fmla="*/ 147 h 595"/>
                  <a:gd name="T26" fmla="*/ 202 w 382"/>
                  <a:gd name="T27" fmla="*/ 100 h 595"/>
                  <a:gd name="T28" fmla="*/ 188 w 382"/>
                  <a:gd name="T29" fmla="*/ 70 h 595"/>
                  <a:gd name="T30" fmla="*/ 168 w 382"/>
                  <a:gd name="T31" fmla="*/ 49 h 595"/>
                  <a:gd name="T32" fmla="*/ 151 w 382"/>
                  <a:gd name="T33" fmla="*/ 27 h 595"/>
                  <a:gd name="T34" fmla="*/ 128 w 382"/>
                  <a:gd name="T35" fmla="*/ 10 h 595"/>
                  <a:gd name="T36" fmla="*/ 107 w 382"/>
                  <a:gd name="T37" fmla="*/ 2 h 595"/>
                  <a:gd name="T38" fmla="*/ 80 w 382"/>
                  <a:gd name="T39" fmla="*/ 0 h 595"/>
                  <a:gd name="T40" fmla="*/ 56 w 382"/>
                  <a:gd name="T41" fmla="*/ 0 h 595"/>
                  <a:gd name="T42" fmla="*/ 39 w 382"/>
                  <a:gd name="T43" fmla="*/ 10 h 595"/>
                  <a:gd name="T44" fmla="*/ 31 w 382"/>
                  <a:gd name="T45" fmla="*/ 23 h 595"/>
                  <a:gd name="T46" fmla="*/ 13 w 382"/>
                  <a:gd name="T47" fmla="*/ 44 h 595"/>
                  <a:gd name="T48" fmla="*/ 0 w 382"/>
                  <a:gd name="T49" fmla="*/ 79 h 595"/>
                  <a:gd name="T50" fmla="*/ 0 w 382"/>
                  <a:gd name="T51" fmla="*/ 110 h 595"/>
                  <a:gd name="T52" fmla="*/ 0 w 382"/>
                  <a:gd name="T53" fmla="*/ 149 h 595"/>
                  <a:gd name="T54" fmla="*/ 8 w 382"/>
                  <a:gd name="T55" fmla="*/ 188 h 595"/>
                  <a:gd name="T56" fmla="*/ 29 w 382"/>
                  <a:gd name="T57" fmla="*/ 243 h 595"/>
                  <a:gd name="T58" fmla="*/ 59 w 382"/>
                  <a:gd name="T59" fmla="*/ 317 h 595"/>
                  <a:gd name="T60" fmla="*/ 85 w 382"/>
                  <a:gd name="T61" fmla="*/ 385 h 595"/>
                  <a:gd name="T62" fmla="*/ 107 w 382"/>
                  <a:gd name="T63" fmla="*/ 416 h 595"/>
                  <a:gd name="T64" fmla="*/ 149 w 382"/>
                  <a:gd name="T65" fmla="*/ 481 h 595"/>
                  <a:gd name="T66" fmla="*/ 181 w 382"/>
                  <a:gd name="T67" fmla="*/ 534 h 595"/>
                  <a:gd name="T68" fmla="*/ 218 w 382"/>
                  <a:gd name="T69" fmla="*/ 576 h 595"/>
                  <a:gd name="T70" fmla="*/ 236 w 382"/>
                  <a:gd name="T71" fmla="*/ 594 h 595"/>
                  <a:gd name="T72" fmla="*/ 245 w 382"/>
                  <a:gd name="T73" fmla="*/ 565 h 595"/>
                  <a:gd name="T74" fmla="*/ 258 w 382"/>
                  <a:gd name="T75" fmla="*/ 513 h 595"/>
                  <a:gd name="T76" fmla="*/ 271 w 382"/>
                  <a:gd name="T77" fmla="*/ 483 h 595"/>
                  <a:gd name="T78" fmla="*/ 292 w 382"/>
                  <a:gd name="T79" fmla="*/ 457 h 595"/>
                  <a:gd name="T80" fmla="*/ 340 w 382"/>
                  <a:gd name="T81" fmla="*/ 429 h 595"/>
                  <a:gd name="T82" fmla="*/ 345 w 382"/>
                  <a:gd name="T83" fmla="*/ 426 h 595"/>
                  <a:gd name="T84" fmla="*/ 357 w 382"/>
                  <a:gd name="T85" fmla="*/ 478 h 5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2"/>
                  <a:gd name="T130" fmla="*/ 0 h 595"/>
                  <a:gd name="T131" fmla="*/ 382 w 382"/>
                  <a:gd name="T132" fmla="*/ 595 h 59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2" h="595">
                    <a:moveTo>
                      <a:pt x="357" y="478"/>
                    </a:moveTo>
                    <a:lnTo>
                      <a:pt x="369" y="434"/>
                    </a:lnTo>
                    <a:lnTo>
                      <a:pt x="375" y="413"/>
                    </a:lnTo>
                    <a:lnTo>
                      <a:pt x="378" y="403"/>
                    </a:lnTo>
                    <a:lnTo>
                      <a:pt x="381" y="387"/>
                    </a:lnTo>
                    <a:lnTo>
                      <a:pt x="373" y="369"/>
                    </a:lnTo>
                    <a:lnTo>
                      <a:pt x="361" y="353"/>
                    </a:lnTo>
                    <a:lnTo>
                      <a:pt x="340" y="340"/>
                    </a:lnTo>
                    <a:lnTo>
                      <a:pt x="319" y="325"/>
                    </a:lnTo>
                    <a:lnTo>
                      <a:pt x="297" y="296"/>
                    </a:lnTo>
                    <a:lnTo>
                      <a:pt x="263" y="238"/>
                    </a:lnTo>
                    <a:lnTo>
                      <a:pt x="244" y="196"/>
                    </a:lnTo>
                    <a:lnTo>
                      <a:pt x="220" y="147"/>
                    </a:lnTo>
                    <a:lnTo>
                      <a:pt x="202" y="100"/>
                    </a:lnTo>
                    <a:lnTo>
                      <a:pt x="188" y="70"/>
                    </a:lnTo>
                    <a:lnTo>
                      <a:pt x="168" y="49"/>
                    </a:lnTo>
                    <a:lnTo>
                      <a:pt x="151" y="27"/>
                    </a:lnTo>
                    <a:lnTo>
                      <a:pt x="128" y="10"/>
                    </a:lnTo>
                    <a:lnTo>
                      <a:pt x="107" y="2"/>
                    </a:lnTo>
                    <a:lnTo>
                      <a:pt x="80" y="0"/>
                    </a:lnTo>
                    <a:lnTo>
                      <a:pt x="56" y="0"/>
                    </a:lnTo>
                    <a:lnTo>
                      <a:pt x="39" y="10"/>
                    </a:lnTo>
                    <a:lnTo>
                      <a:pt x="31" y="23"/>
                    </a:lnTo>
                    <a:lnTo>
                      <a:pt x="13" y="44"/>
                    </a:lnTo>
                    <a:lnTo>
                      <a:pt x="0" y="79"/>
                    </a:lnTo>
                    <a:lnTo>
                      <a:pt x="0" y="110"/>
                    </a:lnTo>
                    <a:lnTo>
                      <a:pt x="0" y="149"/>
                    </a:lnTo>
                    <a:lnTo>
                      <a:pt x="8" y="188"/>
                    </a:lnTo>
                    <a:lnTo>
                      <a:pt x="29" y="243"/>
                    </a:lnTo>
                    <a:lnTo>
                      <a:pt x="59" y="317"/>
                    </a:lnTo>
                    <a:lnTo>
                      <a:pt x="85" y="385"/>
                    </a:lnTo>
                    <a:lnTo>
                      <a:pt x="107" y="416"/>
                    </a:lnTo>
                    <a:lnTo>
                      <a:pt x="149" y="481"/>
                    </a:lnTo>
                    <a:lnTo>
                      <a:pt x="181" y="534"/>
                    </a:lnTo>
                    <a:lnTo>
                      <a:pt x="218" y="576"/>
                    </a:lnTo>
                    <a:lnTo>
                      <a:pt x="236" y="594"/>
                    </a:lnTo>
                    <a:lnTo>
                      <a:pt x="245" y="565"/>
                    </a:lnTo>
                    <a:lnTo>
                      <a:pt x="258" y="513"/>
                    </a:lnTo>
                    <a:lnTo>
                      <a:pt x="271" y="483"/>
                    </a:lnTo>
                    <a:lnTo>
                      <a:pt x="292" y="457"/>
                    </a:lnTo>
                    <a:lnTo>
                      <a:pt x="340" y="429"/>
                    </a:lnTo>
                    <a:lnTo>
                      <a:pt x="345" y="426"/>
                    </a:lnTo>
                    <a:lnTo>
                      <a:pt x="357" y="478"/>
                    </a:lnTo>
                  </a:path>
                </a:pathLst>
              </a:custGeom>
              <a:solidFill>
                <a:srgbClr val="9F3FD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803" name="Freeform 51"/>
              <p:cNvSpPr>
                <a:spLocks/>
              </p:cNvSpPr>
              <p:nvPr/>
            </p:nvSpPr>
            <p:spPr bwMode="auto">
              <a:xfrm>
                <a:off x="1678" y="2732"/>
                <a:ext cx="84" cy="128"/>
              </a:xfrm>
              <a:custGeom>
                <a:avLst/>
                <a:gdLst>
                  <a:gd name="T0" fmla="*/ 51 w 84"/>
                  <a:gd name="T1" fmla="*/ 0 h 128"/>
                  <a:gd name="T2" fmla="*/ 33 w 84"/>
                  <a:gd name="T3" fmla="*/ 23 h 128"/>
                  <a:gd name="T4" fmla="*/ 22 w 84"/>
                  <a:gd name="T5" fmla="*/ 52 h 128"/>
                  <a:gd name="T6" fmla="*/ 9 w 84"/>
                  <a:gd name="T7" fmla="*/ 101 h 128"/>
                  <a:gd name="T8" fmla="*/ 0 w 84"/>
                  <a:gd name="T9" fmla="*/ 125 h 128"/>
                  <a:gd name="T10" fmla="*/ 0 w 84"/>
                  <a:gd name="T11" fmla="*/ 127 h 128"/>
                  <a:gd name="T12" fmla="*/ 25 w 84"/>
                  <a:gd name="T13" fmla="*/ 122 h 128"/>
                  <a:gd name="T14" fmla="*/ 61 w 84"/>
                  <a:gd name="T15" fmla="*/ 99 h 128"/>
                  <a:gd name="T16" fmla="*/ 77 w 84"/>
                  <a:gd name="T17" fmla="*/ 83 h 128"/>
                  <a:gd name="T18" fmla="*/ 83 w 84"/>
                  <a:gd name="T19" fmla="*/ 73 h 128"/>
                  <a:gd name="T20" fmla="*/ 70 w 84"/>
                  <a:gd name="T21" fmla="*/ 42 h 128"/>
                  <a:gd name="T22" fmla="*/ 51 w 84"/>
                  <a:gd name="T23" fmla="*/ 0 h 1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28"/>
                  <a:gd name="T38" fmla="*/ 84 w 84"/>
                  <a:gd name="T39" fmla="*/ 128 h 1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28">
                    <a:moveTo>
                      <a:pt x="51" y="0"/>
                    </a:moveTo>
                    <a:lnTo>
                      <a:pt x="33" y="23"/>
                    </a:lnTo>
                    <a:lnTo>
                      <a:pt x="22" y="52"/>
                    </a:lnTo>
                    <a:lnTo>
                      <a:pt x="9" y="101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25" y="122"/>
                    </a:lnTo>
                    <a:lnTo>
                      <a:pt x="61" y="99"/>
                    </a:lnTo>
                    <a:lnTo>
                      <a:pt x="77" y="83"/>
                    </a:lnTo>
                    <a:lnTo>
                      <a:pt x="83" y="73"/>
                    </a:lnTo>
                    <a:lnTo>
                      <a:pt x="70" y="42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7F00D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7" name="Group 52"/>
            <p:cNvGrpSpPr>
              <a:grpSpLocks/>
            </p:cNvGrpSpPr>
            <p:nvPr/>
          </p:nvGrpSpPr>
          <p:grpSpPr bwMode="auto">
            <a:xfrm>
              <a:off x="3033" y="2020"/>
              <a:ext cx="1146" cy="1024"/>
              <a:chOff x="3033" y="2020"/>
              <a:chExt cx="1146" cy="1024"/>
            </a:xfrm>
          </p:grpSpPr>
          <p:sp>
            <p:nvSpPr>
              <p:cNvPr id="73794" name="Freeform 53"/>
              <p:cNvSpPr>
                <a:spLocks/>
              </p:cNvSpPr>
              <p:nvPr/>
            </p:nvSpPr>
            <p:spPr bwMode="auto">
              <a:xfrm>
                <a:off x="3033" y="2193"/>
                <a:ext cx="620" cy="618"/>
              </a:xfrm>
              <a:custGeom>
                <a:avLst/>
                <a:gdLst>
                  <a:gd name="T0" fmla="*/ 0 w 620"/>
                  <a:gd name="T1" fmla="*/ 94 h 618"/>
                  <a:gd name="T2" fmla="*/ 206 w 620"/>
                  <a:gd name="T3" fmla="*/ 0 h 618"/>
                  <a:gd name="T4" fmla="*/ 279 w 620"/>
                  <a:gd name="T5" fmla="*/ 251 h 618"/>
                  <a:gd name="T6" fmla="*/ 332 w 620"/>
                  <a:gd name="T7" fmla="*/ 385 h 618"/>
                  <a:gd name="T8" fmla="*/ 422 w 620"/>
                  <a:gd name="T9" fmla="*/ 279 h 618"/>
                  <a:gd name="T10" fmla="*/ 473 w 620"/>
                  <a:gd name="T11" fmla="*/ 212 h 618"/>
                  <a:gd name="T12" fmla="*/ 520 w 620"/>
                  <a:gd name="T13" fmla="*/ 181 h 618"/>
                  <a:gd name="T14" fmla="*/ 550 w 620"/>
                  <a:gd name="T15" fmla="*/ 172 h 618"/>
                  <a:gd name="T16" fmla="*/ 581 w 620"/>
                  <a:gd name="T17" fmla="*/ 177 h 618"/>
                  <a:gd name="T18" fmla="*/ 611 w 620"/>
                  <a:gd name="T19" fmla="*/ 203 h 618"/>
                  <a:gd name="T20" fmla="*/ 619 w 620"/>
                  <a:gd name="T21" fmla="*/ 230 h 618"/>
                  <a:gd name="T22" fmla="*/ 613 w 620"/>
                  <a:gd name="T23" fmla="*/ 334 h 618"/>
                  <a:gd name="T24" fmla="*/ 348 w 620"/>
                  <a:gd name="T25" fmla="*/ 615 h 618"/>
                  <a:gd name="T26" fmla="*/ 311 w 620"/>
                  <a:gd name="T27" fmla="*/ 617 h 618"/>
                  <a:gd name="T28" fmla="*/ 263 w 620"/>
                  <a:gd name="T29" fmla="*/ 590 h 618"/>
                  <a:gd name="T30" fmla="*/ 223 w 620"/>
                  <a:gd name="T31" fmla="*/ 547 h 618"/>
                  <a:gd name="T32" fmla="*/ 113 w 620"/>
                  <a:gd name="T33" fmla="*/ 373 h 618"/>
                  <a:gd name="T34" fmla="*/ 0 w 620"/>
                  <a:gd name="T35" fmla="*/ 94 h 6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20"/>
                  <a:gd name="T55" fmla="*/ 0 h 618"/>
                  <a:gd name="T56" fmla="*/ 620 w 620"/>
                  <a:gd name="T57" fmla="*/ 618 h 61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20" h="618">
                    <a:moveTo>
                      <a:pt x="0" y="94"/>
                    </a:moveTo>
                    <a:lnTo>
                      <a:pt x="206" y="0"/>
                    </a:lnTo>
                    <a:lnTo>
                      <a:pt x="279" y="251"/>
                    </a:lnTo>
                    <a:lnTo>
                      <a:pt x="332" y="385"/>
                    </a:lnTo>
                    <a:lnTo>
                      <a:pt x="422" y="279"/>
                    </a:lnTo>
                    <a:lnTo>
                      <a:pt x="473" y="212"/>
                    </a:lnTo>
                    <a:lnTo>
                      <a:pt x="520" y="181"/>
                    </a:lnTo>
                    <a:lnTo>
                      <a:pt x="550" y="172"/>
                    </a:lnTo>
                    <a:lnTo>
                      <a:pt x="581" y="177"/>
                    </a:lnTo>
                    <a:lnTo>
                      <a:pt x="611" y="203"/>
                    </a:lnTo>
                    <a:lnTo>
                      <a:pt x="619" y="230"/>
                    </a:lnTo>
                    <a:lnTo>
                      <a:pt x="613" y="334"/>
                    </a:lnTo>
                    <a:lnTo>
                      <a:pt x="348" y="615"/>
                    </a:lnTo>
                    <a:lnTo>
                      <a:pt x="311" y="617"/>
                    </a:lnTo>
                    <a:lnTo>
                      <a:pt x="263" y="590"/>
                    </a:lnTo>
                    <a:lnTo>
                      <a:pt x="223" y="547"/>
                    </a:lnTo>
                    <a:lnTo>
                      <a:pt x="113" y="373"/>
                    </a:lnTo>
                    <a:lnTo>
                      <a:pt x="0" y="94"/>
                    </a:lnTo>
                  </a:path>
                </a:pathLst>
              </a:custGeom>
              <a:solidFill>
                <a:srgbClr val="3F5F00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8" name="Group 54"/>
              <p:cNvGrpSpPr>
                <a:grpSpLocks/>
              </p:cNvGrpSpPr>
              <p:nvPr/>
            </p:nvGrpSpPr>
            <p:grpSpPr bwMode="auto">
              <a:xfrm>
                <a:off x="3356" y="2020"/>
                <a:ext cx="823" cy="1024"/>
                <a:chOff x="3356" y="2020"/>
                <a:chExt cx="823" cy="1024"/>
              </a:xfrm>
            </p:grpSpPr>
            <p:sp>
              <p:nvSpPr>
                <p:cNvPr id="73796" name="Freeform 55"/>
                <p:cNvSpPr>
                  <a:spLocks/>
                </p:cNvSpPr>
                <p:nvPr/>
              </p:nvSpPr>
              <p:spPr bwMode="auto">
                <a:xfrm>
                  <a:off x="3356" y="2166"/>
                  <a:ext cx="118" cy="661"/>
                </a:xfrm>
                <a:custGeom>
                  <a:avLst/>
                  <a:gdLst>
                    <a:gd name="T0" fmla="*/ 56 w 118"/>
                    <a:gd name="T1" fmla="*/ 0 h 661"/>
                    <a:gd name="T2" fmla="*/ 20 w 118"/>
                    <a:gd name="T3" fmla="*/ 19 h 661"/>
                    <a:gd name="T4" fmla="*/ 20 w 118"/>
                    <a:gd name="T5" fmla="*/ 87 h 661"/>
                    <a:gd name="T6" fmla="*/ 51 w 118"/>
                    <a:gd name="T7" fmla="*/ 108 h 661"/>
                    <a:gd name="T8" fmla="*/ 20 w 118"/>
                    <a:gd name="T9" fmla="*/ 153 h 661"/>
                    <a:gd name="T10" fmla="*/ 0 w 118"/>
                    <a:gd name="T11" fmla="*/ 210 h 661"/>
                    <a:gd name="T12" fmla="*/ 0 w 118"/>
                    <a:gd name="T13" fmla="*/ 356 h 661"/>
                    <a:gd name="T14" fmla="*/ 20 w 118"/>
                    <a:gd name="T15" fmla="*/ 510 h 661"/>
                    <a:gd name="T16" fmla="*/ 56 w 118"/>
                    <a:gd name="T17" fmla="*/ 634 h 661"/>
                    <a:gd name="T18" fmla="*/ 96 w 118"/>
                    <a:gd name="T19" fmla="*/ 660 h 661"/>
                    <a:gd name="T20" fmla="*/ 117 w 118"/>
                    <a:gd name="T21" fmla="*/ 599 h 661"/>
                    <a:gd name="T22" fmla="*/ 91 w 118"/>
                    <a:gd name="T23" fmla="*/ 396 h 661"/>
                    <a:gd name="T24" fmla="*/ 86 w 118"/>
                    <a:gd name="T25" fmla="*/ 123 h 661"/>
                    <a:gd name="T26" fmla="*/ 56 w 118"/>
                    <a:gd name="T27" fmla="*/ 0 h 66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18"/>
                    <a:gd name="T43" fmla="*/ 0 h 661"/>
                    <a:gd name="T44" fmla="*/ 118 w 118"/>
                    <a:gd name="T45" fmla="*/ 661 h 66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18" h="661">
                      <a:moveTo>
                        <a:pt x="56" y="0"/>
                      </a:moveTo>
                      <a:lnTo>
                        <a:pt x="20" y="19"/>
                      </a:lnTo>
                      <a:lnTo>
                        <a:pt x="20" y="87"/>
                      </a:lnTo>
                      <a:lnTo>
                        <a:pt x="51" y="108"/>
                      </a:lnTo>
                      <a:lnTo>
                        <a:pt x="20" y="153"/>
                      </a:lnTo>
                      <a:lnTo>
                        <a:pt x="0" y="210"/>
                      </a:lnTo>
                      <a:lnTo>
                        <a:pt x="0" y="356"/>
                      </a:lnTo>
                      <a:lnTo>
                        <a:pt x="20" y="510"/>
                      </a:lnTo>
                      <a:lnTo>
                        <a:pt x="56" y="634"/>
                      </a:lnTo>
                      <a:lnTo>
                        <a:pt x="96" y="660"/>
                      </a:lnTo>
                      <a:lnTo>
                        <a:pt x="117" y="599"/>
                      </a:lnTo>
                      <a:lnTo>
                        <a:pt x="91" y="396"/>
                      </a:lnTo>
                      <a:lnTo>
                        <a:pt x="86" y="123"/>
                      </a:lnTo>
                      <a:lnTo>
                        <a:pt x="56" y="0"/>
                      </a:lnTo>
                    </a:path>
                  </a:pathLst>
                </a:custGeom>
                <a:solidFill>
                  <a:srgbClr val="FF0000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3797" name="Freeform 56"/>
                <p:cNvSpPr>
                  <a:spLocks/>
                </p:cNvSpPr>
                <p:nvPr/>
              </p:nvSpPr>
              <p:spPr bwMode="auto">
                <a:xfrm>
                  <a:off x="3407" y="2020"/>
                  <a:ext cx="195" cy="260"/>
                </a:xfrm>
                <a:custGeom>
                  <a:avLst/>
                  <a:gdLst>
                    <a:gd name="T0" fmla="*/ 194 w 195"/>
                    <a:gd name="T1" fmla="*/ 57 h 260"/>
                    <a:gd name="T2" fmla="*/ 127 w 195"/>
                    <a:gd name="T3" fmla="*/ 0 h 260"/>
                    <a:gd name="T4" fmla="*/ 10 w 195"/>
                    <a:gd name="T5" fmla="*/ 103 h 260"/>
                    <a:gd name="T6" fmla="*/ 0 w 195"/>
                    <a:gd name="T7" fmla="*/ 150 h 260"/>
                    <a:gd name="T8" fmla="*/ 26 w 195"/>
                    <a:gd name="T9" fmla="*/ 259 h 260"/>
                    <a:gd name="T10" fmla="*/ 194 w 195"/>
                    <a:gd name="T11" fmla="*/ 57 h 2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260"/>
                    <a:gd name="T20" fmla="*/ 195 w 195"/>
                    <a:gd name="T21" fmla="*/ 260 h 2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260">
                      <a:moveTo>
                        <a:pt x="194" y="57"/>
                      </a:moveTo>
                      <a:lnTo>
                        <a:pt x="127" y="0"/>
                      </a:lnTo>
                      <a:lnTo>
                        <a:pt x="10" y="103"/>
                      </a:lnTo>
                      <a:lnTo>
                        <a:pt x="0" y="150"/>
                      </a:lnTo>
                      <a:lnTo>
                        <a:pt x="26" y="259"/>
                      </a:lnTo>
                      <a:lnTo>
                        <a:pt x="194" y="57"/>
                      </a:lnTo>
                    </a:path>
                  </a:pathLst>
                </a:custGeom>
                <a:solidFill>
                  <a:srgbClr val="FFFFBF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19" name="Group 57"/>
                <p:cNvGrpSpPr>
                  <a:grpSpLocks/>
                </p:cNvGrpSpPr>
                <p:nvPr/>
              </p:nvGrpSpPr>
              <p:grpSpPr bwMode="auto">
                <a:xfrm>
                  <a:off x="3407" y="2072"/>
                  <a:ext cx="772" cy="972"/>
                  <a:chOff x="3407" y="2072"/>
                  <a:chExt cx="772" cy="972"/>
                </a:xfrm>
              </p:grpSpPr>
              <p:sp>
                <p:nvSpPr>
                  <p:cNvPr id="73799" name="Freeform 58"/>
                  <p:cNvSpPr>
                    <a:spLocks/>
                  </p:cNvSpPr>
                  <p:nvPr/>
                </p:nvSpPr>
                <p:spPr bwMode="auto">
                  <a:xfrm>
                    <a:off x="3407" y="2072"/>
                    <a:ext cx="772" cy="972"/>
                  </a:xfrm>
                  <a:custGeom>
                    <a:avLst/>
                    <a:gdLst>
                      <a:gd name="T0" fmla="*/ 168 w 772"/>
                      <a:gd name="T1" fmla="*/ 11 h 972"/>
                      <a:gd name="T2" fmla="*/ 215 w 772"/>
                      <a:gd name="T3" fmla="*/ 0 h 972"/>
                      <a:gd name="T4" fmla="*/ 255 w 772"/>
                      <a:gd name="T5" fmla="*/ 11 h 972"/>
                      <a:gd name="T6" fmla="*/ 285 w 772"/>
                      <a:gd name="T7" fmla="*/ 37 h 972"/>
                      <a:gd name="T8" fmla="*/ 320 w 772"/>
                      <a:gd name="T9" fmla="*/ 98 h 972"/>
                      <a:gd name="T10" fmla="*/ 357 w 772"/>
                      <a:gd name="T11" fmla="*/ 221 h 972"/>
                      <a:gd name="T12" fmla="*/ 423 w 772"/>
                      <a:gd name="T13" fmla="*/ 377 h 972"/>
                      <a:gd name="T14" fmla="*/ 516 w 772"/>
                      <a:gd name="T15" fmla="*/ 573 h 972"/>
                      <a:gd name="T16" fmla="*/ 603 w 772"/>
                      <a:gd name="T17" fmla="*/ 681 h 972"/>
                      <a:gd name="T18" fmla="*/ 699 w 772"/>
                      <a:gd name="T19" fmla="*/ 790 h 972"/>
                      <a:gd name="T20" fmla="*/ 736 w 772"/>
                      <a:gd name="T21" fmla="*/ 842 h 972"/>
                      <a:gd name="T22" fmla="*/ 771 w 772"/>
                      <a:gd name="T23" fmla="*/ 889 h 972"/>
                      <a:gd name="T24" fmla="*/ 705 w 772"/>
                      <a:gd name="T25" fmla="*/ 940 h 972"/>
                      <a:gd name="T26" fmla="*/ 668 w 772"/>
                      <a:gd name="T27" fmla="*/ 966 h 972"/>
                      <a:gd name="T28" fmla="*/ 617 w 772"/>
                      <a:gd name="T29" fmla="*/ 910 h 972"/>
                      <a:gd name="T30" fmla="*/ 612 w 772"/>
                      <a:gd name="T31" fmla="*/ 971 h 972"/>
                      <a:gd name="T32" fmla="*/ 500 w 772"/>
                      <a:gd name="T33" fmla="*/ 966 h 972"/>
                      <a:gd name="T34" fmla="*/ 402 w 772"/>
                      <a:gd name="T35" fmla="*/ 971 h 972"/>
                      <a:gd name="T36" fmla="*/ 264 w 772"/>
                      <a:gd name="T37" fmla="*/ 962 h 972"/>
                      <a:gd name="T38" fmla="*/ 91 w 772"/>
                      <a:gd name="T39" fmla="*/ 929 h 972"/>
                      <a:gd name="T40" fmla="*/ 26 w 772"/>
                      <a:gd name="T41" fmla="*/ 879 h 972"/>
                      <a:gd name="T42" fmla="*/ 19 w 772"/>
                      <a:gd name="T43" fmla="*/ 842 h 972"/>
                      <a:gd name="T44" fmla="*/ 70 w 772"/>
                      <a:gd name="T45" fmla="*/ 754 h 972"/>
                      <a:gd name="T46" fmla="*/ 82 w 772"/>
                      <a:gd name="T47" fmla="*/ 677 h 972"/>
                      <a:gd name="T48" fmla="*/ 61 w 772"/>
                      <a:gd name="T49" fmla="*/ 573 h 972"/>
                      <a:gd name="T50" fmla="*/ 10 w 772"/>
                      <a:gd name="T51" fmla="*/ 434 h 972"/>
                      <a:gd name="T52" fmla="*/ 0 w 772"/>
                      <a:gd name="T53" fmla="*/ 346 h 972"/>
                      <a:gd name="T54" fmla="*/ 5 w 772"/>
                      <a:gd name="T55" fmla="*/ 285 h 972"/>
                      <a:gd name="T56" fmla="*/ 26 w 772"/>
                      <a:gd name="T57" fmla="*/ 228 h 972"/>
                      <a:gd name="T58" fmla="*/ 56 w 772"/>
                      <a:gd name="T59" fmla="*/ 160 h 972"/>
                      <a:gd name="T60" fmla="*/ 96 w 772"/>
                      <a:gd name="T61" fmla="*/ 89 h 972"/>
                      <a:gd name="T62" fmla="*/ 127 w 772"/>
                      <a:gd name="T63" fmla="*/ 47 h 972"/>
                      <a:gd name="T64" fmla="*/ 168 w 772"/>
                      <a:gd name="T65" fmla="*/ 11 h 97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2"/>
                      <a:gd name="T100" fmla="*/ 0 h 972"/>
                      <a:gd name="T101" fmla="*/ 772 w 772"/>
                      <a:gd name="T102" fmla="*/ 972 h 97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2" h="972">
                        <a:moveTo>
                          <a:pt x="168" y="11"/>
                        </a:moveTo>
                        <a:lnTo>
                          <a:pt x="215" y="0"/>
                        </a:lnTo>
                        <a:lnTo>
                          <a:pt x="255" y="11"/>
                        </a:lnTo>
                        <a:lnTo>
                          <a:pt x="285" y="37"/>
                        </a:lnTo>
                        <a:lnTo>
                          <a:pt x="320" y="98"/>
                        </a:lnTo>
                        <a:lnTo>
                          <a:pt x="357" y="221"/>
                        </a:lnTo>
                        <a:lnTo>
                          <a:pt x="423" y="377"/>
                        </a:lnTo>
                        <a:lnTo>
                          <a:pt x="516" y="573"/>
                        </a:lnTo>
                        <a:lnTo>
                          <a:pt x="603" y="681"/>
                        </a:lnTo>
                        <a:lnTo>
                          <a:pt x="699" y="790"/>
                        </a:lnTo>
                        <a:lnTo>
                          <a:pt x="736" y="842"/>
                        </a:lnTo>
                        <a:lnTo>
                          <a:pt x="771" y="889"/>
                        </a:lnTo>
                        <a:lnTo>
                          <a:pt x="705" y="940"/>
                        </a:lnTo>
                        <a:lnTo>
                          <a:pt x="668" y="966"/>
                        </a:lnTo>
                        <a:lnTo>
                          <a:pt x="617" y="910"/>
                        </a:lnTo>
                        <a:lnTo>
                          <a:pt x="612" y="971"/>
                        </a:lnTo>
                        <a:lnTo>
                          <a:pt x="500" y="966"/>
                        </a:lnTo>
                        <a:lnTo>
                          <a:pt x="402" y="971"/>
                        </a:lnTo>
                        <a:lnTo>
                          <a:pt x="264" y="962"/>
                        </a:lnTo>
                        <a:lnTo>
                          <a:pt x="91" y="929"/>
                        </a:lnTo>
                        <a:lnTo>
                          <a:pt x="26" y="879"/>
                        </a:lnTo>
                        <a:lnTo>
                          <a:pt x="19" y="842"/>
                        </a:lnTo>
                        <a:lnTo>
                          <a:pt x="70" y="754"/>
                        </a:lnTo>
                        <a:lnTo>
                          <a:pt x="82" y="677"/>
                        </a:lnTo>
                        <a:lnTo>
                          <a:pt x="61" y="573"/>
                        </a:lnTo>
                        <a:lnTo>
                          <a:pt x="10" y="434"/>
                        </a:lnTo>
                        <a:lnTo>
                          <a:pt x="0" y="346"/>
                        </a:lnTo>
                        <a:lnTo>
                          <a:pt x="5" y="285"/>
                        </a:lnTo>
                        <a:lnTo>
                          <a:pt x="26" y="228"/>
                        </a:lnTo>
                        <a:lnTo>
                          <a:pt x="56" y="160"/>
                        </a:lnTo>
                        <a:lnTo>
                          <a:pt x="96" y="89"/>
                        </a:lnTo>
                        <a:lnTo>
                          <a:pt x="127" y="47"/>
                        </a:lnTo>
                        <a:lnTo>
                          <a:pt x="168" y="11"/>
                        </a:lnTo>
                      </a:path>
                    </a:pathLst>
                  </a:custGeom>
                  <a:solidFill>
                    <a:srgbClr val="3F5F00"/>
                  </a:solidFill>
                  <a:ln w="254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3800" name="Freeform 59"/>
                  <p:cNvSpPr>
                    <a:spLocks/>
                  </p:cNvSpPr>
                  <p:nvPr/>
                </p:nvSpPr>
                <p:spPr bwMode="auto">
                  <a:xfrm>
                    <a:off x="3473" y="2077"/>
                    <a:ext cx="156" cy="502"/>
                  </a:xfrm>
                  <a:custGeom>
                    <a:avLst/>
                    <a:gdLst>
                      <a:gd name="T0" fmla="*/ 155 w 156"/>
                      <a:gd name="T1" fmla="*/ 0 h 502"/>
                      <a:gd name="T2" fmla="*/ 142 w 156"/>
                      <a:gd name="T3" fmla="*/ 68 h 502"/>
                      <a:gd name="T4" fmla="*/ 107 w 156"/>
                      <a:gd name="T5" fmla="*/ 171 h 502"/>
                      <a:gd name="T6" fmla="*/ 51 w 156"/>
                      <a:gd name="T7" fmla="*/ 119 h 502"/>
                      <a:gd name="T8" fmla="*/ 77 w 156"/>
                      <a:gd name="T9" fmla="*/ 197 h 502"/>
                      <a:gd name="T10" fmla="*/ 0 w 156"/>
                      <a:gd name="T11" fmla="*/ 501 h 50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6"/>
                      <a:gd name="T19" fmla="*/ 0 h 502"/>
                      <a:gd name="T20" fmla="*/ 156 w 156"/>
                      <a:gd name="T21" fmla="*/ 502 h 50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6" h="502">
                        <a:moveTo>
                          <a:pt x="155" y="0"/>
                        </a:moveTo>
                        <a:lnTo>
                          <a:pt x="142" y="68"/>
                        </a:lnTo>
                        <a:lnTo>
                          <a:pt x="107" y="171"/>
                        </a:lnTo>
                        <a:lnTo>
                          <a:pt x="51" y="119"/>
                        </a:lnTo>
                        <a:lnTo>
                          <a:pt x="77" y="197"/>
                        </a:lnTo>
                        <a:lnTo>
                          <a:pt x="0" y="50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0" name="Group 60"/>
            <p:cNvGrpSpPr>
              <a:grpSpLocks/>
            </p:cNvGrpSpPr>
            <p:nvPr/>
          </p:nvGrpSpPr>
          <p:grpSpPr bwMode="auto">
            <a:xfrm>
              <a:off x="2628" y="2634"/>
              <a:ext cx="443" cy="274"/>
              <a:chOff x="2628" y="2634"/>
              <a:chExt cx="443" cy="274"/>
            </a:xfrm>
          </p:grpSpPr>
          <p:sp>
            <p:nvSpPr>
              <p:cNvPr id="73789" name="Freeform 61"/>
              <p:cNvSpPr>
                <a:spLocks/>
              </p:cNvSpPr>
              <p:nvPr/>
            </p:nvSpPr>
            <p:spPr bwMode="auto">
              <a:xfrm>
                <a:off x="2628" y="2634"/>
                <a:ext cx="443" cy="274"/>
              </a:xfrm>
              <a:custGeom>
                <a:avLst/>
                <a:gdLst>
                  <a:gd name="T0" fmla="*/ 325 w 443"/>
                  <a:gd name="T1" fmla="*/ 1 h 274"/>
                  <a:gd name="T2" fmla="*/ 87 w 443"/>
                  <a:gd name="T3" fmla="*/ 32 h 274"/>
                  <a:gd name="T4" fmla="*/ 24 w 443"/>
                  <a:gd name="T5" fmla="*/ 40 h 274"/>
                  <a:gd name="T6" fmla="*/ 8 w 443"/>
                  <a:gd name="T7" fmla="*/ 45 h 274"/>
                  <a:gd name="T8" fmla="*/ 0 w 443"/>
                  <a:gd name="T9" fmla="*/ 53 h 274"/>
                  <a:gd name="T10" fmla="*/ 2 w 443"/>
                  <a:gd name="T11" fmla="*/ 74 h 274"/>
                  <a:gd name="T12" fmla="*/ 21 w 443"/>
                  <a:gd name="T13" fmla="*/ 103 h 274"/>
                  <a:gd name="T14" fmla="*/ 37 w 443"/>
                  <a:gd name="T15" fmla="*/ 131 h 274"/>
                  <a:gd name="T16" fmla="*/ 35 w 443"/>
                  <a:gd name="T17" fmla="*/ 171 h 274"/>
                  <a:gd name="T18" fmla="*/ 98 w 443"/>
                  <a:gd name="T19" fmla="*/ 215 h 274"/>
                  <a:gd name="T20" fmla="*/ 111 w 443"/>
                  <a:gd name="T21" fmla="*/ 223 h 274"/>
                  <a:gd name="T22" fmla="*/ 127 w 443"/>
                  <a:gd name="T23" fmla="*/ 221 h 274"/>
                  <a:gd name="T24" fmla="*/ 157 w 443"/>
                  <a:gd name="T25" fmla="*/ 234 h 274"/>
                  <a:gd name="T26" fmla="*/ 189 w 443"/>
                  <a:gd name="T27" fmla="*/ 252 h 274"/>
                  <a:gd name="T28" fmla="*/ 218 w 443"/>
                  <a:gd name="T29" fmla="*/ 273 h 274"/>
                  <a:gd name="T30" fmla="*/ 237 w 443"/>
                  <a:gd name="T31" fmla="*/ 272 h 274"/>
                  <a:gd name="T32" fmla="*/ 261 w 443"/>
                  <a:gd name="T33" fmla="*/ 257 h 274"/>
                  <a:gd name="T34" fmla="*/ 263 w 443"/>
                  <a:gd name="T35" fmla="*/ 236 h 274"/>
                  <a:gd name="T36" fmla="*/ 244 w 443"/>
                  <a:gd name="T37" fmla="*/ 218 h 274"/>
                  <a:gd name="T38" fmla="*/ 212 w 443"/>
                  <a:gd name="T39" fmla="*/ 202 h 274"/>
                  <a:gd name="T40" fmla="*/ 192 w 443"/>
                  <a:gd name="T41" fmla="*/ 195 h 274"/>
                  <a:gd name="T42" fmla="*/ 220 w 443"/>
                  <a:gd name="T43" fmla="*/ 163 h 274"/>
                  <a:gd name="T44" fmla="*/ 247 w 443"/>
                  <a:gd name="T45" fmla="*/ 149 h 274"/>
                  <a:gd name="T46" fmla="*/ 252 w 443"/>
                  <a:gd name="T47" fmla="*/ 157 h 274"/>
                  <a:gd name="T48" fmla="*/ 274 w 443"/>
                  <a:gd name="T49" fmla="*/ 161 h 274"/>
                  <a:gd name="T50" fmla="*/ 303 w 443"/>
                  <a:gd name="T51" fmla="*/ 161 h 274"/>
                  <a:gd name="T52" fmla="*/ 322 w 443"/>
                  <a:gd name="T53" fmla="*/ 153 h 274"/>
                  <a:gd name="T54" fmla="*/ 353 w 443"/>
                  <a:gd name="T55" fmla="*/ 139 h 274"/>
                  <a:gd name="T56" fmla="*/ 364 w 443"/>
                  <a:gd name="T57" fmla="*/ 127 h 274"/>
                  <a:gd name="T58" fmla="*/ 373 w 443"/>
                  <a:gd name="T59" fmla="*/ 108 h 274"/>
                  <a:gd name="T60" fmla="*/ 389 w 443"/>
                  <a:gd name="T61" fmla="*/ 92 h 274"/>
                  <a:gd name="T62" fmla="*/ 414 w 443"/>
                  <a:gd name="T63" fmla="*/ 87 h 274"/>
                  <a:gd name="T64" fmla="*/ 442 w 443"/>
                  <a:gd name="T65" fmla="*/ 87 h 274"/>
                  <a:gd name="T66" fmla="*/ 415 w 443"/>
                  <a:gd name="T67" fmla="*/ 0 h 274"/>
                  <a:gd name="T68" fmla="*/ 325 w 443"/>
                  <a:gd name="T69" fmla="*/ 1 h 2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3"/>
                  <a:gd name="T106" fmla="*/ 0 h 274"/>
                  <a:gd name="T107" fmla="*/ 443 w 443"/>
                  <a:gd name="T108" fmla="*/ 274 h 27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3" h="274">
                    <a:moveTo>
                      <a:pt x="325" y="1"/>
                    </a:moveTo>
                    <a:lnTo>
                      <a:pt x="87" y="32"/>
                    </a:lnTo>
                    <a:lnTo>
                      <a:pt x="24" y="40"/>
                    </a:lnTo>
                    <a:lnTo>
                      <a:pt x="8" y="45"/>
                    </a:lnTo>
                    <a:lnTo>
                      <a:pt x="0" y="53"/>
                    </a:lnTo>
                    <a:lnTo>
                      <a:pt x="2" y="74"/>
                    </a:lnTo>
                    <a:lnTo>
                      <a:pt x="21" y="103"/>
                    </a:lnTo>
                    <a:lnTo>
                      <a:pt x="37" y="131"/>
                    </a:lnTo>
                    <a:lnTo>
                      <a:pt x="35" y="171"/>
                    </a:lnTo>
                    <a:lnTo>
                      <a:pt x="98" y="215"/>
                    </a:lnTo>
                    <a:lnTo>
                      <a:pt x="111" y="223"/>
                    </a:lnTo>
                    <a:lnTo>
                      <a:pt x="127" y="221"/>
                    </a:lnTo>
                    <a:lnTo>
                      <a:pt x="157" y="234"/>
                    </a:lnTo>
                    <a:lnTo>
                      <a:pt x="189" y="252"/>
                    </a:lnTo>
                    <a:lnTo>
                      <a:pt x="218" y="273"/>
                    </a:lnTo>
                    <a:lnTo>
                      <a:pt x="237" y="272"/>
                    </a:lnTo>
                    <a:lnTo>
                      <a:pt x="261" y="257"/>
                    </a:lnTo>
                    <a:lnTo>
                      <a:pt x="263" y="236"/>
                    </a:lnTo>
                    <a:lnTo>
                      <a:pt x="244" y="218"/>
                    </a:lnTo>
                    <a:lnTo>
                      <a:pt x="212" y="202"/>
                    </a:lnTo>
                    <a:lnTo>
                      <a:pt x="192" y="195"/>
                    </a:lnTo>
                    <a:lnTo>
                      <a:pt x="220" y="163"/>
                    </a:lnTo>
                    <a:lnTo>
                      <a:pt x="247" y="149"/>
                    </a:lnTo>
                    <a:lnTo>
                      <a:pt x="252" y="157"/>
                    </a:lnTo>
                    <a:lnTo>
                      <a:pt x="274" y="161"/>
                    </a:lnTo>
                    <a:lnTo>
                      <a:pt x="303" y="161"/>
                    </a:lnTo>
                    <a:lnTo>
                      <a:pt x="322" y="153"/>
                    </a:lnTo>
                    <a:lnTo>
                      <a:pt x="353" y="139"/>
                    </a:lnTo>
                    <a:lnTo>
                      <a:pt x="364" y="127"/>
                    </a:lnTo>
                    <a:lnTo>
                      <a:pt x="373" y="108"/>
                    </a:lnTo>
                    <a:lnTo>
                      <a:pt x="389" y="92"/>
                    </a:lnTo>
                    <a:lnTo>
                      <a:pt x="414" y="87"/>
                    </a:lnTo>
                    <a:lnTo>
                      <a:pt x="442" y="87"/>
                    </a:lnTo>
                    <a:lnTo>
                      <a:pt x="415" y="0"/>
                    </a:lnTo>
                    <a:lnTo>
                      <a:pt x="325" y="1"/>
                    </a:lnTo>
                  </a:path>
                </a:pathLst>
              </a:custGeom>
              <a:solidFill>
                <a:srgbClr val="FFBFB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1" name="Group 62"/>
              <p:cNvGrpSpPr>
                <a:grpSpLocks/>
              </p:cNvGrpSpPr>
              <p:nvPr/>
            </p:nvGrpSpPr>
            <p:grpSpPr bwMode="auto">
              <a:xfrm>
                <a:off x="2663" y="2693"/>
                <a:ext cx="155" cy="167"/>
                <a:chOff x="2663" y="2693"/>
                <a:chExt cx="155" cy="167"/>
              </a:xfrm>
            </p:grpSpPr>
            <p:sp>
              <p:nvSpPr>
                <p:cNvPr id="73791" name="Freeform 63"/>
                <p:cNvSpPr>
                  <a:spLocks/>
                </p:cNvSpPr>
                <p:nvPr/>
              </p:nvSpPr>
              <p:spPr bwMode="auto">
                <a:xfrm>
                  <a:off x="2663" y="2693"/>
                  <a:ext cx="128" cy="76"/>
                </a:xfrm>
                <a:custGeom>
                  <a:avLst/>
                  <a:gdLst>
                    <a:gd name="T0" fmla="*/ 127 w 128"/>
                    <a:gd name="T1" fmla="*/ 5 h 76"/>
                    <a:gd name="T2" fmla="*/ 64 w 128"/>
                    <a:gd name="T3" fmla="*/ 0 h 76"/>
                    <a:gd name="T4" fmla="*/ 7 w 128"/>
                    <a:gd name="T5" fmla="*/ 33 h 76"/>
                    <a:gd name="T6" fmla="*/ 0 w 128"/>
                    <a:gd name="T7" fmla="*/ 62 h 76"/>
                    <a:gd name="T8" fmla="*/ 3 w 128"/>
                    <a:gd name="T9" fmla="*/ 75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8"/>
                    <a:gd name="T16" fmla="*/ 0 h 76"/>
                    <a:gd name="T17" fmla="*/ 128 w 128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8" h="76">
                      <a:moveTo>
                        <a:pt x="127" y="5"/>
                      </a:moveTo>
                      <a:lnTo>
                        <a:pt x="64" y="0"/>
                      </a:lnTo>
                      <a:lnTo>
                        <a:pt x="7" y="33"/>
                      </a:lnTo>
                      <a:lnTo>
                        <a:pt x="0" y="62"/>
                      </a:lnTo>
                      <a:lnTo>
                        <a:pt x="3" y="75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3792" name="Freeform 64"/>
                <p:cNvSpPr>
                  <a:spLocks/>
                </p:cNvSpPr>
                <p:nvPr/>
              </p:nvSpPr>
              <p:spPr bwMode="auto">
                <a:xfrm>
                  <a:off x="2739" y="2737"/>
                  <a:ext cx="79" cy="123"/>
                </a:xfrm>
                <a:custGeom>
                  <a:avLst/>
                  <a:gdLst>
                    <a:gd name="T0" fmla="*/ 78 w 79"/>
                    <a:gd name="T1" fmla="*/ 0 h 123"/>
                    <a:gd name="T2" fmla="*/ 8 w 79"/>
                    <a:gd name="T3" fmla="*/ 75 h 123"/>
                    <a:gd name="T4" fmla="*/ 0 w 79"/>
                    <a:gd name="T5" fmla="*/ 89 h 123"/>
                    <a:gd name="T6" fmla="*/ 8 w 79"/>
                    <a:gd name="T7" fmla="*/ 105 h 123"/>
                    <a:gd name="T8" fmla="*/ 14 w 79"/>
                    <a:gd name="T9" fmla="*/ 118 h 123"/>
                    <a:gd name="T10" fmla="*/ 19 w 79"/>
                    <a:gd name="T11" fmla="*/ 122 h 1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9"/>
                    <a:gd name="T19" fmla="*/ 0 h 123"/>
                    <a:gd name="T20" fmla="*/ 79 w 79"/>
                    <a:gd name="T21" fmla="*/ 123 h 1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9" h="123">
                      <a:moveTo>
                        <a:pt x="78" y="0"/>
                      </a:moveTo>
                      <a:lnTo>
                        <a:pt x="8" y="75"/>
                      </a:lnTo>
                      <a:lnTo>
                        <a:pt x="0" y="89"/>
                      </a:lnTo>
                      <a:lnTo>
                        <a:pt x="8" y="105"/>
                      </a:lnTo>
                      <a:lnTo>
                        <a:pt x="14" y="118"/>
                      </a:lnTo>
                      <a:lnTo>
                        <a:pt x="19" y="122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3793" name="Freeform 65"/>
                <p:cNvSpPr>
                  <a:spLocks/>
                </p:cNvSpPr>
                <p:nvPr/>
              </p:nvSpPr>
              <p:spPr bwMode="auto">
                <a:xfrm>
                  <a:off x="2700" y="2719"/>
                  <a:ext cx="104" cy="139"/>
                </a:xfrm>
                <a:custGeom>
                  <a:avLst/>
                  <a:gdLst>
                    <a:gd name="T0" fmla="*/ 103 w 104"/>
                    <a:gd name="T1" fmla="*/ 0 h 139"/>
                    <a:gd name="T2" fmla="*/ 55 w 104"/>
                    <a:gd name="T3" fmla="*/ 12 h 139"/>
                    <a:gd name="T4" fmla="*/ 8 w 104"/>
                    <a:gd name="T5" fmla="*/ 41 h 139"/>
                    <a:gd name="T6" fmla="*/ 0 w 104"/>
                    <a:gd name="T7" fmla="*/ 70 h 139"/>
                    <a:gd name="T8" fmla="*/ 39 w 104"/>
                    <a:gd name="T9" fmla="*/ 132 h 139"/>
                    <a:gd name="T10" fmla="*/ 53 w 104"/>
                    <a:gd name="T11" fmla="*/ 138 h 1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"/>
                    <a:gd name="T19" fmla="*/ 0 h 139"/>
                    <a:gd name="T20" fmla="*/ 104 w 104"/>
                    <a:gd name="T21" fmla="*/ 139 h 1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" h="139">
                      <a:moveTo>
                        <a:pt x="103" y="0"/>
                      </a:moveTo>
                      <a:lnTo>
                        <a:pt x="55" y="12"/>
                      </a:lnTo>
                      <a:lnTo>
                        <a:pt x="8" y="41"/>
                      </a:lnTo>
                      <a:lnTo>
                        <a:pt x="0" y="70"/>
                      </a:lnTo>
                      <a:lnTo>
                        <a:pt x="39" y="132"/>
                      </a:lnTo>
                      <a:lnTo>
                        <a:pt x="53" y="138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73756" name="Freeform 66"/>
            <p:cNvSpPr>
              <a:spLocks/>
            </p:cNvSpPr>
            <p:nvPr/>
          </p:nvSpPr>
          <p:spPr bwMode="auto">
            <a:xfrm>
              <a:off x="2950" y="2612"/>
              <a:ext cx="131" cy="139"/>
            </a:xfrm>
            <a:custGeom>
              <a:avLst/>
              <a:gdLst>
                <a:gd name="T0" fmla="*/ 0 w 131"/>
                <a:gd name="T1" fmla="*/ 2 h 139"/>
                <a:gd name="T2" fmla="*/ 58 w 131"/>
                <a:gd name="T3" fmla="*/ 138 h 139"/>
                <a:gd name="T4" fmla="*/ 130 w 131"/>
                <a:gd name="T5" fmla="*/ 135 h 139"/>
                <a:gd name="T6" fmla="*/ 90 w 131"/>
                <a:gd name="T7" fmla="*/ 0 h 139"/>
                <a:gd name="T8" fmla="*/ 0 w 131"/>
                <a:gd name="T9" fmla="*/ 2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139"/>
                <a:gd name="T17" fmla="*/ 131 w 131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139">
                  <a:moveTo>
                    <a:pt x="0" y="2"/>
                  </a:moveTo>
                  <a:lnTo>
                    <a:pt x="58" y="138"/>
                  </a:lnTo>
                  <a:lnTo>
                    <a:pt x="130" y="135"/>
                  </a:lnTo>
                  <a:lnTo>
                    <a:pt x="90" y="0"/>
                  </a:lnTo>
                  <a:lnTo>
                    <a:pt x="0" y="2"/>
                  </a:lnTo>
                </a:path>
              </a:pathLst>
            </a:custGeom>
            <a:solidFill>
              <a:srgbClr val="FFFF9F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57" name="Freeform 67"/>
            <p:cNvSpPr>
              <a:spLocks/>
            </p:cNvSpPr>
            <p:nvPr/>
          </p:nvSpPr>
          <p:spPr bwMode="auto">
            <a:xfrm>
              <a:off x="2993" y="2271"/>
              <a:ext cx="702" cy="521"/>
            </a:xfrm>
            <a:custGeom>
              <a:avLst/>
              <a:gdLst>
                <a:gd name="T0" fmla="*/ 5 w 702"/>
                <a:gd name="T1" fmla="*/ 343 h 521"/>
                <a:gd name="T2" fmla="*/ 15 w 702"/>
                <a:gd name="T3" fmla="*/ 390 h 521"/>
                <a:gd name="T4" fmla="*/ 32 w 702"/>
                <a:gd name="T5" fmla="*/ 444 h 521"/>
                <a:gd name="T6" fmla="*/ 44 w 702"/>
                <a:gd name="T7" fmla="*/ 486 h 521"/>
                <a:gd name="T8" fmla="*/ 161 w 702"/>
                <a:gd name="T9" fmla="*/ 489 h 521"/>
                <a:gd name="T10" fmla="*/ 255 w 702"/>
                <a:gd name="T11" fmla="*/ 495 h 521"/>
                <a:gd name="T12" fmla="*/ 355 w 702"/>
                <a:gd name="T13" fmla="*/ 512 h 521"/>
                <a:gd name="T14" fmla="*/ 409 w 702"/>
                <a:gd name="T15" fmla="*/ 520 h 521"/>
                <a:gd name="T16" fmla="*/ 491 w 702"/>
                <a:gd name="T17" fmla="*/ 452 h 521"/>
                <a:gd name="T18" fmla="*/ 595 w 702"/>
                <a:gd name="T19" fmla="*/ 314 h 521"/>
                <a:gd name="T20" fmla="*/ 659 w 702"/>
                <a:gd name="T21" fmla="*/ 207 h 521"/>
                <a:gd name="T22" fmla="*/ 693 w 702"/>
                <a:gd name="T23" fmla="*/ 131 h 521"/>
                <a:gd name="T24" fmla="*/ 701 w 702"/>
                <a:gd name="T25" fmla="*/ 60 h 521"/>
                <a:gd name="T26" fmla="*/ 678 w 702"/>
                <a:gd name="T27" fmla="*/ 22 h 521"/>
                <a:gd name="T28" fmla="*/ 630 w 702"/>
                <a:gd name="T29" fmla="*/ 0 h 521"/>
                <a:gd name="T30" fmla="*/ 576 w 702"/>
                <a:gd name="T31" fmla="*/ 13 h 521"/>
                <a:gd name="T32" fmla="*/ 523 w 702"/>
                <a:gd name="T33" fmla="*/ 58 h 521"/>
                <a:gd name="T34" fmla="*/ 472 w 702"/>
                <a:gd name="T35" fmla="*/ 126 h 521"/>
                <a:gd name="T36" fmla="*/ 424 w 702"/>
                <a:gd name="T37" fmla="*/ 183 h 521"/>
                <a:gd name="T38" fmla="*/ 377 w 702"/>
                <a:gd name="T39" fmla="*/ 248 h 521"/>
                <a:gd name="T40" fmla="*/ 358 w 702"/>
                <a:gd name="T41" fmla="*/ 286 h 521"/>
                <a:gd name="T42" fmla="*/ 363 w 702"/>
                <a:gd name="T43" fmla="*/ 309 h 521"/>
                <a:gd name="T44" fmla="*/ 351 w 702"/>
                <a:gd name="T45" fmla="*/ 322 h 521"/>
                <a:gd name="T46" fmla="*/ 339 w 702"/>
                <a:gd name="T47" fmla="*/ 330 h 521"/>
                <a:gd name="T48" fmla="*/ 294 w 702"/>
                <a:gd name="T49" fmla="*/ 333 h 521"/>
                <a:gd name="T50" fmla="*/ 148 w 702"/>
                <a:gd name="T51" fmla="*/ 316 h 521"/>
                <a:gd name="T52" fmla="*/ 0 w 702"/>
                <a:gd name="T53" fmla="*/ 304 h 521"/>
                <a:gd name="T54" fmla="*/ 5 w 702"/>
                <a:gd name="T55" fmla="*/ 343 h 52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02"/>
                <a:gd name="T85" fmla="*/ 0 h 521"/>
                <a:gd name="T86" fmla="*/ 702 w 702"/>
                <a:gd name="T87" fmla="*/ 521 h 52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02" h="521">
                  <a:moveTo>
                    <a:pt x="5" y="343"/>
                  </a:moveTo>
                  <a:lnTo>
                    <a:pt x="15" y="390"/>
                  </a:lnTo>
                  <a:lnTo>
                    <a:pt x="32" y="444"/>
                  </a:lnTo>
                  <a:lnTo>
                    <a:pt x="44" y="486"/>
                  </a:lnTo>
                  <a:lnTo>
                    <a:pt x="161" y="489"/>
                  </a:lnTo>
                  <a:lnTo>
                    <a:pt x="255" y="495"/>
                  </a:lnTo>
                  <a:lnTo>
                    <a:pt x="355" y="512"/>
                  </a:lnTo>
                  <a:lnTo>
                    <a:pt x="409" y="520"/>
                  </a:lnTo>
                  <a:lnTo>
                    <a:pt x="491" y="452"/>
                  </a:lnTo>
                  <a:lnTo>
                    <a:pt x="595" y="314"/>
                  </a:lnTo>
                  <a:lnTo>
                    <a:pt x="659" y="207"/>
                  </a:lnTo>
                  <a:lnTo>
                    <a:pt x="693" y="131"/>
                  </a:lnTo>
                  <a:lnTo>
                    <a:pt x="701" y="60"/>
                  </a:lnTo>
                  <a:lnTo>
                    <a:pt x="678" y="22"/>
                  </a:lnTo>
                  <a:lnTo>
                    <a:pt x="630" y="0"/>
                  </a:lnTo>
                  <a:lnTo>
                    <a:pt x="576" y="13"/>
                  </a:lnTo>
                  <a:lnTo>
                    <a:pt x="523" y="58"/>
                  </a:lnTo>
                  <a:lnTo>
                    <a:pt x="472" y="126"/>
                  </a:lnTo>
                  <a:lnTo>
                    <a:pt x="424" y="183"/>
                  </a:lnTo>
                  <a:lnTo>
                    <a:pt x="377" y="248"/>
                  </a:lnTo>
                  <a:lnTo>
                    <a:pt x="358" y="286"/>
                  </a:lnTo>
                  <a:lnTo>
                    <a:pt x="363" y="309"/>
                  </a:lnTo>
                  <a:lnTo>
                    <a:pt x="351" y="322"/>
                  </a:lnTo>
                  <a:lnTo>
                    <a:pt x="339" y="330"/>
                  </a:lnTo>
                  <a:lnTo>
                    <a:pt x="294" y="333"/>
                  </a:lnTo>
                  <a:lnTo>
                    <a:pt x="148" y="316"/>
                  </a:lnTo>
                  <a:lnTo>
                    <a:pt x="0" y="304"/>
                  </a:lnTo>
                  <a:lnTo>
                    <a:pt x="5" y="343"/>
                  </a:lnTo>
                </a:path>
              </a:pathLst>
            </a:custGeom>
            <a:solidFill>
              <a:srgbClr val="3F5F00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" name="Group 68"/>
            <p:cNvGrpSpPr>
              <a:grpSpLocks/>
            </p:cNvGrpSpPr>
            <p:nvPr/>
          </p:nvGrpSpPr>
          <p:grpSpPr bwMode="auto">
            <a:xfrm>
              <a:off x="2897" y="1881"/>
              <a:ext cx="325" cy="347"/>
              <a:chOff x="2897" y="1881"/>
              <a:chExt cx="325" cy="347"/>
            </a:xfrm>
          </p:grpSpPr>
          <p:sp>
            <p:nvSpPr>
              <p:cNvPr id="73786" name="Freeform 69"/>
              <p:cNvSpPr>
                <a:spLocks/>
              </p:cNvSpPr>
              <p:nvPr/>
            </p:nvSpPr>
            <p:spPr bwMode="auto">
              <a:xfrm>
                <a:off x="2897" y="1881"/>
                <a:ext cx="325" cy="347"/>
              </a:xfrm>
              <a:custGeom>
                <a:avLst/>
                <a:gdLst>
                  <a:gd name="T0" fmla="*/ 148 w 325"/>
                  <a:gd name="T1" fmla="*/ 327 h 347"/>
                  <a:gd name="T2" fmla="*/ 140 w 325"/>
                  <a:gd name="T3" fmla="*/ 312 h 347"/>
                  <a:gd name="T4" fmla="*/ 112 w 325"/>
                  <a:gd name="T5" fmla="*/ 301 h 347"/>
                  <a:gd name="T6" fmla="*/ 80 w 325"/>
                  <a:gd name="T7" fmla="*/ 286 h 347"/>
                  <a:gd name="T8" fmla="*/ 37 w 325"/>
                  <a:gd name="T9" fmla="*/ 199 h 347"/>
                  <a:gd name="T10" fmla="*/ 0 w 325"/>
                  <a:gd name="T11" fmla="*/ 118 h 347"/>
                  <a:gd name="T12" fmla="*/ 0 w 325"/>
                  <a:gd name="T13" fmla="*/ 77 h 347"/>
                  <a:gd name="T14" fmla="*/ 64 w 325"/>
                  <a:gd name="T15" fmla="*/ 11 h 347"/>
                  <a:gd name="T16" fmla="*/ 112 w 325"/>
                  <a:gd name="T17" fmla="*/ 8 h 347"/>
                  <a:gd name="T18" fmla="*/ 125 w 325"/>
                  <a:gd name="T19" fmla="*/ 17 h 347"/>
                  <a:gd name="T20" fmla="*/ 169 w 325"/>
                  <a:gd name="T21" fmla="*/ 0 h 347"/>
                  <a:gd name="T22" fmla="*/ 186 w 325"/>
                  <a:gd name="T23" fmla="*/ 1 h 347"/>
                  <a:gd name="T24" fmla="*/ 199 w 325"/>
                  <a:gd name="T25" fmla="*/ 13 h 347"/>
                  <a:gd name="T26" fmla="*/ 204 w 325"/>
                  <a:gd name="T27" fmla="*/ 27 h 347"/>
                  <a:gd name="T28" fmla="*/ 194 w 325"/>
                  <a:gd name="T29" fmla="*/ 43 h 347"/>
                  <a:gd name="T30" fmla="*/ 117 w 325"/>
                  <a:gd name="T31" fmla="*/ 82 h 347"/>
                  <a:gd name="T32" fmla="*/ 100 w 325"/>
                  <a:gd name="T33" fmla="*/ 139 h 347"/>
                  <a:gd name="T34" fmla="*/ 128 w 325"/>
                  <a:gd name="T35" fmla="*/ 97 h 347"/>
                  <a:gd name="T36" fmla="*/ 202 w 325"/>
                  <a:gd name="T37" fmla="*/ 74 h 347"/>
                  <a:gd name="T38" fmla="*/ 212 w 325"/>
                  <a:gd name="T39" fmla="*/ 74 h 347"/>
                  <a:gd name="T40" fmla="*/ 223 w 325"/>
                  <a:gd name="T41" fmla="*/ 84 h 347"/>
                  <a:gd name="T42" fmla="*/ 229 w 325"/>
                  <a:gd name="T43" fmla="*/ 106 h 347"/>
                  <a:gd name="T44" fmla="*/ 220 w 325"/>
                  <a:gd name="T45" fmla="*/ 121 h 347"/>
                  <a:gd name="T46" fmla="*/ 161 w 325"/>
                  <a:gd name="T47" fmla="*/ 145 h 347"/>
                  <a:gd name="T48" fmla="*/ 159 w 325"/>
                  <a:gd name="T49" fmla="*/ 170 h 347"/>
                  <a:gd name="T50" fmla="*/ 197 w 325"/>
                  <a:gd name="T51" fmla="*/ 218 h 347"/>
                  <a:gd name="T52" fmla="*/ 215 w 325"/>
                  <a:gd name="T53" fmla="*/ 217 h 347"/>
                  <a:gd name="T54" fmla="*/ 233 w 325"/>
                  <a:gd name="T55" fmla="*/ 213 h 347"/>
                  <a:gd name="T56" fmla="*/ 255 w 325"/>
                  <a:gd name="T57" fmla="*/ 199 h 347"/>
                  <a:gd name="T58" fmla="*/ 266 w 325"/>
                  <a:gd name="T59" fmla="*/ 183 h 347"/>
                  <a:gd name="T60" fmla="*/ 286 w 325"/>
                  <a:gd name="T61" fmla="*/ 173 h 347"/>
                  <a:gd name="T62" fmla="*/ 303 w 325"/>
                  <a:gd name="T63" fmla="*/ 174 h 347"/>
                  <a:gd name="T64" fmla="*/ 316 w 325"/>
                  <a:gd name="T65" fmla="*/ 181 h 347"/>
                  <a:gd name="T66" fmla="*/ 322 w 325"/>
                  <a:gd name="T67" fmla="*/ 199 h 347"/>
                  <a:gd name="T68" fmla="*/ 324 w 325"/>
                  <a:gd name="T69" fmla="*/ 213 h 347"/>
                  <a:gd name="T70" fmla="*/ 316 w 325"/>
                  <a:gd name="T71" fmla="*/ 225 h 347"/>
                  <a:gd name="T72" fmla="*/ 289 w 325"/>
                  <a:gd name="T73" fmla="*/ 238 h 347"/>
                  <a:gd name="T74" fmla="*/ 255 w 325"/>
                  <a:gd name="T75" fmla="*/ 249 h 347"/>
                  <a:gd name="T76" fmla="*/ 241 w 325"/>
                  <a:gd name="T77" fmla="*/ 260 h 347"/>
                  <a:gd name="T78" fmla="*/ 265 w 325"/>
                  <a:gd name="T79" fmla="*/ 307 h 347"/>
                  <a:gd name="T80" fmla="*/ 159 w 325"/>
                  <a:gd name="T81" fmla="*/ 346 h 347"/>
                  <a:gd name="T82" fmla="*/ 148 w 325"/>
                  <a:gd name="T83" fmla="*/ 327 h 3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5"/>
                  <a:gd name="T127" fmla="*/ 0 h 347"/>
                  <a:gd name="T128" fmla="*/ 325 w 325"/>
                  <a:gd name="T129" fmla="*/ 347 h 3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5" h="347">
                    <a:moveTo>
                      <a:pt x="148" y="327"/>
                    </a:moveTo>
                    <a:lnTo>
                      <a:pt x="140" y="312"/>
                    </a:lnTo>
                    <a:lnTo>
                      <a:pt x="112" y="301"/>
                    </a:lnTo>
                    <a:lnTo>
                      <a:pt x="80" y="286"/>
                    </a:lnTo>
                    <a:lnTo>
                      <a:pt x="37" y="199"/>
                    </a:lnTo>
                    <a:lnTo>
                      <a:pt x="0" y="118"/>
                    </a:lnTo>
                    <a:lnTo>
                      <a:pt x="0" y="77"/>
                    </a:lnTo>
                    <a:lnTo>
                      <a:pt x="64" y="11"/>
                    </a:lnTo>
                    <a:lnTo>
                      <a:pt x="112" y="8"/>
                    </a:lnTo>
                    <a:lnTo>
                      <a:pt x="125" y="17"/>
                    </a:lnTo>
                    <a:lnTo>
                      <a:pt x="169" y="0"/>
                    </a:lnTo>
                    <a:lnTo>
                      <a:pt x="186" y="1"/>
                    </a:lnTo>
                    <a:lnTo>
                      <a:pt x="199" y="13"/>
                    </a:lnTo>
                    <a:lnTo>
                      <a:pt x="204" y="27"/>
                    </a:lnTo>
                    <a:lnTo>
                      <a:pt x="194" y="43"/>
                    </a:lnTo>
                    <a:lnTo>
                      <a:pt x="117" y="82"/>
                    </a:lnTo>
                    <a:lnTo>
                      <a:pt x="100" y="139"/>
                    </a:lnTo>
                    <a:lnTo>
                      <a:pt x="128" y="97"/>
                    </a:lnTo>
                    <a:lnTo>
                      <a:pt x="202" y="74"/>
                    </a:lnTo>
                    <a:lnTo>
                      <a:pt x="212" y="74"/>
                    </a:lnTo>
                    <a:lnTo>
                      <a:pt x="223" y="84"/>
                    </a:lnTo>
                    <a:lnTo>
                      <a:pt x="229" y="106"/>
                    </a:lnTo>
                    <a:lnTo>
                      <a:pt x="220" y="121"/>
                    </a:lnTo>
                    <a:lnTo>
                      <a:pt x="161" y="145"/>
                    </a:lnTo>
                    <a:lnTo>
                      <a:pt x="159" y="170"/>
                    </a:lnTo>
                    <a:lnTo>
                      <a:pt x="197" y="218"/>
                    </a:lnTo>
                    <a:lnTo>
                      <a:pt x="215" y="217"/>
                    </a:lnTo>
                    <a:lnTo>
                      <a:pt x="233" y="213"/>
                    </a:lnTo>
                    <a:lnTo>
                      <a:pt x="255" y="199"/>
                    </a:lnTo>
                    <a:lnTo>
                      <a:pt x="266" y="183"/>
                    </a:lnTo>
                    <a:lnTo>
                      <a:pt x="286" y="173"/>
                    </a:lnTo>
                    <a:lnTo>
                      <a:pt x="303" y="174"/>
                    </a:lnTo>
                    <a:lnTo>
                      <a:pt x="316" y="181"/>
                    </a:lnTo>
                    <a:lnTo>
                      <a:pt x="322" y="199"/>
                    </a:lnTo>
                    <a:lnTo>
                      <a:pt x="324" y="213"/>
                    </a:lnTo>
                    <a:lnTo>
                      <a:pt x="316" y="225"/>
                    </a:lnTo>
                    <a:lnTo>
                      <a:pt x="289" y="238"/>
                    </a:lnTo>
                    <a:lnTo>
                      <a:pt x="255" y="249"/>
                    </a:lnTo>
                    <a:lnTo>
                      <a:pt x="241" y="260"/>
                    </a:lnTo>
                    <a:lnTo>
                      <a:pt x="265" y="307"/>
                    </a:lnTo>
                    <a:lnTo>
                      <a:pt x="159" y="346"/>
                    </a:lnTo>
                    <a:lnTo>
                      <a:pt x="148" y="327"/>
                    </a:lnTo>
                  </a:path>
                </a:pathLst>
              </a:custGeom>
              <a:solidFill>
                <a:srgbClr val="FFBFBF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87" name="Freeform 70"/>
              <p:cNvSpPr>
                <a:spLocks/>
              </p:cNvSpPr>
              <p:nvPr/>
            </p:nvSpPr>
            <p:spPr bwMode="auto">
              <a:xfrm>
                <a:off x="3175" y="2075"/>
                <a:ext cx="17" cy="30"/>
              </a:xfrm>
              <a:custGeom>
                <a:avLst/>
                <a:gdLst>
                  <a:gd name="T0" fmla="*/ 0 w 17"/>
                  <a:gd name="T1" fmla="*/ 0 h 30"/>
                  <a:gd name="T2" fmla="*/ 1 w 17"/>
                  <a:gd name="T3" fmla="*/ 14 h 30"/>
                  <a:gd name="T4" fmla="*/ 9 w 17"/>
                  <a:gd name="T5" fmla="*/ 23 h 30"/>
                  <a:gd name="T6" fmla="*/ 16 w 17"/>
                  <a:gd name="T7" fmla="*/ 29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30"/>
                  <a:gd name="T14" fmla="*/ 17 w 17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30">
                    <a:moveTo>
                      <a:pt x="0" y="0"/>
                    </a:moveTo>
                    <a:lnTo>
                      <a:pt x="1" y="14"/>
                    </a:lnTo>
                    <a:lnTo>
                      <a:pt x="9" y="23"/>
                    </a:lnTo>
                    <a:lnTo>
                      <a:pt x="16" y="29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88" name="Freeform 71"/>
              <p:cNvSpPr>
                <a:spLocks/>
              </p:cNvSpPr>
              <p:nvPr/>
            </p:nvSpPr>
            <p:spPr bwMode="auto">
              <a:xfrm>
                <a:off x="2949" y="1902"/>
                <a:ext cx="73" cy="88"/>
              </a:xfrm>
              <a:custGeom>
                <a:avLst/>
                <a:gdLst>
                  <a:gd name="T0" fmla="*/ 72 w 73"/>
                  <a:gd name="T1" fmla="*/ 0 h 88"/>
                  <a:gd name="T2" fmla="*/ 28 w 73"/>
                  <a:gd name="T3" fmla="*/ 17 h 88"/>
                  <a:gd name="T4" fmla="*/ 16 w 73"/>
                  <a:gd name="T5" fmla="*/ 34 h 88"/>
                  <a:gd name="T6" fmla="*/ 8 w 73"/>
                  <a:gd name="T7" fmla="*/ 56 h 88"/>
                  <a:gd name="T8" fmla="*/ 0 w 73"/>
                  <a:gd name="T9" fmla="*/ 82 h 88"/>
                  <a:gd name="T10" fmla="*/ 0 w 73"/>
                  <a:gd name="T11" fmla="*/ 87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88"/>
                  <a:gd name="T20" fmla="*/ 73 w 7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88">
                    <a:moveTo>
                      <a:pt x="72" y="0"/>
                    </a:moveTo>
                    <a:lnTo>
                      <a:pt x="28" y="17"/>
                    </a:lnTo>
                    <a:lnTo>
                      <a:pt x="16" y="34"/>
                    </a:lnTo>
                    <a:lnTo>
                      <a:pt x="8" y="56"/>
                    </a:lnTo>
                    <a:lnTo>
                      <a:pt x="0" y="82"/>
                    </a:lnTo>
                    <a:lnTo>
                      <a:pt x="0" y="87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3759" name="Freeform 72"/>
            <p:cNvSpPr>
              <a:spLocks/>
            </p:cNvSpPr>
            <p:nvPr/>
          </p:nvSpPr>
          <p:spPr bwMode="auto">
            <a:xfrm>
              <a:off x="3029" y="2145"/>
              <a:ext cx="191" cy="132"/>
            </a:xfrm>
            <a:custGeom>
              <a:avLst/>
              <a:gdLst>
                <a:gd name="T0" fmla="*/ 27 w 191"/>
                <a:gd name="T1" fmla="*/ 131 h 132"/>
                <a:gd name="T2" fmla="*/ 0 w 191"/>
                <a:gd name="T3" fmla="*/ 64 h 132"/>
                <a:gd name="T4" fmla="*/ 160 w 191"/>
                <a:gd name="T5" fmla="*/ 0 h 132"/>
                <a:gd name="T6" fmla="*/ 190 w 191"/>
                <a:gd name="T7" fmla="*/ 56 h 132"/>
                <a:gd name="T8" fmla="*/ 27 w 191"/>
                <a:gd name="T9" fmla="*/ 131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32"/>
                <a:gd name="T17" fmla="*/ 191 w 191"/>
                <a:gd name="T18" fmla="*/ 132 h 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32">
                  <a:moveTo>
                    <a:pt x="27" y="131"/>
                  </a:moveTo>
                  <a:lnTo>
                    <a:pt x="0" y="64"/>
                  </a:lnTo>
                  <a:lnTo>
                    <a:pt x="160" y="0"/>
                  </a:lnTo>
                  <a:lnTo>
                    <a:pt x="190" y="56"/>
                  </a:lnTo>
                  <a:lnTo>
                    <a:pt x="27" y="131"/>
                  </a:lnTo>
                </a:path>
              </a:pathLst>
            </a:custGeom>
            <a:solidFill>
              <a:srgbClr val="FFFFBF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3" name="Group 73"/>
            <p:cNvGrpSpPr>
              <a:grpSpLocks/>
            </p:cNvGrpSpPr>
            <p:nvPr/>
          </p:nvGrpSpPr>
          <p:grpSpPr bwMode="auto">
            <a:xfrm>
              <a:off x="804" y="1173"/>
              <a:ext cx="1339" cy="1871"/>
              <a:chOff x="804" y="1173"/>
              <a:chExt cx="1339" cy="1871"/>
            </a:xfrm>
          </p:grpSpPr>
          <p:grpSp>
            <p:nvGrpSpPr>
              <p:cNvPr id="24" name="Group 74"/>
              <p:cNvGrpSpPr>
                <a:grpSpLocks/>
              </p:cNvGrpSpPr>
              <p:nvPr/>
            </p:nvGrpSpPr>
            <p:grpSpPr bwMode="auto">
              <a:xfrm>
                <a:off x="1394" y="1291"/>
                <a:ext cx="749" cy="932"/>
                <a:chOff x="1394" y="1291"/>
                <a:chExt cx="749" cy="932"/>
              </a:xfrm>
            </p:grpSpPr>
            <p:sp>
              <p:nvSpPr>
                <p:cNvPr id="73772" name="Freeform 75"/>
                <p:cNvSpPr>
                  <a:spLocks/>
                </p:cNvSpPr>
                <p:nvPr/>
              </p:nvSpPr>
              <p:spPr bwMode="auto">
                <a:xfrm>
                  <a:off x="1463" y="1968"/>
                  <a:ext cx="164" cy="255"/>
                </a:xfrm>
                <a:custGeom>
                  <a:avLst/>
                  <a:gdLst>
                    <a:gd name="T0" fmla="*/ 62 w 164"/>
                    <a:gd name="T1" fmla="*/ 0 h 255"/>
                    <a:gd name="T2" fmla="*/ 54 w 164"/>
                    <a:gd name="T3" fmla="*/ 89 h 255"/>
                    <a:gd name="T4" fmla="*/ 27 w 164"/>
                    <a:gd name="T5" fmla="*/ 172 h 255"/>
                    <a:gd name="T6" fmla="*/ 0 w 164"/>
                    <a:gd name="T7" fmla="*/ 214 h 255"/>
                    <a:gd name="T8" fmla="*/ 82 w 164"/>
                    <a:gd name="T9" fmla="*/ 254 h 255"/>
                    <a:gd name="T10" fmla="*/ 130 w 164"/>
                    <a:gd name="T11" fmla="*/ 159 h 255"/>
                    <a:gd name="T12" fmla="*/ 144 w 164"/>
                    <a:gd name="T13" fmla="*/ 96 h 255"/>
                    <a:gd name="T14" fmla="*/ 163 w 164"/>
                    <a:gd name="T15" fmla="*/ 13 h 255"/>
                    <a:gd name="T16" fmla="*/ 62 w 164"/>
                    <a:gd name="T17" fmla="*/ 0 h 25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4"/>
                    <a:gd name="T28" fmla="*/ 0 h 255"/>
                    <a:gd name="T29" fmla="*/ 164 w 164"/>
                    <a:gd name="T30" fmla="*/ 255 h 25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4" h="255">
                      <a:moveTo>
                        <a:pt x="62" y="0"/>
                      </a:moveTo>
                      <a:lnTo>
                        <a:pt x="54" y="89"/>
                      </a:lnTo>
                      <a:lnTo>
                        <a:pt x="27" y="172"/>
                      </a:lnTo>
                      <a:lnTo>
                        <a:pt x="0" y="214"/>
                      </a:lnTo>
                      <a:lnTo>
                        <a:pt x="82" y="254"/>
                      </a:lnTo>
                      <a:lnTo>
                        <a:pt x="130" y="159"/>
                      </a:lnTo>
                      <a:lnTo>
                        <a:pt x="144" y="96"/>
                      </a:lnTo>
                      <a:lnTo>
                        <a:pt x="163" y="13"/>
                      </a:lnTo>
                      <a:lnTo>
                        <a:pt x="62" y="0"/>
                      </a:lnTo>
                    </a:path>
                  </a:pathLst>
                </a:custGeom>
                <a:solidFill>
                  <a:srgbClr val="FF9F9F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25" name="Group 76"/>
                <p:cNvGrpSpPr>
                  <a:grpSpLocks/>
                </p:cNvGrpSpPr>
                <p:nvPr/>
              </p:nvGrpSpPr>
              <p:grpSpPr bwMode="auto">
                <a:xfrm>
                  <a:off x="1394" y="1291"/>
                  <a:ext cx="749" cy="879"/>
                  <a:chOff x="1394" y="1291"/>
                  <a:chExt cx="749" cy="879"/>
                </a:xfrm>
              </p:grpSpPr>
              <p:grpSp>
                <p:nvGrpSpPr>
                  <p:cNvPr id="26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1731" y="1869"/>
                    <a:ext cx="98" cy="124"/>
                    <a:chOff x="1731" y="1869"/>
                    <a:chExt cx="98" cy="124"/>
                  </a:xfrm>
                </p:grpSpPr>
                <p:sp>
                  <p:nvSpPr>
                    <p:cNvPr id="73784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1731" y="1869"/>
                      <a:ext cx="98" cy="56"/>
                    </a:xfrm>
                    <a:custGeom>
                      <a:avLst/>
                      <a:gdLst>
                        <a:gd name="T0" fmla="*/ 97 w 98"/>
                        <a:gd name="T1" fmla="*/ 7 h 56"/>
                        <a:gd name="T2" fmla="*/ 92 w 98"/>
                        <a:gd name="T3" fmla="*/ 55 h 56"/>
                        <a:gd name="T4" fmla="*/ 0 w 98"/>
                        <a:gd name="T5" fmla="*/ 42 h 56"/>
                        <a:gd name="T6" fmla="*/ 16 w 98"/>
                        <a:gd name="T7" fmla="*/ 0 h 56"/>
                        <a:gd name="T8" fmla="*/ 97 w 98"/>
                        <a:gd name="T9" fmla="*/ 7 h 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8"/>
                        <a:gd name="T16" fmla="*/ 0 h 56"/>
                        <a:gd name="T17" fmla="*/ 98 w 98"/>
                        <a:gd name="T18" fmla="*/ 56 h 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8" h="56">
                          <a:moveTo>
                            <a:pt x="97" y="7"/>
                          </a:moveTo>
                          <a:lnTo>
                            <a:pt x="92" y="55"/>
                          </a:lnTo>
                          <a:lnTo>
                            <a:pt x="0" y="42"/>
                          </a:lnTo>
                          <a:lnTo>
                            <a:pt x="16" y="0"/>
                          </a:lnTo>
                          <a:lnTo>
                            <a:pt x="97" y="7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254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3785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1731" y="1919"/>
                      <a:ext cx="69" cy="74"/>
                    </a:xfrm>
                    <a:custGeom>
                      <a:avLst/>
                      <a:gdLst>
                        <a:gd name="T0" fmla="*/ 68 w 69"/>
                        <a:gd name="T1" fmla="*/ 4 h 74"/>
                        <a:gd name="T2" fmla="*/ 64 w 69"/>
                        <a:gd name="T3" fmla="*/ 25 h 74"/>
                        <a:gd name="T4" fmla="*/ 64 w 69"/>
                        <a:gd name="T5" fmla="*/ 36 h 74"/>
                        <a:gd name="T6" fmla="*/ 64 w 69"/>
                        <a:gd name="T7" fmla="*/ 47 h 74"/>
                        <a:gd name="T8" fmla="*/ 68 w 69"/>
                        <a:gd name="T9" fmla="*/ 73 h 74"/>
                        <a:gd name="T10" fmla="*/ 3 w 69"/>
                        <a:gd name="T11" fmla="*/ 41 h 74"/>
                        <a:gd name="T12" fmla="*/ 0 w 69"/>
                        <a:gd name="T13" fmla="*/ 0 h 74"/>
                        <a:gd name="T14" fmla="*/ 68 w 69"/>
                        <a:gd name="T15" fmla="*/ 4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69"/>
                        <a:gd name="T25" fmla="*/ 0 h 74"/>
                        <a:gd name="T26" fmla="*/ 69 w 69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69" h="74">
                          <a:moveTo>
                            <a:pt x="68" y="4"/>
                          </a:moveTo>
                          <a:lnTo>
                            <a:pt x="64" y="25"/>
                          </a:lnTo>
                          <a:lnTo>
                            <a:pt x="64" y="36"/>
                          </a:lnTo>
                          <a:lnTo>
                            <a:pt x="64" y="47"/>
                          </a:lnTo>
                          <a:lnTo>
                            <a:pt x="68" y="73"/>
                          </a:lnTo>
                          <a:lnTo>
                            <a:pt x="3" y="41"/>
                          </a:lnTo>
                          <a:lnTo>
                            <a:pt x="0" y="0"/>
                          </a:lnTo>
                          <a:lnTo>
                            <a:pt x="68" y="4"/>
                          </a:lnTo>
                        </a:path>
                      </a:pathLst>
                    </a:custGeom>
                    <a:solidFill>
                      <a:srgbClr val="3F1F00"/>
                    </a:solidFill>
                    <a:ln w="254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7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1394" y="1291"/>
                    <a:ext cx="749" cy="879"/>
                    <a:chOff x="1394" y="1291"/>
                    <a:chExt cx="749" cy="879"/>
                  </a:xfrm>
                </p:grpSpPr>
                <p:sp>
                  <p:nvSpPr>
                    <p:cNvPr id="73781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1394" y="1291"/>
                      <a:ext cx="749" cy="879"/>
                    </a:xfrm>
                    <a:custGeom>
                      <a:avLst/>
                      <a:gdLst>
                        <a:gd name="T0" fmla="*/ 511 w 749"/>
                        <a:gd name="T1" fmla="*/ 71 h 879"/>
                        <a:gd name="T2" fmla="*/ 567 w 749"/>
                        <a:gd name="T3" fmla="*/ 118 h 879"/>
                        <a:gd name="T4" fmla="*/ 619 w 749"/>
                        <a:gd name="T5" fmla="*/ 191 h 879"/>
                        <a:gd name="T6" fmla="*/ 623 w 749"/>
                        <a:gd name="T7" fmla="*/ 271 h 879"/>
                        <a:gd name="T8" fmla="*/ 620 w 749"/>
                        <a:gd name="T9" fmla="*/ 318 h 879"/>
                        <a:gd name="T10" fmla="*/ 667 w 749"/>
                        <a:gd name="T11" fmla="*/ 382 h 879"/>
                        <a:gd name="T12" fmla="*/ 715 w 749"/>
                        <a:gd name="T13" fmla="*/ 457 h 879"/>
                        <a:gd name="T14" fmla="*/ 744 w 749"/>
                        <a:gd name="T15" fmla="*/ 518 h 879"/>
                        <a:gd name="T16" fmla="*/ 740 w 749"/>
                        <a:gd name="T17" fmla="*/ 583 h 879"/>
                        <a:gd name="T18" fmla="*/ 723 w 749"/>
                        <a:gd name="T19" fmla="*/ 614 h 879"/>
                        <a:gd name="T20" fmla="*/ 679 w 749"/>
                        <a:gd name="T21" fmla="*/ 625 h 879"/>
                        <a:gd name="T22" fmla="*/ 606 w 749"/>
                        <a:gd name="T23" fmla="*/ 586 h 879"/>
                        <a:gd name="T24" fmla="*/ 567 w 749"/>
                        <a:gd name="T25" fmla="*/ 523 h 879"/>
                        <a:gd name="T26" fmla="*/ 538 w 749"/>
                        <a:gd name="T27" fmla="*/ 627 h 879"/>
                        <a:gd name="T28" fmla="*/ 478 w 749"/>
                        <a:gd name="T29" fmla="*/ 586 h 879"/>
                        <a:gd name="T30" fmla="*/ 388 w 749"/>
                        <a:gd name="T31" fmla="*/ 588 h 879"/>
                        <a:gd name="T32" fmla="*/ 345 w 749"/>
                        <a:gd name="T33" fmla="*/ 625 h 879"/>
                        <a:gd name="T34" fmla="*/ 353 w 749"/>
                        <a:gd name="T35" fmla="*/ 658 h 879"/>
                        <a:gd name="T36" fmla="*/ 434 w 749"/>
                        <a:gd name="T37" fmla="*/ 688 h 879"/>
                        <a:gd name="T38" fmla="*/ 508 w 749"/>
                        <a:gd name="T39" fmla="*/ 700 h 879"/>
                        <a:gd name="T40" fmla="*/ 503 w 749"/>
                        <a:gd name="T41" fmla="*/ 779 h 879"/>
                        <a:gd name="T42" fmla="*/ 487 w 749"/>
                        <a:gd name="T43" fmla="*/ 852 h 879"/>
                        <a:gd name="T44" fmla="*/ 460 w 749"/>
                        <a:gd name="T45" fmla="*/ 878 h 879"/>
                        <a:gd name="T46" fmla="*/ 401 w 749"/>
                        <a:gd name="T47" fmla="*/ 857 h 879"/>
                        <a:gd name="T48" fmla="*/ 236 w 749"/>
                        <a:gd name="T49" fmla="*/ 752 h 879"/>
                        <a:gd name="T50" fmla="*/ 155 w 749"/>
                        <a:gd name="T51" fmla="*/ 688 h 879"/>
                        <a:gd name="T52" fmla="*/ 146 w 749"/>
                        <a:gd name="T53" fmla="*/ 658 h 879"/>
                        <a:gd name="T54" fmla="*/ 95 w 749"/>
                        <a:gd name="T55" fmla="*/ 661 h 879"/>
                        <a:gd name="T56" fmla="*/ 59 w 749"/>
                        <a:gd name="T57" fmla="*/ 632 h 879"/>
                        <a:gd name="T58" fmla="*/ 51 w 749"/>
                        <a:gd name="T59" fmla="*/ 554 h 879"/>
                        <a:gd name="T60" fmla="*/ 26 w 749"/>
                        <a:gd name="T61" fmla="*/ 471 h 879"/>
                        <a:gd name="T62" fmla="*/ 0 w 749"/>
                        <a:gd name="T63" fmla="*/ 326 h 879"/>
                        <a:gd name="T64" fmla="*/ 35 w 749"/>
                        <a:gd name="T65" fmla="*/ 154 h 879"/>
                        <a:gd name="T66" fmla="*/ 91 w 749"/>
                        <a:gd name="T67" fmla="*/ 75 h 879"/>
                        <a:gd name="T68" fmla="*/ 184 w 749"/>
                        <a:gd name="T69" fmla="*/ 18 h 879"/>
                        <a:gd name="T70" fmla="*/ 285 w 749"/>
                        <a:gd name="T71" fmla="*/ 0 h 879"/>
                        <a:gd name="T72" fmla="*/ 370 w 749"/>
                        <a:gd name="T73" fmla="*/ 10 h 879"/>
                        <a:gd name="T74" fmla="*/ 455 w 749"/>
                        <a:gd name="T75" fmla="*/ 41 h 879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w 749"/>
                        <a:gd name="T115" fmla="*/ 0 h 879"/>
                        <a:gd name="T116" fmla="*/ 749 w 749"/>
                        <a:gd name="T117" fmla="*/ 879 h 879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T114" t="T115" r="T116" b="T117"/>
                      <a:pathLst>
                        <a:path w="749" h="879">
                          <a:moveTo>
                            <a:pt x="455" y="41"/>
                          </a:moveTo>
                          <a:lnTo>
                            <a:pt x="511" y="71"/>
                          </a:lnTo>
                          <a:lnTo>
                            <a:pt x="543" y="97"/>
                          </a:lnTo>
                          <a:lnTo>
                            <a:pt x="567" y="118"/>
                          </a:lnTo>
                          <a:lnTo>
                            <a:pt x="599" y="157"/>
                          </a:lnTo>
                          <a:lnTo>
                            <a:pt x="619" y="191"/>
                          </a:lnTo>
                          <a:lnTo>
                            <a:pt x="625" y="224"/>
                          </a:lnTo>
                          <a:lnTo>
                            <a:pt x="623" y="271"/>
                          </a:lnTo>
                          <a:lnTo>
                            <a:pt x="615" y="296"/>
                          </a:lnTo>
                          <a:lnTo>
                            <a:pt x="620" y="318"/>
                          </a:lnTo>
                          <a:lnTo>
                            <a:pt x="636" y="345"/>
                          </a:lnTo>
                          <a:lnTo>
                            <a:pt x="667" y="382"/>
                          </a:lnTo>
                          <a:lnTo>
                            <a:pt x="692" y="418"/>
                          </a:lnTo>
                          <a:lnTo>
                            <a:pt x="715" y="457"/>
                          </a:lnTo>
                          <a:lnTo>
                            <a:pt x="736" y="492"/>
                          </a:lnTo>
                          <a:lnTo>
                            <a:pt x="744" y="518"/>
                          </a:lnTo>
                          <a:lnTo>
                            <a:pt x="748" y="547"/>
                          </a:lnTo>
                          <a:lnTo>
                            <a:pt x="740" y="583"/>
                          </a:lnTo>
                          <a:lnTo>
                            <a:pt x="732" y="601"/>
                          </a:lnTo>
                          <a:lnTo>
                            <a:pt x="723" y="614"/>
                          </a:lnTo>
                          <a:lnTo>
                            <a:pt x="705" y="627"/>
                          </a:lnTo>
                          <a:lnTo>
                            <a:pt x="679" y="625"/>
                          </a:lnTo>
                          <a:lnTo>
                            <a:pt x="646" y="609"/>
                          </a:lnTo>
                          <a:lnTo>
                            <a:pt x="606" y="586"/>
                          </a:lnTo>
                          <a:lnTo>
                            <a:pt x="564" y="562"/>
                          </a:lnTo>
                          <a:lnTo>
                            <a:pt x="567" y="523"/>
                          </a:lnTo>
                          <a:lnTo>
                            <a:pt x="559" y="619"/>
                          </a:lnTo>
                          <a:lnTo>
                            <a:pt x="538" y="627"/>
                          </a:lnTo>
                          <a:lnTo>
                            <a:pt x="518" y="606"/>
                          </a:lnTo>
                          <a:lnTo>
                            <a:pt x="478" y="586"/>
                          </a:lnTo>
                          <a:lnTo>
                            <a:pt x="439" y="580"/>
                          </a:lnTo>
                          <a:lnTo>
                            <a:pt x="388" y="588"/>
                          </a:lnTo>
                          <a:lnTo>
                            <a:pt x="357" y="601"/>
                          </a:lnTo>
                          <a:lnTo>
                            <a:pt x="345" y="625"/>
                          </a:lnTo>
                          <a:lnTo>
                            <a:pt x="345" y="645"/>
                          </a:lnTo>
                          <a:lnTo>
                            <a:pt x="353" y="658"/>
                          </a:lnTo>
                          <a:lnTo>
                            <a:pt x="393" y="679"/>
                          </a:lnTo>
                          <a:lnTo>
                            <a:pt x="434" y="688"/>
                          </a:lnTo>
                          <a:lnTo>
                            <a:pt x="474" y="700"/>
                          </a:lnTo>
                          <a:lnTo>
                            <a:pt x="508" y="700"/>
                          </a:lnTo>
                          <a:lnTo>
                            <a:pt x="513" y="692"/>
                          </a:lnTo>
                          <a:lnTo>
                            <a:pt x="503" y="779"/>
                          </a:lnTo>
                          <a:lnTo>
                            <a:pt x="492" y="826"/>
                          </a:lnTo>
                          <a:lnTo>
                            <a:pt x="487" y="852"/>
                          </a:lnTo>
                          <a:lnTo>
                            <a:pt x="481" y="865"/>
                          </a:lnTo>
                          <a:lnTo>
                            <a:pt x="460" y="878"/>
                          </a:lnTo>
                          <a:lnTo>
                            <a:pt x="436" y="875"/>
                          </a:lnTo>
                          <a:lnTo>
                            <a:pt x="401" y="857"/>
                          </a:lnTo>
                          <a:lnTo>
                            <a:pt x="317" y="805"/>
                          </a:lnTo>
                          <a:lnTo>
                            <a:pt x="236" y="752"/>
                          </a:lnTo>
                          <a:lnTo>
                            <a:pt x="171" y="708"/>
                          </a:lnTo>
                          <a:lnTo>
                            <a:pt x="155" y="688"/>
                          </a:lnTo>
                          <a:lnTo>
                            <a:pt x="147" y="669"/>
                          </a:lnTo>
                          <a:lnTo>
                            <a:pt x="146" y="658"/>
                          </a:lnTo>
                          <a:lnTo>
                            <a:pt x="120" y="661"/>
                          </a:lnTo>
                          <a:lnTo>
                            <a:pt x="95" y="661"/>
                          </a:lnTo>
                          <a:lnTo>
                            <a:pt x="77" y="656"/>
                          </a:lnTo>
                          <a:lnTo>
                            <a:pt x="59" y="632"/>
                          </a:lnTo>
                          <a:lnTo>
                            <a:pt x="48" y="601"/>
                          </a:lnTo>
                          <a:lnTo>
                            <a:pt x="51" y="554"/>
                          </a:lnTo>
                          <a:lnTo>
                            <a:pt x="46" y="518"/>
                          </a:lnTo>
                          <a:lnTo>
                            <a:pt x="26" y="471"/>
                          </a:lnTo>
                          <a:lnTo>
                            <a:pt x="5" y="421"/>
                          </a:lnTo>
                          <a:lnTo>
                            <a:pt x="0" y="326"/>
                          </a:lnTo>
                          <a:lnTo>
                            <a:pt x="8" y="237"/>
                          </a:lnTo>
                          <a:lnTo>
                            <a:pt x="35" y="154"/>
                          </a:lnTo>
                          <a:lnTo>
                            <a:pt x="61" y="110"/>
                          </a:lnTo>
                          <a:lnTo>
                            <a:pt x="91" y="75"/>
                          </a:lnTo>
                          <a:lnTo>
                            <a:pt x="128" y="41"/>
                          </a:lnTo>
                          <a:lnTo>
                            <a:pt x="184" y="18"/>
                          </a:lnTo>
                          <a:lnTo>
                            <a:pt x="229" y="5"/>
                          </a:lnTo>
                          <a:lnTo>
                            <a:pt x="285" y="0"/>
                          </a:lnTo>
                          <a:lnTo>
                            <a:pt x="335" y="5"/>
                          </a:lnTo>
                          <a:lnTo>
                            <a:pt x="370" y="10"/>
                          </a:lnTo>
                          <a:lnTo>
                            <a:pt x="409" y="23"/>
                          </a:lnTo>
                          <a:lnTo>
                            <a:pt x="455" y="41"/>
                          </a:lnTo>
                        </a:path>
                      </a:pathLst>
                    </a:custGeom>
                    <a:solidFill>
                      <a:srgbClr val="FF9F9F"/>
                    </a:solidFill>
                    <a:ln w="254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3782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1734" y="1450"/>
                      <a:ext cx="177" cy="116"/>
                    </a:xfrm>
                    <a:custGeom>
                      <a:avLst/>
                      <a:gdLst>
                        <a:gd name="T0" fmla="*/ 5 w 177"/>
                        <a:gd name="T1" fmla="*/ 73 h 116"/>
                        <a:gd name="T2" fmla="*/ 43 w 177"/>
                        <a:gd name="T3" fmla="*/ 42 h 116"/>
                        <a:gd name="T4" fmla="*/ 86 w 177"/>
                        <a:gd name="T5" fmla="*/ 16 h 116"/>
                        <a:gd name="T6" fmla="*/ 128 w 177"/>
                        <a:gd name="T7" fmla="*/ 3 h 116"/>
                        <a:gd name="T8" fmla="*/ 147 w 177"/>
                        <a:gd name="T9" fmla="*/ 0 h 116"/>
                        <a:gd name="T10" fmla="*/ 163 w 177"/>
                        <a:gd name="T11" fmla="*/ 0 h 116"/>
                        <a:gd name="T12" fmla="*/ 173 w 177"/>
                        <a:gd name="T13" fmla="*/ 8 h 116"/>
                        <a:gd name="T14" fmla="*/ 176 w 177"/>
                        <a:gd name="T15" fmla="*/ 21 h 116"/>
                        <a:gd name="T16" fmla="*/ 173 w 177"/>
                        <a:gd name="T17" fmla="*/ 32 h 116"/>
                        <a:gd name="T18" fmla="*/ 158 w 177"/>
                        <a:gd name="T19" fmla="*/ 39 h 116"/>
                        <a:gd name="T20" fmla="*/ 133 w 177"/>
                        <a:gd name="T21" fmla="*/ 47 h 116"/>
                        <a:gd name="T22" fmla="*/ 96 w 177"/>
                        <a:gd name="T23" fmla="*/ 63 h 116"/>
                        <a:gd name="T24" fmla="*/ 65 w 177"/>
                        <a:gd name="T25" fmla="*/ 81 h 116"/>
                        <a:gd name="T26" fmla="*/ 43 w 177"/>
                        <a:gd name="T27" fmla="*/ 95 h 116"/>
                        <a:gd name="T28" fmla="*/ 25 w 177"/>
                        <a:gd name="T29" fmla="*/ 112 h 116"/>
                        <a:gd name="T30" fmla="*/ 8 w 177"/>
                        <a:gd name="T31" fmla="*/ 115 h 116"/>
                        <a:gd name="T32" fmla="*/ 0 w 177"/>
                        <a:gd name="T33" fmla="*/ 95 h 116"/>
                        <a:gd name="T34" fmla="*/ 5 w 177"/>
                        <a:gd name="T35" fmla="*/ 73 h 11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177"/>
                        <a:gd name="T55" fmla="*/ 0 h 116"/>
                        <a:gd name="T56" fmla="*/ 177 w 177"/>
                        <a:gd name="T57" fmla="*/ 116 h 11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177" h="116">
                          <a:moveTo>
                            <a:pt x="5" y="73"/>
                          </a:moveTo>
                          <a:lnTo>
                            <a:pt x="43" y="42"/>
                          </a:lnTo>
                          <a:lnTo>
                            <a:pt x="86" y="16"/>
                          </a:lnTo>
                          <a:lnTo>
                            <a:pt x="128" y="3"/>
                          </a:lnTo>
                          <a:lnTo>
                            <a:pt x="147" y="0"/>
                          </a:lnTo>
                          <a:lnTo>
                            <a:pt x="163" y="0"/>
                          </a:lnTo>
                          <a:lnTo>
                            <a:pt x="173" y="8"/>
                          </a:lnTo>
                          <a:lnTo>
                            <a:pt x="176" y="21"/>
                          </a:lnTo>
                          <a:lnTo>
                            <a:pt x="173" y="32"/>
                          </a:lnTo>
                          <a:lnTo>
                            <a:pt x="158" y="39"/>
                          </a:lnTo>
                          <a:lnTo>
                            <a:pt x="133" y="47"/>
                          </a:lnTo>
                          <a:lnTo>
                            <a:pt x="96" y="63"/>
                          </a:lnTo>
                          <a:lnTo>
                            <a:pt x="65" y="81"/>
                          </a:lnTo>
                          <a:lnTo>
                            <a:pt x="43" y="95"/>
                          </a:lnTo>
                          <a:lnTo>
                            <a:pt x="25" y="112"/>
                          </a:lnTo>
                          <a:lnTo>
                            <a:pt x="8" y="115"/>
                          </a:lnTo>
                          <a:lnTo>
                            <a:pt x="0" y="95"/>
                          </a:lnTo>
                          <a:lnTo>
                            <a:pt x="5" y="73"/>
                          </a:lnTo>
                        </a:path>
                      </a:pathLst>
                    </a:custGeom>
                    <a:solidFill>
                      <a:srgbClr val="3F1F00"/>
                    </a:solidFill>
                    <a:ln w="254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3783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1503" y="1699"/>
                      <a:ext cx="209" cy="238"/>
                    </a:xfrm>
                    <a:custGeom>
                      <a:avLst/>
                      <a:gdLst>
                        <a:gd name="T0" fmla="*/ 187 w 209"/>
                        <a:gd name="T1" fmla="*/ 0 h 238"/>
                        <a:gd name="T2" fmla="*/ 197 w 209"/>
                        <a:gd name="T3" fmla="*/ 46 h 238"/>
                        <a:gd name="T4" fmla="*/ 205 w 209"/>
                        <a:gd name="T5" fmla="*/ 83 h 238"/>
                        <a:gd name="T6" fmla="*/ 208 w 209"/>
                        <a:gd name="T7" fmla="*/ 131 h 238"/>
                        <a:gd name="T8" fmla="*/ 197 w 209"/>
                        <a:gd name="T9" fmla="*/ 172 h 238"/>
                        <a:gd name="T10" fmla="*/ 159 w 209"/>
                        <a:gd name="T11" fmla="*/ 144 h 238"/>
                        <a:gd name="T12" fmla="*/ 157 w 209"/>
                        <a:gd name="T13" fmla="*/ 209 h 238"/>
                        <a:gd name="T14" fmla="*/ 115 w 209"/>
                        <a:gd name="T15" fmla="*/ 185 h 238"/>
                        <a:gd name="T16" fmla="*/ 103 w 209"/>
                        <a:gd name="T17" fmla="*/ 237 h 238"/>
                        <a:gd name="T18" fmla="*/ 69 w 209"/>
                        <a:gd name="T19" fmla="*/ 227 h 238"/>
                        <a:gd name="T20" fmla="*/ 45 w 209"/>
                        <a:gd name="T21" fmla="*/ 206 h 238"/>
                        <a:gd name="T22" fmla="*/ 24 w 209"/>
                        <a:gd name="T23" fmla="*/ 175 h 238"/>
                        <a:gd name="T24" fmla="*/ 0 w 209"/>
                        <a:gd name="T25" fmla="*/ 128 h 238"/>
                        <a:gd name="T26" fmla="*/ 187 w 209"/>
                        <a:gd name="T27" fmla="*/ 0 h 238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09"/>
                        <a:gd name="T43" fmla="*/ 0 h 238"/>
                        <a:gd name="T44" fmla="*/ 209 w 209"/>
                        <a:gd name="T45" fmla="*/ 238 h 238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09" h="238">
                          <a:moveTo>
                            <a:pt x="187" y="0"/>
                          </a:moveTo>
                          <a:lnTo>
                            <a:pt x="197" y="46"/>
                          </a:lnTo>
                          <a:lnTo>
                            <a:pt x="205" y="83"/>
                          </a:lnTo>
                          <a:lnTo>
                            <a:pt x="208" y="131"/>
                          </a:lnTo>
                          <a:lnTo>
                            <a:pt x="197" y="172"/>
                          </a:lnTo>
                          <a:lnTo>
                            <a:pt x="159" y="144"/>
                          </a:lnTo>
                          <a:lnTo>
                            <a:pt x="157" y="209"/>
                          </a:lnTo>
                          <a:lnTo>
                            <a:pt x="115" y="185"/>
                          </a:lnTo>
                          <a:lnTo>
                            <a:pt x="103" y="237"/>
                          </a:lnTo>
                          <a:lnTo>
                            <a:pt x="69" y="227"/>
                          </a:lnTo>
                          <a:lnTo>
                            <a:pt x="45" y="206"/>
                          </a:lnTo>
                          <a:lnTo>
                            <a:pt x="24" y="175"/>
                          </a:lnTo>
                          <a:lnTo>
                            <a:pt x="0" y="128"/>
                          </a:lnTo>
                          <a:lnTo>
                            <a:pt x="187" y="0"/>
                          </a:lnTo>
                        </a:path>
                      </a:pathLst>
                    </a:custGeom>
                    <a:solidFill>
                      <a:srgbClr val="3F1F00"/>
                    </a:solidFill>
                    <a:ln w="254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73776" name="Arc 84"/>
                  <p:cNvSpPr>
                    <a:spLocks/>
                  </p:cNvSpPr>
                  <p:nvPr/>
                </p:nvSpPr>
                <p:spPr bwMode="auto">
                  <a:xfrm>
                    <a:off x="1409" y="1854"/>
                    <a:ext cx="140" cy="206"/>
                  </a:xfrm>
                  <a:custGeom>
                    <a:avLst/>
                    <a:gdLst>
                      <a:gd name="T0" fmla="*/ 0 w 43200"/>
                      <a:gd name="T1" fmla="*/ 0 h 43200"/>
                      <a:gd name="T2" fmla="*/ 0 w 43200"/>
                      <a:gd name="T3" fmla="*/ 0 h 43200"/>
                      <a:gd name="T4" fmla="*/ 0 w 43200"/>
                      <a:gd name="T5" fmla="*/ 0 h 43200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43200"/>
                      <a:gd name="T11" fmla="*/ 43200 w 43200"/>
                      <a:gd name="T12" fmla="*/ 43200 h 432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43200" fill="none" extrusionOk="0">
                        <a:moveTo>
                          <a:pt x="43162" y="20325"/>
                        </a:moveTo>
                        <a:cubicBezTo>
                          <a:pt x="43187" y="20750"/>
                          <a:pt x="43200" y="21175"/>
                          <a:pt x="43200" y="21600"/>
                        </a:cubicBezTo>
                        <a:cubicBezTo>
                          <a:pt x="43200" y="33529"/>
                          <a:pt x="33529" y="43200"/>
                          <a:pt x="21600" y="43200"/>
                        </a:cubicBez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21703" y="-1"/>
                          <a:pt x="21806" y="0"/>
                          <a:pt x="21908" y="2"/>
                        </a:cubicBezTo>
                      </a:path>
                      <a:path w="43200" h="43200" stroke="0" extrusionOk="0">
                        <a:moveTo>
                          <a:pt x="43162" y="20325"/>
                        </a:moveTo>
                        <a:cubicBezTo>
                          <a:pt x="43187" y="20750"/>
                          <a:pt x="43200" y="21175"/>
                          <a:pt x="43200" y="21600"/>
                        </a:cubicBezTo>
                        <a:cubicBezTo>
                          <a:pt x="43200" y="33529"/>
                          <a:pt x="33529" y="43200"/>
                          <a:pt x="21600" y="43200"/>
                        </a:cubicBez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21703" y="-1"/>
                          <a:pt x="21806" y="0"/>
                          <a:pt x="21908" y="2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noFill/>
                  <a:ln w="76200" cap="rnd">
                    <a:solidFill>
                      <a:srgbClr val="FF9F1F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28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1787" y="1524"/>
                    <a:ext cx="180" cy="210"/>
                    <a:chOff x="1787" y="1524"/>
                    <a:chExt cx="180" cy="210"/>
                  </a:xfrm>
                </p:grpSpPr>
                <p:sp>
                  <p:nvSpPr>
                    <p:cNvPr id="73778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1807" y="1542"/>
                      <a:ext cx="160" cy="192"/>
                    </a:xfrm>
                    <a:custGeom>
                      <a:avLst/>
                      <a:gdLst>
                        <a:gd name="T0" fmla="*/ 141 w 160"/>
                        <a:gd name="T1" fmla="*/ 28 h 192"/>
                        <a:gd name="T2" fmla="*/ 156 w 160"/>
                        <a:gd name="T3" fmla="*/ 54 h 192"/>
                        <a:gd name="T4" fmla="*/ 159 w 160"/>
                        <a:gd name="T5" fmla="*/ 75 h 192"/>
                        <a:gd name="T6" fmla="*/ 159 w 160"/>
                        <a:gd name="T7" fmla="*/ 96 h 192"/>
                        <a:gd name="T8" fmla="*/ 156 w 160"/>
                        <a:gd name="T9" fmla="*/ 115 h 192"/>
                        <a:gd name="T10" fmla="*/ 151 w 160"/>
                        <a:gd name="T11" fmla="*/ 131 h 192"/>
                        <a:gd name="T12" fmla="*/ 141 w 160"/>
                        <a:gd name="T13" fmla="*/ 152 h 192"/>
                        <a:gd name="T14" fmla="*/ 129 w 160"/>
                        <a:gd name="T15" fmla="*/ 170 h 192"/>
                        <a:gd name="T16" fmla="*/ 113 w 160"/>
                        <a:gd name="T17" fmla="*/ 183 h 192"/>
                        <a:gd name="T18" fmla="*/ 95 w 160"/>
                        <a:gd name="T19" fmla="*/ 191 h 192"/>
                        <a:gd name="T20" fmla="*/ 73 w 160"/>
                        <a:gd name="T21" fmla="*/ 191 h 192"/>
                        <a:gd name="T22" fmla="*/ 55 w 160"/>
                        <a:gd name="T23" fmla="*/ 186 h 192"/>
                        <a:gd name="T24" fmla="*/ 41 w 160"/>
                        <a:gd name="T25" fmla="*/ 178 h 192"/>
                        <a:gd name="T26" fmla="*/ 29 w 160"/>
                        <a:gd name="T27" fmla="*/ 167 h 192"/>
                        <a:gd name="T28" fmla="*/ 16 w 160"/>
                        <a:gd name="T29" fmla="*/ 151 h 192"/>
                        <a:gd name="T30" fmla="*/ 5 w 160"/>
                        <a:gd name="T31" fmla="*/ 131 h 192"/>
                        <a:gd name="T32" fmla="*/ 0 w 160"/>
                        <a:gd name="T33" fmla="*/ 107 h 192"/>
                        <a:gd name="T34" fmla="*/ 0 w 160"/>
                        <a:gd name="T35" fmla="*/ 83 h 192"/>
                        <a:gd name="T36" fmla="*/ 7 w 160"/>
                        <a:gd name="T37" fmla="*/ 62 h 192"/>
                        <a:gd name="T38" fmla="*/ 10 w 160"/>
                        <a:gd name="T39" fmla="*/ 45 h 192"/>
                        <a:gd name="T40" fmla="*/ 21 w 160"/>
                        <a:gd name="T41" fmla="*/ 31 h 192"/>
                        <a:gd name="T42" fmla="*/ 36 w 160"/>
                        <a:gd name="T43" fmla="*/ 15 h 192"/>
                        <a:gd name="T44" fmla="*/ 60 w 160"/>
                        <a:gd name="T45" fmla="*/ 2 h 192"/>
                        <a:gd name="T46" fmla="*/ 85 w 160"/>
                        <a:gd name="T47" fmla="*/ 0 h 192"/>
                        <a:gd name="T48" fmla="*/ 109 w 160"/>
                        <a:gd name="T49" fmla="*/ 3 h 192"/>
                        <a:gd name="T50" fmla="*/ 125 w 160"/>
                        <a:gd name="T51" fmla="*/ 13 h 192"/>
                        <a:gd name="T52" fmla="*/ 141 w 160"/>
                        <a:gd name="T53" fmla="*/ 28 h 19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160"/>
                        <a:gd name="T82" fmla="*/ 0 h 192"/>
                        <a:gd name="T83" fmla="*/ 160 w 160"/>
                        <a:gd name="T84" fmla="*/ 192 h 19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160" h="192">
                          <a:moveTo>
                            <a:pt x="141" y="28"/>
                          </a:moveTo>
                          <a:lnTo>
                            <a:pt x="156" y="54"/>
                          </a:lnTo>
                          <a:lnTo>
                            <a:pt x="159" y="75"/>
                          </a:lnTo>
                          <a:lnTo>
                            <a:pt x="159" y="96"/>
                          </a:lnTo>
                          <a:lnTo>
                            <a:pt x="156" y="115"/>
                          </a:lnTo>
                          <a:lnTo>
                            <a:pt x="151" y="131"/>
                          </a:lnTo>
                          <a:lnTo>
                            <a:pt x="141" y="152"/>
                          </a:lnTo>
                          <a:lnTo>
                            <a:pt x="129" y="170"/>
                          </a:lnTo>
                          <a:lnTo>
                            <a:pt x="113" y="183"/>
                          </a:lnTo>
                          <a:lnTo>
                            <a:pt x="95" y="191"/>
                          </a:lnTo>
                          <a:lnTo>
                            <a:pt x="73" y="191"/>
                          </a:lnTo>
                          <a:lnTo>
                            <a:pt x="55" y="186"/>
                          </a:lnTo>
                          <a:lnTo>
                            <a:pt x="41" y="178"/>
                          </a:lnTo>
                          <a:lnTo>
                            <a:pt x="29" y="167"/>
                          </a:lnTo>
                          <a:lnTo>
                            <a:pt x="16" y="151"/>
                          </a:lnTo>
                          <a:lnTo>
                            <a:pt x="5" y="131"/>
                          </a:lnTo>
                          <a:lnTo>
                            <a:pt x="0" y="107"/>
                          </a:lnTo>
                          <a:lnTo>
                            <a:pt x="0" y="83"/>
                          </a:lnTo>
                          <a:lnTo>
                            <a:pt x="7" y="62"/>
                          </a:lnTo>
                          <a:lnTo>
                            <a:pt x="10" y="45"/>
                          </a:lnTo>
                          <a:lnTo>
                            <a:pt x="21" y="31"/>
                          </a:lnTo>
                          <a:lnTo>
                            <a:pt x="36" y="15"/>
                          </a:lnTo>
                          <a:lnTo>
                            <a:pt x="60" y="2"/>
                          </a:lnTo>
                          <a:lnTo>
                            <a:pt x="85" y="0"/>
                          </a:lnTo>
                          <a:lnTo>
                            <a:pt x="109" y="3"/>
                          </a:lnTo>
                          <a:lnTo>
                            <a:pt x="125" y="13"/>
                          </a:lnTo>
                          <a:lnTo>
                            <a:pt x="141" y="28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254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3779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1870" y="1647"/>
                      <a:ext cx="62" cy="76"/>
                    </a:xfrm>
                    <a:custGeom>
                      <a:avLst/>
                      <a:gdLst>
                        <a:gd name="T0" fmla="*/ 56 w 62"/>
                        <a:gd name="T1" fmla="*/ 11 h 76"/>
                        <a:gd name="T2" fmla="*/ 61 w 62"/>
                        <a:gd name="T3" fmla="*/ 21 h 76"/>
                        <a:gd name="T4" fmla="*/ 61 w 62"/>
                        <a:gd name="T5" fmla="*/ 29 h 76"/>
                        <a:gd name="T6" fmla="*/ 61 w 62"/>
                        <a:gd name="T7" fmla="*/ 38 h 76"/>
                        <a:gd name="T8" fmla="*/ 61 w 62"/>
                        <a:gd name="T9" fmla="*/ 45 h 76"/>
                        <a:gd name="T10" fmla="*/ 58 w 62"/>
                        <a:gd name="T11" fmla="*/ 53 h 76"/>
                        <a:gd name="T12" fmla="*/ 56 w 62"/>
                        <a:gd name="T13" fmla="*/ 60 h 76"/>
                        <a:gd name="T14" fmla="*/ 49 w 62"/>
                        <a:gd name="T15" fmla="*/ 68 h 76"/>
                        <a:gd name="T16" fmla="*/ 44 w 62"/>
                        <a:gd name="T17" fmla="*/ 74 h 76"/>
                        <a:gd name="T18" fmla="*/ 36 w 62"/>
                        <a:gd name="T19" fmla="*/ 75 h 76"/>
                        <a:gd name="T20" fmla="*/ 27 w 62"/>
                        <a:gd name="T21" fmla="*/ 75 h 76"/>
                        <a:gd name="T22" fmla="*/ 20 w 62"/>
                        <a:gd name="T23" fmla="*/ 74 h 76"/>
                        <a:gd name="T24" fmla="*/ 15 w 62"/>
                        <a:gd name="T25" fmla="*/ 71 h 76"/>
                        <a:gd name="T26" fmla="*/ 10 w 62"/>
                        <a:gd name="T27" fmla="*/ 67 h 76"/>
                        <a:gd name="T28" fmla="*/ 5 w 62"/>
                        <a:gd name="T29" fmla="*/ 60 h 76"/>
                        <a:gd name="T30" fmla="*/ 2 w 62"/>
                        <a:gd name="T31" fmla="*/ 53 h 76"/>
                        <a:gd name="T32" fmla="*/ 0 w 62"/>
                        <a:gd name="T33" fmla="*/ 43 h 76"/>
                        <a:gd name="T34" fmla="*/ 0 w 62"/>
                        <a:gd name="T35" fmla="*/ 31 h 76"/>
                        <a:gd name="T36" fmla="*/ 2 w 62"/>
                        <a:gd name="T37" fmla="*/ 24 h 76"/>
                        <a:gd name="T38" fmla="*/ 5 w 62"/>
                        <a:gd name="T39" fmla="*/ 19 h 76"/>
                        <a:gd name="T40" fmla="*/ 7 w 62"/>
                        <a:gd name="T41" fmla="*/ 12 h 76"/>
                        <a:gd name="T42" fmla="*/ 13 w 62"/>
                        <a:gd name="T43" fmla="*/ 5 h 76"/>
                        <a:gd name="T44" fmla="*/ 24 w 62"/>
                        <a:gd name="T45" fmla="*/ 0 h 76"/>
                        <a:gd name="T46" fmla="*/ 34 w 62"/>
                        <a:gd name="T47" fmla="*/ 0 h 76"/>
                        <a:gd name="T48" fmla="*/ 42 w 62"/>
                        <a:gd name="T49" fmla="*/ 2 h 76"/>
                        <a:gd name="T50" fmla="*/ 48 w 62"/>
                        <a:gd name="T51" fmla="*/ 5 h 76"/>
                        <a:gd name="T52" fmla="*/ 56 w 62"/>
                        <a:gd name="T53" fmla="*/ 11 h 7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62"/>
                        <a:gd name="T82" fmla="*/ 0 h 76"/>
                        <a:gd name="T83" fmla="*/ 62 w 62"/>
                        <a:gd name="T84" fmla="*/ 76 h 76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62" h="76">
                          <a:moveTo>
                            <a:pt x="56" y="11"/>
                          </a:moveTo>
                          <a:lnTo>
                            <a:pt x="61" y="21"/>
                          </a:lnTo>
                          <a:lnTo>
                            <a:pt x="61" y="29"/>
                          </a:lnTo>
                          <a:lnTo>
                            <a:pt x="61" y="38"/>
                          </a:lnTo>
                          <a:lnTo>
                            <a:pt x="61" y="45"/>
                          </a:lnTo>
                          <a:lnTo>
                            <a:pt x="58" y="53"/>
                          </a:lnTo>
                          <a:lnTo>
                            <a:pt x="56" y="60"/>
                          </a:lnTo>
                          <a:lnTo>
                            <a:pt x="49" y="68"/>
                          </a:lnTo>
                          <a:lnTo>
                            <a:pt x="44" y="74"/>
                          </a:lnTo>
                          <a:lnTo>
                            <a:pt x="36" y="75"/>
                          </a:lnTo>
                          <a:lnTo>
                            <a:pt x="27" y="75"/>
                          </a:lnTo>
                          <a:lnTo>
                            <a:pt x="20" y="74"/>
                          </a:lnTo>
                          <a:lnTo>
                            <a:pt x="15" y="71"/>
                          </a:lnTo>
                          <a:lnTo>
                            <a:pt x="10" y="67"/>
                          </a:lnTo>
                          <a:lnTo>
                            <a:pt x="5" y="60"/>
                          </a:lnTo>
                          <a:lnTo>
                            <a:pt x="2" y="53"/>
                          </a:lnTo>
                          <a:lnTo>
                            <a:pt x="0" y="43"/>
                          </a:lnTo>
                          <a:lnTo>
                            <a:pt x="0" y="31"/>
                          </a:lnTo>
                          <a:lnTo>
                            <a:pt x="2" y="24"/>
                          </a:lnTo>
                          <a:lnTo>
                            <a:pt x="5" y="19"/>
                          </a:lnTo>
                          <a:lnTo>
                            <a:pt x="7" y="12"/>
                          </a:lnTo>
                          <a:lnTo>
                            <a:pt x="13" y="5"/>
                          </a:lnTo>
                          <a:lnTo>
                            <a:pt x="24" y="0"/>
                          </a:lnTo>
                          <a:lnTo>
                            <a:pt x="34" y="0"/>
                          </a:lnTo>
                          <a:lnTo>
                            <a:pt x="42" y="2"/>
                          </a:lnTo>
                          <a:lnTo>
                            <a:pt x="48" y="5"/>
                          </a:lnTo>
                          <a:lnTo>
                            <a:pt x="56" y="11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3780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1787" y="1524"/>
                      <a:ext cx="172" cy="158"/>
                    </a:xfrm>
                    <a:custGeom>
                      <a:avLst/>
                      <a:gdLst>
                        <a:gd name="T0" fmla="*/ 171 w 172"/>
                        <a:gd name="T1" fmla="*/ 39 h 158"/>
                        <a:gd name="T2" fmla="*/ 149 w 172"/>
                        <a:gd name="T3" fmla="*/ 20 h 158"/>
                        <a:gd name="T4" fmla="*/ 125 w 172"/>
                        <a:gd name="T5" fmla="*/ 7 h 158"/>
                        <a:gd name="T6" fmla="*/ 104 w 172"/>
                        <a:gd name="T7" fmla="*/ 0 h 158"/>
                        <a:gd name="T8" fmla="*/ 83 w 172"/>
                        <a:gd name="T9" fmla="*/ 0 h 158"/>
                        <a:gd name="T10" fmla="*/ 62 w 172"/>
                        <a:gd name="T11" fmla="*/ 5 h 158"/>
                        <a:gd name="T12" fmla="*/ 49 w 172"/>
                        <a:gd name="T13" fmla="*/ 12 h 158"/>
                        <a:gd name="T14" fmla="*/ 35 w 172"/>
                        <a:gd name="T15" fmla="*/ 21 h 158"/>
                        <a:gd name="T16" fmla="*/ 24 w 172"/>
                        <a:gd name="T17" fmla="*/ 36 h 158"/>
                        <a:gd name="T18" fmla="*/ 12 w 172"/>
                        <a:gd name="T19" fmla="*/ 62 h 158"/>
                        <a:gd name="T20" fmla="*/ 9 w 172"/>
                        <a:gd name="T21" fmla="*/ 83 h 158"/>
                        <a:gd name="T22" fmla="*/ 3 w 172"/>
                        <a:gd name="T23" fmla="*/ 102 h 158"/>
                        <a:gd name="T24" fmla="*/ 0 w 172"/>
                        <a:gd name="T25" fmla="*/ 120 h 158"/>
                        <a:gd name="T26" fmla="*/ 0 w 172"/>
                        <a:gd name="T27" fmla="*/ 144 h 158"/>
                        <a:gd name="T28" fmla="*/ 0 w 172"/>
                        <a:gd name="T29" fmla="*/ 157 h 158"/>
                        <a:gd name="T30" fmla="*/ 171 w 172"/>
                        <a:gd name="T31" fmla="*/ 39 h 158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172"/>
                        <a:gd name="T49" fmla="*/ 0 h 158"/>
                        <a:gd name="T50" fmla="*/ 172 w 172"/>
                        <a:gd name="T51" fmla="*/ 158 h 158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172" h="158">
                          <a:moveTo>
                            <a:pt x="171" y="39"/>
                          </a:moveTo>
                          <a:lnTo>
                            <a:pt x="149" y="20"/>
                          </a:lnTo>
                          <a:lnTo>
                            <a:pt x="125" y="7"/>
                          </a:lnTo>
                          <a:lnTo>
                            <a:pt x="104" y="0"/>
                          </a:lnTo>
                          <a:lnTo>
                            <a:pt x="83" y="0"/>
                          </a:lnTo>
                          <a:lnTo>
                            <a:pt x="62" y="5"/>
                          </a:lnTo>
                          <a:lnTo>
                            <a:pt x="49" y="12"/>
                          </a:lnTo>
                          <a:lnTo>
                            <a:pt x="35" y="21"/>
                          </a:lnTo>
                          <a:lnTo>
                            <a:pt x="24" y="36"/>
                          </a:lnTo>
                          <a:lnTo>
                            <a:pt x="12" y="62"/>
                          </a:lnTo>
                          <a:lnTo>
                            <a:pt x="9" y="83"/>
                          </a:lnTo>
                          <a:lnTo>
                            <a:pt x="3" y="102"/>
                          </a:lnTo>
                          <a:lnTo>
                            <a:pt x="0" y="120"/>
                          </a:lnTo>
                          <a:lnTo>
                            <a:pt x="0" y="144"/>
                          </a:lnTo>
                          <a:lnTo>
                            <a:pt x="0" y="157"/>
                          </a:lnTo>
                          <a:lnTo>
                            <a:pt x="171" y="39"/>
                          </a:lnTo>
                        </a:path>
                      </a:pathLst>
                    </a:custGeom>
                    <a:solidFill>
                      <a:srgbClr val="FF9F9F"/>
                    </a:solidFill>
                    <a:ln w="254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  <p:grpSp>
            <p:nvGrpSpPr>
              <p:cNvPr id="29" name="Group 89"/>
              <p:cNvGrpSpPr>
                <a:grpSpLocks/>
              </p:cNvGrpSpPr>
              <p:nvPr/>
            </p:nvGrpSpPr>
            <p:grpSpPr bwMode="auto">
              <a:xfrm>
                <a:off x="804" y="1173"/>
                <a:ext cx="1120" cy="1871"/>
                <a:chOff x="804" y="1173"/>
                <a:chExt cx="1120" cy="1871"/>
              </a:xfrm>
            </p:grpSpPr>
            <p:sp>
              <p:nvSpPr>
                <p:cNvPr id="73768" name="Freeform 90"/>
                <p:cNvSpPr>
                  <a:spLocks/>
                </p:cNvSpPr>
                <p:nvPr/>
              </p:nvSpPr>
              <p:spPr bwMode="auto">
                <a:xfrm>
                  <a:off x="804" y="1173"/>
                  <a:ext cx="1120" cy="1871"/>
                </a:xfrm>
                <a:custGeom>
                  <a:avLst/>
                  <a:gdLst>
                    <a:gd name="T0" fmla="*/ 1098 w 1120"/>
                    <a:gd name="T1" fmla="*/ 222 h 1871"/>
                    <a:gd name="T2" fmla="*/ 1119 w 1120"/>
                    <a:gd name="T3" fmla="*/ 186 h 1871"/>
                    <a:gd name="T4" fmla="*/ 1114 w 1120"/>
                    <a:gd name="T5" fmla="*/ 151 h 1871"/>
                    <a:gd name="T6" fmla="*/ 1088 w 1120"/>
                    <a:gd name="T7" fmla="*/ 104 h 1871"/>
                    <a:gd name="T8" fmla="*/ 1032 w 1120"/>
                    <a:gd name="T9" fmla="*/ 52 h 1871"/>
                    <a:gd name="T10" fmla="*/ 951 w 1120"/>
                    <a:gd name="T11" fmla="*/ 21 h 1871"/>
                    <a:gd name="T12" fmla="*/ 853 w 1120"/>
                    <a:gd name="T13" fmla="*/ 16 h 1871"/>
                    <a:gd name="T14" fmla="*/ 781 w 1120"/>
                    <a:gd name="T15" fmla="*/ 0 h 1871"/>
                    <a:gd name="T16" fmla="*/ 689 w 1120"/>
                    <a:gd name="T17" fmla="*/ 21 h 1871"/>
                    <a:gd name="T18" fmla="*/ 638 w 1120"/>
                    <a:gd name="T19" fmla="*/ 31 h 1871"/>
                    <a:gd name="T20" fmla="*/ 572 w 1120"/>
                    <a:gd name="T21" fmla="*/ 63 h 1871"/>
                    <a:gd name="T22" fmla="*/ 521 w 1120"/>
                    <a:gd name="T23" fmla="*/ 94 h 1871"/>
                    <a:gd name="T24" fmla="*/ 486 w 1120"/>
                    <a:gd name="T25" fmla="*/ 160 h 1871"/>
                    <a:gd name="T26" fmla="*/ 423 w 1120"/>
                    <a:gd name="T27" fmla="*/ 269 h 1871"/>
                    <a:gd name="T28" fmla="*/ 348 w 1120"/>
                    <a:gd name="T29" fmla="*/ 439 h 1871"/>
                    <a:gd name="T30" fmla="*/ 322 w 1120"/>
                    <a:gd name="T31" fmla="*/ 533 h 1871"/>
                    <a:gd name="T32" fmla="*/ 316 w 1120"/>
                    <a:gd name="T33" fmla="*/ 610 h 1871"/>
                    <a:gd name="T34" fmla="*/ 353 w 1120"/>
                    <a:gd name="T35" fmla="*/ 719 h 1871"/>
                    <a:gd name="T36" fmla="*/ 404 w 1120"/>
                    <a:gd name="T37" fmla="*/ 801 h 1871"/>
                    <a:gd name="T38" fmla="*/ 409 w 1120"/>
                    <a:gd name="T39" fmla="*/ 920 h 1871"/>
                    <a:gd name="T40" fmla="*/ 388 w 1120"/>
                    <a:gd name="T41" fmla="*/ 1018 h 1871"/>
                    <a:gd name="T42" fmla="*/ 332 w 1120"/>
                    <a:gd name="T43" fmla="*/ 1198 h 1871"/>
                    <a:gd name="T44" fmla="*/ 301 w 1120"/>
                    <a:gd name="T45" fmla="*/ 1245 h 1871"/>
                    <a:gd name="T46" fmla="*/ 173 w 1120"/>
                    <a:gd name="T47" fmla="*/ 1396 h 1871"/>
                    <a:gd name="T48" fmla="*/ 61 w 1120"/>
                    <a:gd name="T49" fmla="*/ 1483 h 1871"/>
                    <a:gd name="T50" fmla="*/ 21 w 1120"/>
                    <a:gd name="T51" fmla="*/ 1524 h 1871"/>
                    <a:gd name="T52" fmla="*/ 0 w 1120"/>
                    <a:gd name="T53" fmla="*/ 1566 h 1871"/>
                    <a:gd name="T54" fmla="*/ 148 w 1120"/>
                    <a:gd name="T55" fmla="*/ 1535 h 1871"/>
                    <a:gd name="T56" fmla="*/ 40 w 1120"/>
                    <a:gd name="T57" fmla="*/ 1622 h 1871"/>
                    <a:gd name="T58" fmla="*/ 0 w 1120"/>
                    <a:gd name="T59" fmla="*/ 1726 h 1871"/>
                    <a:gd name="T60" fmla="*/ 66 w 1120"/>
                    <a:gd name="T61" fmla="*/ 1689 h 1871"/>
                    <a:gd name="T62" fmla="*/ 164 w 1120"/>
                    <a:gd name="T63" fmla="*/ 1597 h 1871"/>
                    <a:gd name="T64" fmla="*/ 229 w 1120"/>
                    <a:gd name="T65" fmla="*/ 1545 h 1871"/>
                    <a:gd name="T66" fmla="*/ 112 w 1120"/>
                    <a:gd name="T67" fmla="*/ 1731 h 1871"/>
                    <a:gd name="T68" fmla="*/ 61 w 1120"/>
                    <a:gd name="T69" fmla="*/ 1870 h 1871"/>
                    <a:gd name="T70" fmla="*/ 178 w 1120"/>
                    <a:gd name="T71" fmla="*/ 1757 h 1871"/>
                    <a:gd name="T72" fmla="*/ 281 w 1120"/>
                    <a:gd name="T73" fmla="*/ 1601 h 1871"/>
                    <a:gd name="T74" fmla="*/ 281 w 1120"/>
                    <a:gd name="T75" fmla="*/ 1710 h 1871"/>
                    <a:gd name="T76" fmla="*/ 378 w 1120"/>
                    <a:gd name="T77" fmla="*/ 1514 h 1871"/>
                    <a:gd name="T78" fmla="*/ 470 w 1120"/>
                    <a:gd name="T79" fmla="*/ 1312 h 1871"/>
                    <a:gd name="T80" fmla="*/ 495 w 1120"/>
                    <a:gd name="T81" fmla="*/ 1240 h 1871"/>
                    <a:gd name="T82" fmla="*/ 531 w 1120"/>
                    <a:gd name="T83" fmla="*/ 1059 h 1871"/>
                    <a:gd name="T84" fmla="*/ 577 w 1120"/>
                    <a:gd name="T85" fmla="*/ 962 h 1871"/>
                    <a:gd name="T86" fmla="*/ 603 w 1120"/>
                    <a:gd name="T87" fmla="*/ 821 h 1871"/>
                    <a:gd name="T88" fmla="*/ 608 w 1120"/>
                    <a:gd name="T89" fmla="*/ 790 h 1871"/>
                    <a:gd name="T90" fmla="*/ 633 w 1120"/>
                    <a:gd name="T91" fmla="*/ 745 h 1871"/>
                    <a:gd name="T92" fmla="*/ 664 w 1120"/>
                    <a:gd name="T93" fmla="*/ 733 h 1871"/>
                    <a:gd name="T94" fmla="*/ 694 w 1120"/>
                    <a:gd name="T95" fmla="*/ 719 h 1871"/>
                    <a:gd name="T96" fmla="*/ 757 w 1120"/>
                    <a:gd name="T97" fmla="*/ 687 h 1871"/>
                    <a:gd name="T98" fmla="*/ 806 w 1120"/>
                    <a:gd name="T99" fmla="*/ 651 h 1871"/>
                    <a:gd name="T100" fmla="*/ 874 w 1120"/>
                    <a:gd name="T101" fmla="*/ 599 h 1871"/>
                    <a:gd name="T102" fmla="*/ 944 w 1120"/>
                    <a:gd name="T103" fmla="*/ 502 h 1871"/>
                    <a:gd name="T104" fmla="*/ 1000 w 1120"/>
                    <a:gd name="T105" fmla="*/ 398 h 1871"/>
                    <a:gd name="T106" fmla="*/ 1077 w 1120"/>
                    <a:gd name="T107" fmla="*/ 285 h 1871"/>
                    <a:gd name="T108" fmla="*/ 1098 w 1120"/>
                    <a:gd name="T109" fmla="*/ 222 h 187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20"/>
                    <a:gd name="T166" fmla="*/ 0 h 1871"/>
                    <a:gd name="T167" fmla="*/ 1120 w 1120"/>
                    <a:gd name="T168" fmla="*/ 1871 h 1871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20" h="1871">
                      <a:moveTo>
                        <a:pt x="1098" y="222"/>
                      </a:moveTo>
                      <a:lnTo>
                        <a:pt x="1119" y="186"/>
                      </a:lnTo>
                      <a:lnTo>
                        <a:pt x="1114" y="151"/>
                      </a:lnTo>
                      <a:lnTo>
                        <a:pt x="1088" y="104"/>
                      </a:lnTo>
                      <a:lnTo>
                        <a:pt x="1032" y="52"/>
                      </a:lnTo>
                      <a:lnTo>
                        <a:pt x="951" y="21"/>
                      </a:lnTo>
                      <a:lnTo>
                        <a:pt x="853" y="16"/>
                      </a:lnTo>
                      <a:lnTo>
                        <a:pt x="781" y="0"/>
                      </a:lnTo>
                      <a:lnTo>
                        <a:pt x="689" y="21"/>
                      </a:lnTo>
                      <a:lnTo>
                        <a:pt x="638" y="31"/>
                      </a:lnTo>
                      <a:lnTo>
                        <a:pt x="572" y="63"/>
                      </a:lnTo>
                      <a:lnTo>
                        <a:pt x="521" y="94"/>
                      </a:lnTo>
                      <a:lnTo>
                        <a:pt x="486" y="160"/>
                      </a:lnTo>
                      <a:lnTo>
                        <a:pt x="423" y="269"/>
                      </a:lnTo>
                      <a:lnTo>
                        <a:pt x="348" y="439"/>
                      </a:lnTo>
                      <a:lnTo>
                        <a:pt x="322" y="533"/>
                      </a:lnTo>
                      <a:lnTo>
                        <a:pt x="316" y="610"/>
                      </a:lnTo>
                      <a:lnTo>
                        <a:pt x="353" y="719"/>
                      </a:lnTo>
                      <a:lnTo>
                        <a:pt x="404" y="801"/>
                      </a:lnTo>
                      <a:lnTo>
                        <a:pt x="409" y="920"/>
                      </a:lnTo>
                      <a:lnTo>
                        <a:pt x="388" y="1018"/>
                      </a:lnTo>
                      <a:lnTo>
                        <a:pt x="332" y="1198"/>
                      </a:lnTo>
                      <a:lnTo>
                        <a:pt x="301" y="1245"/>
                      </a:lnTo>
                      <a:lnTo>
                        <a:pt x="173" y="1396"/>
                      </a:lnTo>
                      <a:lnTo>
                        <a:pt x="61" y="1483"/>
                      </a:lnTo>
                      <a:lnTo>
                        <a:pt x="21" y="1524"/>
                      </a:lnTo>
                      <a:lnTo>
                        <a:pt x="0" y="1566"/>
                      </a:lnTo>
                      <a:lnTo>
                        <a:pt x="148" y="1535"/>
                      </a:lnTo>
                      <a:lnTo>
                        <a:pt x="40" y="1622"/>
                      </a:lnTo>
                      <a:lnTo>
                        <a:pt x="0" y="1726"/>
                      </a:lnTo>
                      <a:lnTo>
                        <a:pt x="66" y="1689"/>
                      </a:lnTo>
                      <a:lnTo>
                        <a:pt x="164" y="1597"/>
                      </a:lnTo>
                      <a:lnTo>
                        <a:pt x="229" y="1545"/>
                      </a:lnTo>
                      <a:lnTo>
                        <a:pt x="112" y="1731"/>
                      </a:lnTo>
                      <a:lnTo>
                        <a:pt x="61" y="1870"/>
                      </a:lnTo>
                      <a:lnTo>
                        <a:pt x="178" y="1757"/>
                      </a:lnTo>
                      <a:lnTo>
                        <a:pt x="281" y="1601"/>
                      </a:lnTo>
                      <a:lnTo>
                        <a:pt x="281" y="1710"/>
                      </a:lnTo>
                      <a:lnTo>
                        <a:pt x="378" y="1514"/>
                      </a:lnTo>
                      <a:lnTo>
                        <a:pt x="470" y="1312"/>
                      </a:lnTo>
                      <a:lnTo>
                        <a:pt x="495" y="1240"/>
                      </a:lnTo>
                      <a:lnTo>
                        <a:pt x="531" y="1059"/>
                      </a:lnTo>
                      <a:lnTo>
                        <a:pt x="577" y="962"/>
                      </a:lnTo>
                      <a:lnTo>
                        <a:pt x="603" y="821"/>
                      </a:lnTo>
                      <a:lnTo>
                        <a:pt x="608" y="790"/>
                      </a:lnTo>
                      <a:lnTo>
                        <a:pt x="633" y="745"/>
                      </a:lnTo>
                      <a:lnTo>
                        <a:pt x="664" y="733"/>
                      </a:lnTo>
                      <a:lnTo>
                        <a:pt x="694" y="719"/>
                      </a:lnTo>
                      <a:lnTo>
                        <a:pt x="757" y="687"/>
                      </a:lnTo>
                      <a:lnTo>
                        <a:pt x="806" y="651"/>
                      </a:lnTo>
                      <a:lnTo>
                        <a:pt x="874" y="599"/>
                      </a:lnTo>
                      <a:lnTo>
                        <a:pt x="944" y="502"/>
                      </a:lnTo>
                      <a:lnTo>
                        <a:pt x="1000" y="398"/>
                      </a:lnTo>
                      <a:lnTo>
                        <a:pt x="1077" y="285"/>
                      </a:lnTo>
                      <a:lnTo>
                        <a:pt x="1098" y="222"/>
                      </a:lnTo>
                    </a:path>
                  </a:pathLst>
                </a:custGeom>
                <a:solidFill>
                  <a:srgbClr val="FF00FF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3769" name="Oval 91"/>
                <p:cNvSpPr>
                  <a:spLocks noChangeArrowheads="1"/>
                </p:cNvSpPr>
                <p:nvPr/>
              </p:nvSpPr>
              <p:spPr bwMode="auto">
                <a:xfrm>
                  <a:off x="1176" y="1919"/>
                  <a:ext cx="242" cy="246"/>
                </a:xfrm>
                <a:prstGeom prst="ellipse">
                  <a:avLst/>
                </a:prstGeom>
                <a:solidFill>
                  <a:srgbClr val="FF00FF"/>
                </a:solidFill>
                <a:ln w="508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770" name="Freeform 92"/>
                <p:cNvSpPr>
                  <a:spLocks/>
                </p:cNvSpPr>
                <p:nvPr/>
              </p:nvSpPr>
              <p:spPr bwMode="auto">
                <a:xfrm>
                  <a:off x="1320" y="1210"/>
                  <a:ext cx="476" cy="693"/>
                </a:xfrm>
                <a:custGeom>
                  <a:avLst/>
                  <a:gdLst>
                    <a:gd name="T0" fmla="*/ 475 w 476"/>
                    <a:gd name="T1" fmla="*/ 0 h 693"/>
                    <a:gd name="T2" fmla="*/ 439 w 476"/>
                    <a:gd name="T3" fmla="*/ 36 h 693"/>
                    <a:gd name="T4" fmla="*/ 398 w 476"/>
                    <a:gd name="T5" fmla="*/ 76 h 693"/>
                    <a:gd name="T6" fmla="*/ 370 w 476"/>
                    <a:gd name="T7" fmla="*/ 107 h 693"/>
                    <a:gd name="T8" fmla="*/ 346 w 476"/>
                    <a:gd name="T9" fmla="*/ 144 h 693"/>
                    <a:gd name="T10" fmla="*/ 329 w 476"/>
                    <a:gd name="T11" fmla="*/ 173 h 693"/>
                    <a:gd name="T12" fmla="*/ 316 w 476"/>
                    <a:gd name="T13" fmla="*/ 211 h 693"/>
                    <a:gd name="T14" fmla="*/ 303 w 476"/>
                    <a:gd name="T15" fmla="*/ 258 h 693"/>
                    <a:gd name="T16" fmla="*/ 286 w 476"/>
                    <a:gd name="T17" fmla="*/ 326 h 693"/>
                    <a:gd name="T18" fmla="*/ 278 w 476"/>
                    <a:gd name="T19" fmla="*/ 368 h 693"/>
                    <a:gd name="T20" fmla="*/ 265 w 476"/>
                    <a:gd name="T21" fmla="*/ 415 h 693"/>
                    <a:gd name="T22" fmla="*/ 245 w 476"/>
                    <a:gd name="T23" fmla="*/ 454 h 693"/>
                    <a:gd name="T24" fmla="*/ 221 w 476"/>
                    <a:gd name="T25" fmla="*/ 492 h 693"/>
                    <a:gd name="T26" fmla="*/ 196 w 476"/>
                    <a:gd name="T27" fmla="*/ 523 h 693"/>
                    <a:gd name="T28" fmla="*/ 164 w 476"/>
                    <a:gd name="T29" fmla="*/ 552 h 693"/>
                    <a:gd name="T30" fmla="*/ 133 w 476"/>
                    <a:gd name="T31" fmla="*/ 580 h 693"/>
                    <a:gd name="T32" fmla="*/ 95 w 476"/>
                    <a:gd name="T33" fmla="*/ 611 h 693"/>
                    <a:gd name="T34" fmla="*/ 66 w 476"/>
                    <a:gd name="T35" fmla="*/ 632 h 693"/>
                    <a:gd name="T36" fmla="*/ 39 w 476"/>
                    <a:gd name="T37" fmla="*/ 650 h 693"/>
                    <a:gd name="T38" fmla="*/ 15 w 476"/>
                    <a:gd name="T39" fmla="*/ 671 h 693"/>
                    <a:gd name="T40" fmla="*/ 0 w 476"/>
                    <a:gd name="T41" fmla="*/ 692 h 69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76"/>
                    <a:gd name="T64" fmla="*/ 0 h 693"/>
                    <a:gd name="T65" fmla="*/ 476 w 476"/>
                    <a:gd name="T66" fmla="*/ 693 h 69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76" h="693">
                      <a:moveTo>
                        <a:pt x="475" y="0"/>
                      </a:moveTo>
                      <a:lnTo>
                        <a:pt x="439" y="36"/>
                      </a:lnTo>
                      <a:lnTo>
                        <a:pt x="398" y="76"/>
                      </a:lnTo>
                      <a:lnTo>
                        <a:pt x="370" y="107"/>
                      </a:lnTo>
                      <a:lnTo>
                        <a:pt x="346" y="144"/>
                      </a:lnTo>
                      <a:lnTo>
                        <a:pt x="329" y="173"/>
                      </a:lnTo>
                      <a:lnTo>
                        <a:pt x="316" y="211"/>
                      </a:lnTo>
                      <a:lnTo>
                        <a:pt x="303" y="258"/>
                      </a:lnTo>
                      <a:lnTo>
                        <a:pt x="286" y="326"/>
                      </a:lnTo>
                      <a:lnTo>
                        <a:pt x="278" y="368"/>
                      </a:lnTo>
                      <a:lnTo>
                        <a:pt x="265" y="415"/>
                      </a:lnTo>
                      <a:lnTo>
                        <a:pt x="245" y="454"/>
                      </a:lnTo>
                      <a:lnTo>
                        <a:pt x="221" y="492"/>
                      </a:lnTo>
                      <a:lnTo>
                        <a:pt x="196" y="523"/>
                      </a:lnTo>
                      <a:lnTo>
                        <a:pt x="164" y="552"/>
                      </a:lnTo>
                      <a:lnTo>
                        <a:pt x="133" y="580"/>
                      </a:lnTo>
                      <a:lnTo>
                        <a:pt x="95" y="611"/>
                      </a:lnTo>
                      <a:lnTo>
                        <a:pt x="66" y="632"/>
                      </a:lnTo>
                      <a:lnTo>
                        <a:pt x="39" y="650"/>
                      </a:lnTo>
                      <a:lnTo>
                        <a:pt x="15" y="671"/>
                      </a:lnTo>
                      <a:lnTo>
                        <a:pt x="0" y="692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3771" name="Freeform 93"/>
                <p:cNvSpPr>
                  <a:spLocks/>
                </p:cNvSpPr>
                <p:nvPr/>
              </p:nvSpPr>
              <p:spPr bwMode="auto">
                <a:xfrm>
                  <a:off x="1239" y="1184"/>
                  <a:ext cx="353" cy="714"/>
                </a:xfrm>
                <a:custGeom>
                  <a:avLst/>
                  <a:gdLst>
                    <a:gd name="T0" fmla="*/ 352 w 353"/>
                    <a:gd name="T1" fmla="*/ 0 h 714"/>
                    <a:gd name="T2" fmla="*/ 277 w 353"/>
                    <a:gd name="T3" fmla="*/ 54 h 714"/>
                    <a:gd name="T4" fmla="*/ 242 w 353"/>
                    <a:gd name="T5" fmla="*/ 89 h 714"/>
                    <a:gd name="T6" fmla="*/ 214 w 353"/>
                    <a:gd name="T7" fmla="*/ 128 h 714"/>
                    <a:gd name="T8" fmla="*/ 195 w 353"/>
                    <a:gd name="T9" fmla="*/ 167 h 714"/>
                    <a:gd name="T10" fmla="*/ 177 w 353"/>
                    <a:gd name="T11" fmla="*/ 212 h 714"/>
                    <a:gd name="T12" fmla="*/ 160 w 353"/>
                    <a:gd name="T13" fmla="*/ 284 h 714"/>
                    <a:gd name="T14" fmla="*/ 150 w 353"/>
                    <a:gd name="T15" fmla="*/ 334 h 714"/>
                    <a:gd name="T16" fmla="*/ 133 w 353"/>
                    <a:gd name="T17" fmla="*/ 379 h 714"/>
                    <a:gd name="T18" fmla="*/ 107 w 353"/>
                    <a:gd name="T19" fmla="*/ 426 h 714"/>
                    <a:gd name="T20" fmla="*/ 86 w 353"/>
                    <a:gd name="T21" fmla="*/ 470 h 714"/>
                    <a:gd name="T22" fmla="*/ 68 w 353"/>
                    <a:gd name="T23" fmla="*/ 502 h 714"/>
                    <a:gd name="T24" fmla="*/ 51 w 353"/>
                    <a:gd name="T25" fmla="*/ 552 h 714"/>
                    <a:gd name="T26" fmla="*/ 30 w 353"/>
                    <a:gd name="T27" fmla="*/ 599 h 714"/>
                    <a:gd name="T28" fmla="*/ 9 w 353"/>
                    <a:gd name="T29" fmla="*/ 661 h 714"/>
                    <a:gd name="T30" fmla="*/ 0 w 353"/>
                    <a:gd name="T31" fmla="*/ 713 h 7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53"/>
                    <a:gd name="T49" fmla="*/ 0 h 714"/>
                    <a:gd name="T50" fmla="*/ 353 w 353"/>
                    <a:gd name="T51" fmla="*/ 714 h 71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53" h="714">
                      <a:moveTo>
                        <a:pt x="352" y="0"/>
                      </a:moveTo>
                      <a:lnTo>
                        <a:pt x="277" y="54"/>
                      </a:lnTo>
                      <a:lnTo>
                        <a:pt x="242" y="89"/>
                      </a:lnTo>
                      <a:lnTo>
                        <a:pt x="214" y="128"/>
                      </a:lnTo>
                      <a:lnTo>
                        <a:pt x="195" y="167"/>
                      </a:lnTo>
                      <a:lnTo>
                        <a:pt x="177" y="212"/>
                      </a:lnTo>
                      <a:lnTo>
                        <a:pt x="160" y="284"/>
                      </a:lnTo>
                      <a:lnTo>
                        <a:pt x="150" y="334"/>
                      </a:lnTo>
                      <a:lnTo>
                        <a:pt x="133" y="379"/>
                      </a:lnTo>
                      <a:lnTo>
                        <a:pt x="107" y="426"/>
                      </a:lnTo>
                      <a:lnTo>
                        <a:pt x="86" y="470"/>
                      </a:lnTo>
                      <a:lnTo>
                        <a:pt x="68" y="502"/>
                      </a:lnTo>
                      <a:lnTo>
                        <a:pt x="51" y="552"/>
                      </a:lnTo>
                      <a:lnTo>
                        <a:pt x="30" y="599"/>
                      </a:lnTo>
                      <a:lnTo>
                        <a:pt x="9" y="661"/>
                      </a:lnTo>
                      <a:lnTo>
                        <a:pt x="0" y="713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30" name="Group 94"/>
            <p:cNvGrpSpPr>
              <a:grpSpLocks/>
            </p:cNvGrpSpPr>
            <p:nvPr/>
          </p:nvGrpSpPr>
          <p:grpSpPr bwMode="auto">
            <a:xfrm>
              <a:off x="1429" y="2141"/>
              <a:ext cx="267" cy="140"/>
              <a:chOff x="1429" y="2141"/>
              <a:chExt cx="267" cy="140"/>
            </a:xfrm>
          </p:grpSpPr>
          <p:sp>
            <p:nvSpPr>
              <p:cNvPr id="73762" name="Oval 95"/>
              <p:cNvSpPr>
                <a:spLocks noChangeArrowheads="1"/>
              </p:cNvSpPr>
              <p:nvPr/>
            </p:nvSpPr>
            <p:spPr bwMode="auto">
              <a:xfrm>
                <a:off x="1429" y="2141"/>
                <a:ext cx="66" cy="69"/>
              </a:xfrm>
              <a:prstGeom prst="ellipse">
                <a:avLst/>
              </a:prstGeom>
              <a:solidFill>
                <a:srgbClr val="FF9F1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63" name="Oval 96"/>
              <p:cNvSpPr>
                <a:spLocks noChangeArrowheads="1"/>
              </p:cNvSpPr>
              <p:nvPr/>
            </p:nvSpPr>
            <p:spPr bwMode="auto">
              <a:xfrm>
                <a:off x="1505" y="2182"/>
                <a:ext cx="67" cy="68"/>
              </a:xfrm>
              <a:prstGeom prst="ellipse">
                <a:avLst/>
              </a:prstGeom>
              <a:solidFill>
                <a:srgbClr val="FF9F1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64" name="Oval 97"/>
              <p:cNvSpPr>
                <a:spLocks noChangeArrowheads="1"/>
              </p:cNvSpPr>
              <p:nvPr/>
            </p:nvSpPr>
            <p:spPr bwMode="auto">
              <a:xfrm>
                <a:off x="1628" y="2162"/>
                <a:ext cx="68" cy="67"/>
              </a:xfrm>
              <a:prstGeom prst="ellipse">
                <a:avLst/>
              </a:prstGeom>
              <a:solidFill>
                <a:srgbClr val="FF9F1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65" name="Oval 98"/>
              <p:cNvSpPr>
                <a:spLocks noChangeArrowheads="1"/>
              </p:cNvSpPr>
              <p:nvPr/>
            </p:nvSpPr>
            <p:spPr bwMode="auto">
              <a:xfrm>
                <a:off x="1581" y="2212"/>
                <a:ext cx="68" cy="69"/>
              </a:xfrm>
              <a:prstGeom prst="ellipse">
                <a:avLst/>
              </a:prstGeom>
              <a:solidFill>
                <a:srgbClr val="FF9F1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73732" name="Rectangle 99"/>
          <p:cNvSpPr>
            <a:spLocks noChangeArrowheads="1"/>
          </p:cNvSpPr>
          <p:nvPr/>
        </p:nvSpPr>
        <p:spPr bwMode="auto">
          <a:xfrm>
            <a:off x="1331913" y="620713"/>
            <a:ext cx="3359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ru-RU" sz="3200" b="1">
                <a:solidFill>
                  <a:srgbClr val="0000CC"/>
                </a:solidFill>
              </a:rPr>
              <a:t>Какой раствор</a:t>
            </a:r>
            <a:r>
              <a:rPr lang="de-DE" sz="3200" b="1">
                <a:solidFill>
                  <a:srgbClr val="0000CC"/>
                </a:solidFill>
              </a:rPr>
              <a:t>?</a:t>
            </a:r>
          </a:p>
        </p:txBody>
      </p:sp>
      <p:grpSp>
        <p:nvGrpSpPr>
          <p:cNvPr id="31" name="Group 100"/>
          <p:cNvGrpSpPr>
            <a:grpSpLocks/>
          </p:cNvGrpSpPr>
          <p:nvPr/>
        </p:nvGrpSpPr>
        <p:grpSpPr bwMode="auto">
          <a:xfrm>
            <a:off x="4808538" y="177800"/>
            <a:ext cx="3579812" cy="1955800"/>
            <a:chOff x="3029" y="112"/>
            <a:chExt cx="1592" cy="1014"/>
          </a:xfrm>
        </p:grpSpPr>
        <p:sp>
          <p:nvSpPr>
            <p:cNvPr id="73735" name="Freeform 101"/>
            <p:cNvSpPr>
              <a:spLocks/>
            </p:cNvSpPr>
            <p:nvPr/>
          </p:nvSpPr>
          <p:spPr bwMode="auto">
            <a:xfrm>
              <a:off x="3038" y="112"/>
              <a:ext cx="1583" cy="782"/>
            </a:xfrm>
            <a:custGeom>
              <a:avLst/>
              <a:gdLst>
                <a:gd name="T0" fmla="*/ 264 w 1583"/>
                <a:gd name="T1" fmla="*/ 164 h 782"/>
                <a:gd name="T2" fmla="*/ 316 w 1583"/>
                <a:gd name="T3" fmla="*/ 125 h 782"/>
                <a:gd name="T4" fmla="*/ 388 w 1583"/>
                <a:gd name="T5" fmla="*/ 102 h 782"/>
                <a:gd name="T6" fmla="*/ 490 w 1583"/>
                <a:gd name="T7" fmla="*/ 91 h 782"/>
                <a:gd name="T8" fmla="*/ 604 w 1583"/>
                <a:gd name="T9" fmla="*/ 103 h 782"/>
                <a:gd name="T10" fmla="*/ 668 w 1583"/>
                <a:gd name="T11" fmla="*/ 78 h 782"/>
                <a:gd name="T12" fmla="*/ 742 w 1583"/>
                <a:gd name="T13" fmla="*/ 28 h 782"/>
                <a:gd name="T14" fmla="*/ 864 w 1583"/>
                <a:gd name="T15" fmla="*/ 1 h 782"/>
                <a:gd name="T16" fmla="*/ 989 w 1583"/>
                <a:gd name="T17" fmla="*/ 6 h 782"/>
                <a:gd name="T18" fmla="*/ 1105 w 1583"/>
                <a:gd name="T19" fmla="*/ 44 h 782"/>
                <a:gd name="T20" fmla="*/ 1164 w 1583"/>
                <a:gd name="T21" fmla="*/ 92 h 782"/>
                <a:gd name="T22" fmla="*/ 1216 w 1583"/>
                <a:gd name="T23" fmla="*/ 112 h 782"/>
                <a:gd name="T24" fmla="*/ 1316 w 1583"/>
                <a:gd name="T25" fmla="*/ 125 h 782"/>
                <a:gd name="T26" fmla="*/ 1383 w 1583"/>
                <a:gd name="T27" fmla="*/ 172 h 782"/>
                <a:gd name="T28" fmla="*/ 1393 w 1583"/>
                <a:gd name="T29" fmla="*/ 225 h 782"/>
                <a:gd name="T30" fmla="*/ 1452 w 1583"/>
                <a:gd name="T31" fmla="*/ 228 h 782"/>
                <a:gd name="T32" fmla="*/ 1512 w 1583"/>
                <a:gd name="T33" fmla="*/ 250 h 782"/>
                <a:gd name="T34" fmla="*/ 1544 w 1583"/>
                <a:gd name="T35" fmla="*/ 274 h 782"/>
                <a:gd name="T36" fmla="*/ 1571 w 1583"/>
                <a:gd name="T37" fmla="*/ 312 h 782"/>
                <a:gd name="T38" fmla="*/ 1568 w 1583"/>
                <a:gd name="T39" fmla="*/ 345 h 782"/>
                <a:gd name="T40" fmla="*/ 1571 w 1583"/>
                <a:gd name="T41" fmla="*/ 388 h 782"/>
                <a:gd name="T42" fmla="*/ 1580 w 1583"/>
                <a:gd name="T43" fmla="*/ 430 h 782"/>
                <a:gd name="T44" fmla="*/ 1566 w 1583"/>
                <a:gd name="T45" fmla="*/ 472 h 782"/>
                <a:gd name="T46" fmla="*/ 1573 w 1583"/>
                <a:gd name="T47" fmla="*/ 517 h 782"/>
                <a:gd name="T48" fmla="*/ 1582 w 1583"/>
                <a:gd name="T49" fmla="*/ 558 h 782"/>
                <a:gd name="T50" fmla="*/ 1563 w 1583"/>
                <a:gd name="T51" fmla="*/ 609 h 782"/>
                <a:gd name="T52" fmla="*/ 1516 w 1583"/>
                <a:gd name="T53" fmla="*/ 646 h 782"/>
                <a:gd name="T54" fmla="*/ 1419 w 1583"/>
                <a:gd name="T55" fmla="*/ 670 h 782"/>
                <a:gd name="T56" fmla="*/ 1344 w 1583"/>
                <a:gd name="T57" fmla="*/ 655 h 782"/>
                <a:gd name="T58" fmla="*/ 1302 w 1583"/>
                <a:gd name="T59" fmla="*/ 689 h 782"/>
                <a:gd name="T60" fmla="*/ 1247 w 1583"/>
                <a:gd name="T61" fmla="*/ 711 h 782"/>
                <a:gd name="T62" fmla="*/ 1169 w 1583"/>
                <a:gd name="T63" fmla="*/ 726 h 782"/>
                <a:gd name="T64" fmla="*/ 1078 w 1583"/>
                <a:gd name="T65" fmla="*/ 717 h 782"/>
                <a:gd name="T66" fmla="*/ 1016 w 1583"/>
                <a:gd name="T67" fmla="*/ 727 h 782"/>
                <a:gd name="T68" fmla="*/ 965 w 1583"/>
                <a:gd name="T69" fmla="*/ 755 h 782"/>
                <a:gd name="T70" fmla="*/ 895 w 1583"/>
                <a:gd name="T71" fmla="*/ 769 h 782"/>
                <a:gd name="T72" fmla="*/ 828 w 1583"/>
                <a:gd name="T73" fmla="*/ 765 h 782"/>
                <a:gd name="T74" fmla="*/ 764 w 1583"/>
                <a:gd name="T75" fmla="*/ 739 h 782"/>
                <a:gd name="T76" fmla="*/ 718 w 1583"/>
                <a:gd name="T77" fmla="*/ 765 h 782"/>
                <a:gd name="T78" fmla="*/ 649 w 1583"/>
                <a:gd name="T79" fmla="*/ 781 h 782"/>
                <a:gd name="T80" fmla="*/ 563 w 1583"/>
                <a:gd name="T81" fmla="*/ 772 h 782"/>
                <a:gd name="T82" fmla="*/ 499 w 1583"/>
                <a:gd name="T83" fmla="*/ 738 h 782"/>
                <a:gd name="T84" fmla="*/ 448 w 1583"/>
                <a:gd name="T85" fmla="*/ 724 h 782"/>
                <a:gd name="T86" fmla="*/ 365 w 1583"/>
                <a:gd name="T87" fmla="*/ 727 h 782"/>
                <a:gd name="T88" fmla="*/ 296 w 1583"/>
                <a:gd name="T89" fmla="*/ 704 h 782"/>
                <a:gd name="T90" fmla="*/ 250 w 1583"/>
                <a:gd name="T91" fmla="*/ 668 h 782"/>
                <a:gd name="T92" fmla="*/ 224 w 1583"/>
                <a:gd name="T93" fmla="*/ 651 h 782"/>
                <a:gd name="T94" fmla="*/ 147 w 1583"/>
                <a:gd name="T95" fmla="*/ 646 h 782"/>
                <a:gd name="T96" fmla="*/ 78 w 1583"/>
                <a:gd name="T97" fmla="*/ 611 h 782"/>
                <a:gd name="T98" fmla="*/ 41 w 1583"/>
                <a:gd name="T99" fmla="*/ 558 h 782"/>
                <a:gd name="T100" fmla="*/ 38 w 1583"/>
                <a:gd name="T101" fmla="*/ 496 h 782"/>
                <a:gd name="T102" fmla="*/ 22 w 1583"/>
                <a:gd name="T103" fmla="*/ 438 h 782"/>
                <a:gd name="T104" fmla="*/ 0 w 1583"/>
                <a:gd name="T105" fmla="*/ 381 h 782"/>
                <a:gd name="T106" fmla="*/ 9 w 1583"/>
                <a:gd name="T107" fmla="*/ 318 h 782"/>
                <a:gd name="T108" fmla="*/ 59 w 1583"/>
                <a:gd name="T109" fmla="*/ 267 h 782"/>
                <a:gd name="T110" fmla="*/ 131 w 1583"/>
                <a:gd name="T111" fmla="*/ 228 h 782"/>
                <a:gd name="T112" fmla="*/ 228 w 1583"/>
                <a:gd name="T113" fmla="*/ 208 h 782"/>
                <a:gd name="T114" fmla="*/ 252 w 1583"/>
                <a:gd name="T115" fmla="*/ 185 h 78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83"/>
                <a:gd name="T175" fmla="*/ 0 h 782"/>
                <a:gd name="T176" fmla="*/ 1583 w 1583"/>
                <a:gd name="T177" fmla="*/ 782 h 78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83" h="782">
                  <a:moveTo>
                    <a:pt x="252" y="185"/>
                  </a:moveTo>
                  <a:lnTo>
                    <a:pt x="264" y="164"/>
                  </a:lnTo>
                  <a:lnTo>
                    <a:pt x="285" y="141"/>
                  </a:lnTo>
                  <a:lnTo>
                    <a:pt x="316" y="125"/>
                  </a:lnTo>
                  <a:lnTo>
                    <a:pt x="355" y="110"/>
                  </a:lnTo>
                  <a:lnTo>
                    <a:pt x="388" y="102"/>
                  </a:lnTo>
                  <a:lnTo>
                    <a:pt x="429" y="94"/>
                  </a:lnTo>
                  <a:lnTo>
                    <a:pt x="490" y="91"/>
                  </a:lnTo>
                  <a:lnTo>
                    <a:pt x="549" y="94"/>
                  </a:lnTo>
                  <a:lnTo>
                    <a:pt x="604" y="103"/>
                  </a:lnTo>
                  <a:lnTo>
                    <a:pt x="645" y="114"/>
                  </a:lnTo>
                  <a:lnTo>
                    <a:pt x="668" y="78"/>
                  </a:lnTo>
                  <a:lnTo>
                    <a:pt x="699" y="51"/>
                  </a:lnTo>
                  <a:lnTo>
                    <a:pt x="742" y="28"/>
                  </a:lnTo>
                  <a:lnTo>
                    <a:pt x="796" y="13"/>
                  </a:lnTo>
                  <a:lnTo>
                    <a:pt x="864" y="1"/>
                  </a:lnTo>
                  <a:lnTo>
                    <a:pt x="929" y="0"/>
                  </a:lnTo>
                  <a:lnTo>
                    <a:pt x="989" y="6"/>
                  </a:lnTo>
                  <a:lnTo>
                    <a:pt x="1055" y="20"/>
                  </a:lnTo>
                  <a:lnTo>
                    <a:pt x="1105" y="44"/>
                  </a:lnTo>
                  <a:lnTo>
                    <a:pt x="1141" y="69"/>
                  </a:lnTo>
                  <a:lnTo>
                    <a:pt x="1164" y="92"/>
                  </a:lnTo>
                  <a:lnTo>
                    <a:pt x="1169" y="121"/>
                  </a:lnTo>
                  <a:lnTo>
                    <a:pt x="1216" y="112"/>
                  </a:lnTo>
                  <a:lnTo>
                    <a:pt x="1271" y="115"/>
                  </a:lnTo>
                  <a:lnTo>
                    <a:pt x="1316" y="125"/>
                  </a:lnTo>
                  <a:lnTo>
                    <a:pt x="1355" y="146"/>
                  </a:lnTo>
                  <a:lnTo>
                    <a:pt x="1383" y="172"/>
                  </a:lnTo>
                  <a:lnTo>
                    <a:pt x="1394" y="203"/>
                  </a:lnTo>
                  <a:lnTo>
                    <a:pt x="1393" y="225"/>
                  </a:lnTo>
                  <a:lnTo>
                    <a:pt x="1419" y="223"/>
                  </a:lnTo>
                  <a:lnTo>
                    <a:pt x="1452" y="228"/>
                  </a:lnTo>
                  <a:lnTo>
                    <a:pt x="1485" y="239"/>
                  </a:lnTo>
                  <a:lnTo>
                    <a:pt x="1512" y="250"/>
                  </a:lnTo>
                  <a:lnTo>
                    <a:pt x="1529" y="261"/>
                  </a:lnTo>
                  <a:lnTo>
                    <a:pt x="1544" y="274"/>
                  </a:lnTo>
                  <a:lnTo>
                    <a:pt x="1562" y="291"/>
                  </a:lnTo>
                  <a:lnTo>
                    <a:pt x="1571" y="312"/>
                  </a:lnTo>
                  <a:lnTo>
                    <a:pt x="1573" y="328"/>
                  </a:lnTo>
                  <a:lnTo>
                    <a:pt x="1568" y="345"/>
                  </a:lnTo>
                  <a:lnTo>
                    <a:pt x="1557" y="366"/>
                  </a:lnTo>
                  <a:lnTo>
                    <a:pt x="1571" y="388"/>
                  </a:lnTo>
                  <a:lnTo>
                    <a:pt x="1577" y="407"/>
                  </a:lnTo>
                  <a:lnTo>
                    <a:pt x="1580" y="430"/>
                  </a:lnTo>
                  <a:lnTo>
                    <a:pt x="1573" y="456"/>
                  </a:lnTo>
                  <a:lnTo>
                    <a:pt x="1566" y="472"/>
                  </a:lnTo>
                  <a:lnTo>
                    <a:pt x="1549" y="491"/>
                  </a:lnTo>
                  <a:lnTo>
                    <a:pt x="1573" y="517"/>
                  </a:lnTo>
                  <a:lnTo>
                    <a:pt x="1580" y="534"/>
                  </a:lnTo>
                  <a:lnTo>
                    <a:pt x="1582" y="558"/>
                  </a:lnTo>
                  <a:lnTo>
                    <a:pt x="1577" y="582"/>
                  </a:lnTo>
                  <a:lnTo>
                    <a:pt x="1563" y="609"/>
                  </a:lnTo>
                  <a:lnTo>
                    <a:pt x="1544" y="628"/>
                  </a:lnTo>
                  <a:lnTo>
                    <a:pt x="1516" y="646"/>
                  </a:lnTo>
                  <a:lnTo>
                    <a:pt x="1469" y="664"/>
                  </a:lnTo>
                  <a:lnTo>
                    <a:pt x="1419" y="670"/>
                  </a:lnTo>
                  <a:lnTo>
                    <a:pt x="1374" y="665"/>
                  </a:lnTo>
                  <a:lnTo>
                    <a:pt x="1344" y="655"/>
                  </a:lnTo>
                  <a:lnTo>
                    <a:pt x="1324" y="674"/>
                  </a:lnTo>
                  <a:lnTo>
                    <a:pt x="1302" y="689"/>
                  </a:lnTo>
                  <a:lnTo>
                    <a:pt x="1283" y="699"/>
                  </a:lnTo>
                  <a:lnTo>
                    <a:pt x="1247" y="711"/>
                  </a:lnTo>
                  <a:lnTo>
                    <a:pt x="1216" y="720"/>
                  </a:lnTo>
                  <a:lnTo>
                    <a:pt x="1169" y="726"/>
                  </a:lnTo>
                  <a:lnTo>
                    <a:pt x="1124" y="725"/>
                  </a:lnTo>
                  <a:lnTo>
                    <a:pt x="1078" y="717"/>
                  </a:lnTo>
                  <a:lnTo>
                    <a:pt x="1039" y="702"/>
                  </a:lnTo>
                  <a:lnTo>
                    <a:pt x="1016" y="727"/>
                  </a:lnTo>
                  <a:lnTo>
                    <a:pt x="994" y="742"/>
                  </a:lnTo>
                  <a:lnTo>
                    <a:pt x="965" y="755"/>
                  </a:lnTo>
                  <a:lnTo>
                    <a:pt x="933" y="765"/>
                  </a:lnTo>
                  <a:lnTo>
                    <a:pt x="895" y="769"/>
                  </a:lnTo>
                  <a:lnTo>
                    <a:pt x="861" y="769"/>
                  </a:lnTo>
                  <a:lnTo>
                    <a:pt x="828" y="765"/>
                  </a:lnTo>
                  <a:lnTo>
                    <a:pt x="787" y="751"/>
                  </a:lnTo>
                  <a:lnTo>
                    <a:pt x="764" y="739"/>
                  </a:lnTo>
                  <a:lnTo>
                    <a:pt x="742" y="755"/>
                  </a:lnTo>
                  <a:lnTo>
                    <a:pt x="718" y="765"/>
                  </a:lnTo>
                  <a:lnTo>
                    <a:pt x="690" y="774"/>
                  </a:lnTo>
                  <a:lnTo>
                    <a:pt x="649" y="781"/>
                  </a:lnTo>
                  <a:lnTo>
                    <a:pt x="607" y="779"/>
                  </a:lnTo>
                  <a:lnTo>
                    <a:pt x="563" y="772"/>
                  </a:lnTo>
                  <a:lnTo>
                    <a:pt x="530" y="759"/>
                  </a:lnTo>
                  <a:lnTo>
                    <a:pt x="499" y="738"/>
                  </a:lnTo>
                  <a:lnTo>
                    <a:pt x="480" y="717"/>
                  </a:lnTo>
                  <a:lnTo>
                    <a:pt x="448" y="724"/>
                  </a:lnTo>
                  <a:lnTo>
                    <a:pt x="410" y="729"/>
                  </a:lnTo>
                  <a:lnTo>
                    <a:pt x="365" y="727"/>
                  </a:lnTo>
                  <a:lnTo>
                    <a:pt x="325" y="718"/>
                  </a:lnTo>
                  <a:lnTo>
                    <a:pt x="296" y="704"/>
                  </a:lnTo>
                  <a:lnTo>
                    <a:pt x="271" y="689"/>
                  </a:lnTo>
                  <a:lnTo>
                    <a:pt x="250" y="668"/>
                  </a:lnTo>
                  <a:lnTo>
                    <a:pt x="246" y="646"/>
                  </a:lnTo>
                  <a:lnTo>
                    <a:pt x="224" y="651"/>
                  </a:lnTo>
                  <a:lnTo>
                    <a:pt x="188" y="652"/>
                  </a:lnTo>
                  <a:lnTo>
                    <a:pt x="147" y="646"/>
                  </a:lnTo>
                  <a:lnTo>
                    <a:pt x="106" y="631"/>
                  </a:lnTo>
                  <a:lnTo>
                    <a:pt x="78" y="611"/>
                  </a:lnTo>
                  <a:lnTo>
                    <a:pt x="55" y="585"/>
                  </a:lnTo>
                  <a:lnTo>
                    <a:pt x="41" y="558"/>
                  </a:lnTo>
                  <a:lnTo>
                    <a:pt x="36" y="521"/>
                  </a:lnTo>
                  <a:lnTo>
                    <a:pt x="38" y="496"/>
                  </a:lnTo>
                  <a:lnTo>
                    <a:pt x="50" y="459"/>
                  </a:lnTo>
                  <a:lnTo>
                    <a:pt x="22" y="438"/>
                  </a:lnTo>
                  <a:lnTo>
                    <a:pt x="8" y="411"/>
                  </a:lnTo>
                  <a:lnTo>
                    <a:pt x="0" y="381"/>
                  </a:lnTo>
                  <a:lnTo>
                    <a:pt x="0" y="350"/>
                  </a:lnTo>
                  <a:lnTo>
                    <a:pt x="9" y="318"/>
                  </a:lnTo>
                  <a:lnTo>
                    <a:pt x="28" y="293"/>
                  </a:lnTo>
                  <a:lnTo>
                    <a:pt x="59" y="267"/>
                  </a:lnTo>
                  <a:lnTo>
                    <a:pt x="92" y="247"/>
                  </a:lnTo>
                  <a:lnTo>
                    <a:pt x="131" y="228"/>
                  </a:lnTo>
                  <a:lnTo>
                    <a:pt x="182" y="215"/>
                  </a:lnTo>
                  <a:lnTo>
                    <a:pt x="228" y="208"/>
                  </a:lnTo>
                  <a:lnTo>
                    <a:pt x="250" y="205"/>
                  </a:lnTo>
                  <a:lnTo>
                    <a:pt x="252" y="185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36" name="Oval 102"/>
            <p:cNvSpPr>
              <a:spLocks noChangeArrowheads="1"/>
            </p:cNvSpPr>
            <p:nvPr/>
          </p:nvSpPr>
          <p:spPr bwMode="auto">
            <a:xfrm>
              <a:off x="3162" y="844"/>
              <a:ext cx="233" cy="10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37" name="Oval 103"/>
            <p:cNvSpPr>
              <a:spLocks noChangeArrowheads="1"/>
            </p:cNvSpPr>
            <p:nvPr/>
          </p:nvSpPr>
          <p:spPr bwMode="auto">
            <a:xfrm>
              <a:off x="3057" y="982"/>
              <a:ext cx="180" cy="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38" name="Oval 104"/>
            <p:cNvSpPr>
              <a:spLocks noChangeArrowheads="1"/>
            </p:cNvSpPr>
            <p:nvPr/>
          </p:nvSpPr>
          <p:spPr bwMode="auto">
            <a:xfrm>
              <a:off x="3029" y="1072"/>
              <a:ext cx="103" cy="5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3734" name="Rectangle 105"/>
          <p:cNvSpPr>
            <a:spLocks noChangeArrowheads="1"/>
          </p:cNvSpPr>
          <p:nvPr/>
        </p:nvSpPr>
        <p:spPr bwMode="auto">
          <a:xfrm>
            <a:off x="5580063" y="620713"/>
            <a:ext cx="21351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ru-RU" sz="3200" b="1">
                <a:solidFill>
                  <a:srgbClr val="0000CC"/>
                </a:solidFill>
              </a:rPr>
              <a:t>Сколько</a:t>
            </a:r>
            <a:r>
              <a:rPr lang="de-DE" sz="3200" b="1">
                <a:solidFill>
                  <a:srgbClr val="0000CC"/>
                </a:solidFill>
              </a:rPr>
              <a:t>?</a:t>
            </a: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600" b="1" i="1" smtClean="0">
                <a:solidFill>
                  <a:srgbClr val="C00000"/>
                </a:solidFill>
              </a:rPr>
              <a:t>Извечный спор – коллоиды и/или кристаллоиды?</a:t>
            </a:r>
          </a:p>
        </p:txBody>
      </p:sp>
      <p:pic>
        <p:nvPicPr>
          <p:cNvPr id="97283" name="Содержимое 4" descr="55538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68538" y="2420938"/>
            <a:ext cx="4103687" cy="2795587"/>
          </a:xfrm>
        </p:spPr>
      </p:pic>
      <p:pic>
        <p:nvPicPr>
          <p:cNvPr id="97284" name="Содержимое 7" descr="voluven6x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2420938"/>
            <a:ext cx="1884362" cy="2817812"/>
          </a:xfrm>
        </p:spPr>
      </p:pic>
      <p:pic>
        <p:nvPicPr>
          <p:cNvPr id="97285" name="Содержимое 4" descr="inf_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2420938"/>
            <a:ext cx="20161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93763" y="650875"/>
            <a:ext cx="4745037" cy="635000"/>
          </a:xfrm>
          <a:noFill/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Венофундин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79875" name="Picture 3" descr="beutel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62650" y="0"/>
            <a:ext cx="3181350" cy="5113338"/>
          </a:xfrm>
          <a:noFill/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98525" y="1798638"/>
            <a:ext cx="683736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Фармакологические свойства</a:t>
            </a:r>
            <a:endParaRPr lang="en-US" sz="2800" b="1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Средний молекулярный вес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Молярное замещение</a:t>
            </a:r>
            <a:r>
              <a:rPr lang="en-US" sz="2800" dirty="0">
                <a:solidFill>
                  <a:schemeClr val="tx1"/>
                </a:solidFill>
              </a:rPr>
              <a:t>:			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C2:C6: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Крахмал</a:t>
            </a:r>
            <a:r>
              <a:rPr lang="en-US" sz="2400" dirty="0">
                <a:solidFill>
                  <a:schemeClr val="tx1"/>
                </a:solidFill>
              </a:rPr>
              <a:t>:                   </a:t>
            </a:r>
            <a:r>
              <a:rPr lang="ru-RU" sz="2400" dirty="0">
                <a:solidFill>
                  <a:schemeClr val="tx1"/>
                </a:solidFill>
              </a:rPr>
              <a:t>	Картофельный 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HES-concentration:           6 % (60 g/l)		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400" dirty="0" err="1">
                <a:solidFill>
                  <a:schemeClr val="tx1"/>
                </a:solidFill>
              </a:rPr>
              <a:t>Осмолярность</a:t>
            </a:r>
            <a:r>
              <a:rPr lang="en-US" sz="2400" dirty="0">
                <a:solidFill>
                  <a:schemeClr val="tx1"/>
                </a:solidFill>
              </a:rPr>
              <a:t>:           309 </a:t>
            </a:r>
            <a:r>
              <a:rPr lang="en-US" sz="2400" dirty="0" err="1">
                <a:solidFill>
                  <a:schemeClr val="tx1"/>
                </a:solidFill>
              </a:rPr>
              <a:t>mOsm</a:t>
            </a:r>
            <a:r>
              <a:rPr lang="en-US" sz="2400" dirty="0">
                <a:solidFill>
                  <a:schemeClr val="tx1"/>
                </a:solidFill>
              </a:rPr>
              <a:t>/l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Кристаллоид</a:t>
            </a:r>
            <a:r>
              <a:rPr lang="en-US" sz="2400" dirty="0">
                <a:solidFill>
                  <a:schemeClr val="tx1"/>
                </a:solidFill>
              </a:rPr>
              <a:t>:      0.9 % </a:t>
            </a:r>
            <a:r>
              <a:rPr lang="ru-RU" sz="2400" dirty="0">
                <a:solidFill>
                  <a:schemeClr val="tx1"/>
                </a:solidFill>
              </a:rPr>
              <a:t>натрия хлорид</a:t>
            </a:r>
            <a:r>
              <a:rPr lang="en-US" sz="2400" dirty="0">
                <a:solidFill>
                  <a:schemeClr val="tx1"/>
                </a:solidFill>
              </a:rPr>
              <a:t>	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932363" y="2708275"/>
            <a:ext cx="2808287" cy="1474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de-DE" sz="1800" b="1">
                <a:solidFill>
                  <a:schemeClr val="tx1"/>
                </a:solidFill>
                <a:latin typeface="RotisSansSerif" pitchFamily="34" charset="0"/>
              </a:rPr>
              <a:t>120000 – 140000 Da</a:t>
            </a:r>
            <a:endParaRPr lang="ru-RU" sz="1800" b="1">
              <a:solidFill>
                <a:schemeClr val="tx1"/>
              </a:solidFill>
              <a:latin typeface="RotisSansSerif" pitchFamily="34" charset="0"/>
            </a:endParaRPr>
          </a:p>
          <a:p>
            <a:pPr algn="l" eaLnBrk="0" hangingPunct="0"/>
            <a:endParaRPr lang="de-DE" sz="1800" b="1">
              <a:solidFill>
                <a:schemeClr val="tx1"/>
              </a:solidFill>
              <a:latin typeface="RotisSansSerif" pitchFamily="34" charset="0"/>
            </a:endParaRPr>
          </a:p>
          <a:p>
            <a:pPr algn="l" eaLnBrk="0" hangingPunct="0"/>
            <a:r>
              <a:rPr lang="de-DE" sz="1800" b="1">
                <a:solidFill>
                  <a:schemeClr val="tx1"/>
                </a:solidFill>
                <a:latin typeface="RotisSansSerif" pitchFamily="34" charset="0"/>
              </a:rPr>
              <a:t>0.42</a:t>
            </a:r>
            <a:endParaRPr lang="ru-RU" sz="1800" b="1">
              <a:solidFill>
                <a:schemeClr val="tx1"/>
              </a:solidFill>
              <a:latin typeface="RotisSansSerif" pitchFamily="34" charset="0"/>
            </a:endParaRPr>
          </a:p>
          <a:p>
            <a:pPr algn="l" eaLnBrk="0" hangingPunct="0"/>
            <a:endParaRPr lang="de-DE" sz="1800" b="1">
              <a:solidFill>
                <a:schemeClr val="tx1"/>
              </a:solidFill>
              <a:latin typeface="RotisSansSerif" pitchFamily="34" charset="0"/>
            </a:endParaRPr>
          </a:p>
          <a:p>
            <a:pPr algn="l" eaLnBrk="0" hangingPunct="0"/>
            <a:r>
              <a:rPr lang="de-DE" sz="1800" b="1">
                <a:solidFill>
                  <a:schemeClr val="tx1"/>
                </a:solidFill>
                <a:latin typeface="RotisSansSerif" pitchFamily="34" charset="0"/>
              </a:rPr>
              <a:t>6:1</a:t>
            </a:r>
          </a:p>
        </p:txBody>
      </p:sp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2051050" y="188913"/>
            <a:ext cx="50974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3200" b="1">
                <a:solidFill>
                  <a:srgbClr val="FF0000"/>
                </a:solidFill>
              </a:rPr>
              <a:t>Желатины</a:t>
            </a:r>
            <a:endParaRPr lang="es-ES_tradnl" sz="3200" b="1">
              <a:solidFill>
                <a:srgbClr val="FF0000"/>
              </a:solidFill>
            </a:endParaRPr>
          </a:p>
        </p:txBody>
      </p:sp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395288" y="765175"/>
            <a:ext cx="379571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0" hangingPunct="0">
              <a:spcBef>
                <a:spcPct val="50000"/>
              </a:spcBef>
            </a:pPr>
            <a:r>
              <a:rPr lang="ru-RU" sz="2400" b="1" dirty="0">
                <a:solidFill>
                  <a:srgbClr val="FF0000"/>
                </a:solidFill>
              </a:rPr>
              <a:t>Преимущества:</a:t>
            </a:r>
            <a:endParaRPr lang="es-ES_tradnl" sz="2400" b="1" dirty="0">
              <a:solidFill>
                <a:srgbClr val="FF0000"/>
              </a:solidFill>
            </a:endParaRPr>
          </a:p>
          <a:p>
            <a:pPr marL="261938" indent="-261938" algn="l" eaLnBrk="0" hangingPunct="0">
              <a:spcBef>
                <a:spcPct val="50000"/>
              </a:spcBef>
              <a:buFontTx/>
              <a:buChar char="•"/>
            </a:pPr>
            <a:r>
              <a:rPr lang="ru-RU" sz="1800" dirty="0">
                <a:solidFill>
                  <a:srgbClr val="0000CC"/>
                </a:solidFill>
                <a:latin typeface="Tahoma" pitchFamily="34" charset="0"/>
              </a:rPr>
              <a:t>Минимальное влияние на систему гемостаза</a:t>
            </a:r>
            <a:endParaRPr lang="es-ES_tradnl" sz="1800" dirty="0">
              <a:solidFill>
                <a:srgbClr val="0000CC"/>
              </a:solidFill>
              <a:latin typeface="Tahoma" pitchFamily="34" charset="0"/>
            </a:endParaRPr>
          </a:p>
          <a:p>
            <a:pPr marL="261938" indent="-261938" algn="l" eaLnBrk="0" hangingPunct="0">
              <a:spcBef>
                <a:spcPct val="50000"/>
              </a:spcBef>
              <a:buFontTx/>
              <a:buChar char="•"/>
            </a:pPr>
            <a:r>
              <a:rPr lang="ru-RU" sz="1800" dirty="0">
                <a:solidFill>
                  <a:srgbClr val="0000CC"/>
                </a:solidFill>
                <a:latin typeface="Tahoma" pitchFamily="34" charset="0"/>
              </a:rPr>
              <a:t>Нет ограничения дозы введения</a:t>
            </a:r>
          </a:p>
          <a:p>
            <a:pPr marL="261938" indent="-261938" algn="l" eaLnBrk="0" hangingPunct="0">
              <a:spcBef>
                <a:spcPct val="50000"/>
              </a:spcBef>
              <a:buFontTx/>
              <a:buChar char="•"/>
            </a:pPr>
            <a:r>
              <a:rPr lang="ru-RU" sz="1800" dirty="0">
                <a:solidFill>
                  <a:srgbClr val="0000CC"/>
                </a:solidFill>
                <a:latin typeface="Tahoma" pitchFamily="34" charset="0"/>
              </a:rPr>
              <a:t>Препараты последнего поколения</a:t>
            </a:r>
            <a:r>
              <a:rPr lang="ru-RU" sz="1800" dirty="0">
                <a:solidFill>
                  <a:schemeClr val="tx1"/>
                </a:solidFill>
                <a:latin typeface="Tahoma" pitchFamily="34" charset="0"/>
              </a:rPr>
              <a:t> (</a:t>
            </a:r>
            <a:r>
              <a:rPr lang="ru-RU" sz="1800" dirty="0" err="1" smtClean="0">
                <a:solidFill>
                  <a:srgbClr val="FF0000"/>
                </a:solidFill>
                <a:latin typeface="Tahoma" pitchFamily="34" charset="0"/>
              </a:rPr>
              <a:t>Гелоплазма-баланс</a:t>
            </a:r>
            <a:r>
              <a:rPr lang="ru-RU" sz="1800" dirty="0" smtClean="0">
                <a:solidFill>
                  <a:schemeClr val="tx1"/>
                </a:solidFill>
                <a:latin typeface="Tahoma" pitchFamily="34" charset="0"/>
              </a:rPr>
              <a:t>) </a:t>
            </a:r>
            <a:r>
              <a:rPr lang="ru-RU" sz="1800" dirty="0" smtClean="0">
                <a:solidFill>
                  <a:srgbClr val="0000CC"/>
                </a:solidFill>
                <a:latin typeface="Tahoma" pitchFamily="34" charset="0"/>
              </a:rPr>
              <a:t>редко дают </a:t>
            </a:r>
            <a:r>
              <a:rPr lang="ru-RU" sz="1800" dirty="0" err="1">
                <a:solidFill>
                  <a:srgbClr val="0000CC"/>
                </a:solidFill>
                <a:latin typeface="Tahoma" pitchFamily="34" charset="0"/>
              </a:rPr>
              <a:t>анафилактоидные</a:t>
            </a:r>
            <a:r>
              <a:rPr lang="ru-RU" sz="1800" dirty="0">
                <a:solidFill>
                  <a:srgbClr val="0000CC"/>
                </a:solidFill>
                <a:latin typeface="Tahoma" pitchFamily="34" charset="0"/>
              </a:rPr>
              <a:t> реакции </a:t>
            </a:r>
            <a:r>
              <a:rPr lang="en-US" sz="1800" dirty="0">
                <a:solidFill>
                  <a:srgbClr val="0000CC"/>
                </a:solidFill>
                <a:latin typeface="Tahoma" pitchFamily="34" charset="0"/>
              </a:rPr>
              <a:t>III-IV</a:t>
            </a:r>
            <a:r>
              <a:rPr lang="ru-RU" sz="1800" dirty="0">
                <a:solidFill>
                  <a:srgbClr val="0000CC"/>
                </a:solidFill>
                <a:latin typeface="Tahoma" pitchFamily="34" charset="0"/>
              </a:rPr>
              <a:t> ст.</a:t>
            </a:r>
          </a:p>
          <a:p>
            <a:pPr marL="261938" indent="-261938" algn="l" eaLnBrk="0" hangingPunct="0">
              <a:spcBef>
                <a:spcPct val="50000"/>
              </a:spcBef>
            </a:pPr>
            <a:endParaRPr lang="ru-RU" sz="1800" dirty="0">
              <a:solidFill>
                <a:srgbClr val="0000CC"/>
              </a:solidFill>
              <a:latin typeface="Tahoma" pitchFamily="34" charset="0"/>
            </a:endParaRPr>
          </a:p>
          <a:p>
            <a:pPr marL="261938" indent="-261938" algn="l" eaLnBrk="0" hangingPunct="0">
              <a:spcBef>
                <a:spcPct val="50000"/>
              </a:spcBef>
            </a:pPr>
            <a:endParaRPr lang="es-ES_tradnl" sz="2000" dirty="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90116" name="Picture 4" descr="gel_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7E0"/>
              </a:clrFrom>
              <a:clrTo>
                <a:srgbClr val="FEF7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2525" y="5805488"/>
            <a:ext cx="12160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5" descr="gel_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8E0"/>
              </a:clrFrom>
              <a:clrTo>
                <a:srgbClr val="FFF8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375" y="4687888"/>
            <a:ext cx="719138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84663" y="981075"/>
            <a:ext cx="4608512" cy="5486400"/>
            <a:chOff x="3216" y="946"/>
            <a:chExt cx="3493" cy="3509"/>
          </a:xfrm>
        </p:grpSpPr>
        <p:sp>
          <p:nvSpPr>
            <p:cNvPr id="90120" name="Text Box 7"/>
            <p:cNvSpPr txBox="1">
              <a:spLocks noChangeArrowheads="1"/>
            </p:cNvSpPr>
            <p:nvPr/>
          </p:nvSpPr>
          <p:spPr bwMode="auto">
            <a:xfrm>
              <a:off x="5178" y="1950"/>
              <a:ext cx="13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s-ES" sz="1600">
                <a:solidFill>
                  <a:srgbClr val="FF5050"/>
                </a:solidFill>
                <a:latin typeface="Tahoma" pitchFamily="34" charset="0"/>
              </a:endParaRPr>
            </a:p>
          </p:txBody>
        </p:sp>
        <p:sp>
          <p:nvSpPr>
            <p:cNvPr id="90121" name="Rectangle 8"/>
            <p:cNvSpPr>
              <a:spLocks noChangeArrowheads="1"/>
            </p:cNvSpPr>
            <p:nvPr/>
          </p:nvSpPr>
          <p:spPr bwMode="auto">
            <a:xfrm>
              <a:off x="3216" y="2528"/>
              <a:ext cx="3335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7800" indent="-177800" algn="l" eaLnBrk="0" hangingPunct="0"/>
              <a:endParaRPr lang="es-ES_tradnl" sz="200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90122" name="Text Box 9"/>
            <p:cNvSpPr txBox="1">
              <a:spLocks noChangeArrowheads="1"/>
            </p:cNvSpPr>
            <p:nvPr/>
          </p:nvSpPr>
          <p:spPr bwMode="auto">
            <a:xfrm>
              <a:off x="3216" y="946"/>
              <a:ext cx="3493" cy="3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7800" indent="-177800" eaLnBrk="0" hangingPunct="0">
                <a:spcBef>
                  <a:spcPct val="50000"/>
                </a:spcBef>
              </a:pPr>
              <a:r>
                <a:rPr lang="ru-RU" sz="2400" b="1">
                  <a:solidFill>
                    <a:srgbClr val="FF0000"/>
                  </a:solidFill>
                </a:rPr>
                <a:t>Недостатки:</a:t>
              </a:r>
              <a:endParaRPr lang="es-ES_tradnl" sz="2400" b="1">
                <a:solidFill>
                  <a:srgbClr val="FF0000"/>
                </a:solidFill>
              </a:endParaRPr>
            </a:p>
            <a:p>
              <a:pPr marL="177800" indent="-177800" algn="l" eaLnBrk="0" hangingPunct="0">
                <a:spcBef>
                  <a:spcPct val="50000"/>
                </a:spcBef>
                <a:buFontTx/>
                <a:buChar char="•"/>
              </a:pPr>
              <a:r>
                <a:rPr lang="ru-RU" sz="2000">
                  <a:solidFill>
                    <a:schemeClr val="tx1"/>
                  </a:solidFill>
                  <a:latin typeface="Tahoma" pitchFamily="34" charset="0"/>
                </a:rPr>
                <a:t> </a:t>
              </a:r>
              <a:r>
                <a:rPr lang="ru-RU" sz="2000">
                  <a:solidFill>
                    <a:srgbClr val="0000CC"/>
                  </a:solidFill>
                  <a:latin typeface="Tahoma" pitchFamily="34" charset="0"/>
                </a:rPr>
                <a:t>Волемический эффект </a:t>
              </a:r>
              <a:r>
                <a:rPr lang="en-US" sz="2000">
                  <a:solidFill>
                    <a:srgbClr val="0000CC"/>
                  </a:solidFill>
                  <a:latin typeface="Tahoma" pitchFamily="34" charset="0"/>
                  <a:cs typeface="Tahoma" pitchFamily="34" charset="0"/>
                </a:rPr>
                <a:t>~</a:t>
              </a:r>
              <a:r>
                <a:rPr lang="ru-RU" sz="2000">
                  <a:solidFill>
                    <a:srgbClr val="0000CC"/>
                  </a:solidFill>
                  <a:latin typeface="Tahoma" pitchFamily="34" charset="0"/>
                  <a:cs typeface="Tahoma" pitchFamily="34" charset="0"/>
                </a:rPr>
                <a:t> 70%</a:t>
              </a:r>
            </a:p>
            <a:p>
              <a:pPr marL="177800" indent="-177800" algn="l" eaLnBrk="0" hangingPunct="0">
                <a:spcBef>
                  <a:spcPct val="50000"/>
                </a:spcBef>
                <a:buFontTx/>
                <a:buChar char="•"/>
              </a:pPr>
              <a:r>
                <a:rPr lang="ru-RU" sz="2000">
                  <a:solidFill>
                    <a:srgbClr val="0000CC"/>
                  </a:solidFill>
                  <a:latin typeface="Tahoma" pitchFamily="34" charset="0"/>
                  <a:cs typeface="Tahoma" pitchFamily="34" charset="0"/>
                </a:rPr>
                <a:t>Не улучшает микроциркуляцию тканей</a:t>
              </a:r>
            </a:p>
            <a:p>
              <a:pPr marL="177800" indent="-177800" algn="l" eaLnBrk="0" hangingPunct="0">
                <a:spcBef>
                  <a:spcPct val="50000"/>
                </a:spcBef>
                <a:buFontTx/>
                <a:buChar char="•"/>
              </a:pPr>
              <a:r>
                <a:rPr lang="ru-RU" sz="2000">
                  <a:solidFill>
                    <a:srgbClr val="0000CC"/>
                  </a:solidFill>
                  <a:latin typeface="Tahoma" pitchFamily="34" charset="0"/>
                  <a:cs typeface="Tahoma" pitchFamily="34" charset="0"/>
                </a:rPr>
                <a:t>Вызывает агрегацию тромбоцитов по данным тромбоэластографии</a:t>
              </a:r>
            </a:p>
            <a:p>
              <a:pPr marL="177800" indent="-177800" algn="l" eaLnBrk="0" hangingPunct="0">
                <a:spcBef>
                  <a:spcPct val="50000"/>
                </a:spcBef>
                <a:buFontTx/>
                <a:buChar char="•"/>
              </a:pPr>
              <a:r>
                <a:rPr lang="ru-RU" sz="2000">
                  <a:solidFill>
                    <a:srgbClr val="0000CC"/>
                  </a:solidFill>
                  <a:latin typeface="Tahoma" pitchFamily="34" charset="0"/>
                  <a:cs typeface="Tahoma" pitchFamily="34" charset="0"/>
                </a:rPr>
                <a:t>Содержит Са++</a:t>
              </a:r>
            </a:p>
            <a:p>
              <a:pPr marL="177800" indent="-177800" algn="l" eaLnBrk="0" hangingPunct="0">
                <a:spcBef>
                  <a:spcPct val="50000"/>
                </a:spcBef>
                <a:buFontTx/>
                <a:buChar char="•"/>
              </a:pPr>
              <a:r>
                <a:rPr lang="ru-RU" sz="2000">
                  <a:solidFill>
                    <a:srgbClr val="0000CC"/>
                  </a:solidFill>
                  <a:latin typeface="Tahoma" pitchFamily="34" charset="0"/>
                  <a:cs typeface="Tahoma" pitchFamily="34" charset="0"/>
                </a:rPr>
                <a:t>Анафилактоидные реакции </a:t>
              </a:r>
              <a:r>
                <a:rPr lang="es-ES_tradnl" sz="2000">
                  <a:solidFill>
                    <a:srgbClr val="0000CC"/>
                  </a:solidFill>
                </a:rPr>
                <a:t>(</a:t>
              </a:r>
              <a:r>
                <a:rPr lang="es-ES_tradnl" sz="2000" u="sng">
                  <a:solidFill>
                    <a:srgbClr val="0000CC"/>
                  </a:solidFill>
                </a:rPr>
                <a:t>+</a:t>
              </a:r>
              <a:r>
                <a:rPr lang="es-ES_tradnl" sz="2000">
                  <a:solidFill>
                    <a:srgbClr val="0000CC"/>
                  </a:solidFill>
                </a:rPr>
                <a:t> 0.34%)</a:t>
              </a:r>
              <a:endParaRPr lang="ru-RU" sz="2000">
                <a:solidFill>
                  <a:srgbClr val="0000CC"/>
                </a:solidFill>
              </a:endParaRPr>
            </a:p>
            <a:p>
              <a:pPr marL="177800" indent="-177800" algn="l" eaLnBrk="0" hangingPunct="0">
                <a:spcBef>
                  <a:spcPct val="50000"/>
                </a:spcBef>
                <a:buFontTx/>
                <a:buChar char="•"/>
              </a:pPr>
              <a:r>
                <a:rPr lang="ru-RU" sz="2000">
                  <a:solidFill>
                    <a:srgbClr val="0000CC"/>
                  </a:solidFill>
                </a:rPr>
                <a:t>Риск инфицирования трансмиссивной спонгиоформной энцефалопатией («бешенство коров»)</a:t>
              </a:r>
              <a:r>
                <a:rPr lang="en-US" sz="2000">
                  <a:solidFill>
                    <a:srgbClr val="0000CC"/>
                  </a:solidFill>
                </a:rPr>
                <a:t> 1</a:t>
              </a:r>
              <a:r>
                <a:rPr lang="ru-RU" sz="2000">
                  <a:solidFill>
                    <a:srgbClr val="0000CC"/>
                  </a:solidFill>
                </a:rPr>
                <a:t>: 100 000</a:t>
              </a:r>
            </a:p>
            <a:p>
              <a:pPr marL="177800" indent="-177800" algn="l" eaLnBrk="0" hangingPunct="0">
                <a:spcBef>
                  <a:spcPct val="50000"/>
                </a:spcBef>
              </a:pPr>
              <a:endParaRPr lang="en-US" sz="2000">
                <a:solidFill>
                  <a:srgbClr val="0000CC"/>
                </a:solidFill>
              </a:endParaRPr>
            </a:p>
          </p:txBody>
        </p:sp>
        <p:sp>
          <p:nvSpPr>
            <p:cNvPr id="90123" name="Rectangle 10"/>
            <p:cNvSpPr>
              <a:spLocks noChangeArrowheads="1"/>
            </p:cNvSpPr>
            <p:nvPr/>
          </p:nvSpPr>
          <p:spPr bwMode="auto">
            <a:xfrm>
              <a:off x="3216" y="3430"/>
              <a:ext cx="3241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/>
              <a:endParaRPr lang="es-ES" sz="2400">
                <a:solidFill>
                  <a:srgbClr val="FF5050"/>
                </a:solidFill>
                <a:latin typeface="Tahoma" pitchFamily="34" charset="0"/>
              </a:endParaRPr>
            </a:p>
          </p:txBody>
        </p:sp>
        <p:sp>
          <p:nvSpPr>
            <p:cNvPr id="90124" name="Text Box 11"/>
            <p:cNvSpPr txBox="1">
              <a:spLocks noChangeArrowheads="1"/>
            </p:cNvSpPr>
            <p:nvPr/>
          </p:nvSpPr>
          <p:spPr bwMode="auto">
            <a:xfrm>
              <a:off x="5057" y="1518"/>
              <a:ext cx="13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s-ES" sz="1600">
                <a:solidFill>
                  <a:srgbClr val="FF5050"/>
                </a:solidFill>
                <a:latin typeface="Tahoma" pitchFamily="34" charset="0"/>
              </a:endParaRPr>
            </a:p>
          </p:txBody>
        </p:sp>
        <p:sp>
          <p:nvSpPr>
            <p:cNvPr id="90125" name="Rectangle 12"/>
            <p:cNvSpPr>
              <a:spLocks noChangeArrowheads="1"/>
            </p:cNvSpPr>
            <p:nvPr/>
          </p:nvSpPr>
          <p:spPr bwMode="auto">
            <a:xfrm>
              <a:off x="4297" y="1708"/>
              <a:ext cx="861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sz="2400">
                  <a:solidFill>
                    <a:srgbClr val="FF5050"/>
                  </a:solidFill>
                  <a:latin typeface="Tahoma" pitchFamily="34" charset="0"/>
                </a:rPr>
                <a:t> </a:t>
              </a:r>
              <a:r>
                <a:rPr lang="ru-RU" sz="2400">
                  <a:solidFill>
                    <a:srgbClr val="FF5050"/>
                  </a:solidFill>
                  <a:latin typeface="Tahoma" pitchFamily="34" charset="0"/>
                </a:rPr>
                <a:t>         </a:t>
              </a:r>
              <a:endParaRPr lang="es-ES" sz="200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90126" name="Rectangle 13"/>
            <p:cNvSpPr>
              <a:spLocks noChangeArrowheads="1"/>
            </p:cNvSpPr>
            <p:nvPr/>
          </p:nvSpPr>
          <p:spPr bwMode="auto">
            <a:xfrm>
              <a:off x="4766" y="2155"/>
              <a:ext cx="138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s-ES_tradnl" sz="200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90127" name="Text Box 14"/>
            <p:cNvSpPr txBox="1">
              <a:spLocks noChangeArrowheads="1"/>
            </p:cNvSpPr>
            <p:nvPr/>
          </p:nvSpPr>
          <p:spPr bwMode="auto">
            <a:xfrm>
              <a:off x="5156" y="2355"/>
              <a:ext cx="138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s-ES" sz="1200">
                <a:solidFill>
                  <a:srgbClr val="FF5050"/>
                </a:solidFill>
                <a:latin typeface="Tahoma" pitchFamily="34" charset="0"/>
              </a:endParaRPr>
            </a:p>
          </p:txBody>
        </p:sp>
        <p:sp>
          <p:nvSpPr>
            <p:cNvPr id="90128" name="Text Box 15"/>
            <p:cNvSpPr txBox="1">
              <a:spLocks noChangeArrowheads="1"/>
            </p:cNvSpPr>
            <p:nvPr/>
          </p:nvSpPr>
          <p:spPr bwMode="auto">
            <a:xfrm>
              <a:off x="4794" y="3278"/>
              <a:ext cx="137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s-ES" sz="1200">
                <a:solidFill>
                  <a:srgbClr val="FF5050"/>
                </a:solidFill>
                <a:latin typeface="Tahoma" pitchFamily="34" charset="0"/>
              </a:endParaRPr>
            </a:p>
          </p:txBody>
        </p:sp>
      </p:grpSp>
      <p:pic>
        <p:nvPicPr>
          <p:cNvPr id="90119" name="Picture 16" descr="Безымянны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5" y="4005263"/>
            <a:ext cx="20193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9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663926" cy="600034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АНАФИЛАКТИЧЕСКИЙ ШОК У БОЛЬНОЙ К.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37074" y="914400"/>
            <a:ext cx="7130526" cy="56388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       </a:t>
            </a:r>
            <a:r>
              <a:rPr lang="ru-RU" sz="2200" b="1" dirty="0" smtClean="0">
                <a:solidFill>
                  <a:srgbClr val="000099"/>
                </a:solidFill>
              </a:rPr>
              <a:t>В родах </a:t>
            </a:r>
            <a:r>
              <a:rPr lang="ru-RU" sz="2200" b="1" dirty="0" err="1" smtClean="0">
                <a:solidFill>
                  <a:srgbClr val="000099"/>
                </a:solidFill>
              </a:rPr>
              <a:t>эпидуральная</a:t>
            </a:r>
            <a:r>
              <a:rPr lang="ru-RU" sz="2200" b="1" dirty="0" smtClean="0">
                <a:solidFill>
                  <a:srgbClr val="000099"/>
                </a:solidFill>
              </a:rPr>
              <a:t> анальгезия </a:t>
            </a:r>
            <a:r>
              <a:rPr lang="ru-RU" sz="2200" b="1" dirty="0" err="1" smtClean="0">
                <a:solidFill>
                  <a:srgbClr val="000099"/>
                </a:solidFill>
              </a:rPr>
              <a:t>наропином</a:t>
            </a:r>
            <a:r>
              <a:rPr lang="ru-RU" sz="2200" b="1" dirty="0" smtClean="0">
                <a:solidFill>
                  <a:srgbClr val="000099"/>
                </a:solidFill>
              </a:rPr>
              <a:t>. В связи с клинически узким тазом решено завершить роды кесаревым сечением под </a:t>
            </a:r>
            <a:r>
              <a:rPr lang="ru-RU" sz="2200" b="1" dirty="0" err="1" smtClean="0">
                <a:solidFill>
                  <a:srgbClr val="000099"/>
                </a:solidFill>
              </a:rPr>
              <a:t>эпидуральной</a:t>
            </a:r>
            <a:r>
              <a:rPr lang="ru-RU" sz="2200" b="1" dirty="0" smtClean="0">
                <a:solidFill>
                  <a:srgbClr val="000099"/>
                </a:solidFill>
              </a:rPr>
              <a:t> анестезией. В анамнезе пищевые аллергии с отеком </a:t>
            </a:r>
            <a:r>
              <a:rPr lang="ru-RU" sz="2200" b="1" dirty="0" err="1" smtClean="0">
                <a:solidFill>
                  <a:srgbClr val="000099"/>
                </a:solidFill>
              </a:rPr>
              <a:t>Квинке</a:t>
            </a:r>
            <a:r>
              <a:rPr lang="ru-RU" sz="2200" b="1" dirty="0" smtClean="0">
                <a:solidFill>
                  <a:srgbClr val="000099"/>
                </a:solidFill>
              </a:rPr>
              <a:t>.</a:t>
            </a:r>
          </a:p>
          <a:p>
            <a:r>
              <a:rPr lang="ru-RU" sz="2200" b="1" dirty="0" smtClean="0">
                <a:solidFill>
                  <a:srgbClr val="000099"/>
                </a:solidFill>
              </a:rPr>
              <a:t>      При проведении </a:t>
            </a:r>
            <a:r>
              <a:rPr lang="ru-RU" sz="2200" b="1" dirty="0" err="1" smtClean="0">
                <a:solidFill>
                  <a:srgbClr val="000099"/>
                </a:solidFill>
              </a:rPr>
              <a:t>преинфузии</a:t>
            </a:r>
            <a:r>
              <a:rPr lang="ru-RU" sz="2200" b="1" dirty="0" smtClean="0">
                <a:solidFill>
                  <a:srgbClr val="000099"/>
                </a:solidFill>
              </a:rPr>
              <a:t> </a:t>
            </a:r>
            <a:r>
              <a:rPr lang="ru-RU" sz="2200" b="1" dirty="0" err="1" smtClean="0">
                <a:solidFill>
                  <a:srgbClr val="000099"/>
                </a:solidFill>
              </a:rPr>
              <a:t>гелофузином</a:t>
            </a:r>
            <a:r>
              <a:rPr lang="ru-RU" sz="2200" b="1" dirty="0" smtClean="0">
                <a:solidFill>
                  <a:srgbClr val="000099"/>
                </a:solidFill>
              </a:rPr>
              <a:t> (перелито 50 мл) развился анафилактический шок с падением АД до 65/35 мм </a:t>
            </a:r>
            <a:r>
              <a:rPr lang="ru-RU" sz="2200" b="1" dirty="0" err="1" smtClean="0">
                <a:solidFill>
                  <a:srgbClr val="000099"/>
                </a:solidFill>
              </a:rPr>
              <a:t>рт</a:t>
            </a:r>
            <a:r>
              <a:rPr lang="ru-RU" sz="2200" b="1" dirty="0" smtClean="0">
                <a:solidFill>
                  <a:srgbClr val="000099"/>
                </a:solidFill>
              </a:rPr>
              <a:t>. ст., частичным </a:t>
            </a:r>
            <a:r>
              <a:rPr lang="ru-RU" sz="2200" b="1" dirty="0" err="1" smtClean="0">
                <a:solidFill>
                  <a:srgbClr val="000099"/>
                </a:solidFill>
              </a:rPr>
              <a:t>бронхоспазмом</a:t>
            </a:r>
            <a:r>
              <a:rPr lang="ru-RU" sz="2200" b="1" dirty="0" smtClean="0">
                <a:solidFill>
                  <a:srgbClr val="000099"/>
                </a:solidFill>
              </a:rPr>
              <a:t>. После введения кортикостероидов (</a:t>
            </a:r>
            <a:r>
              <a:rPr lang="ru-RU" sz="2200" b="1" dirty="0" err="1" smtClean="0">
                <a:solidFill>
                  <a:srgbClr val="000099"/>
                </a:solidFill>
              </a:rPr>
              <a:t>метипред</a:t>
            </a:r>
            <a:r>
              <a:rPr lang="ru-RU" sz="2200" b="1" dirty="0" smtClean="0">
                <a:solidFill>
                  <a:srgbClr val="000099"/>
                </a:solidFill>
              </a:rPr>
              <a:t> 500 мг, </a:t>
            </a:r>
            <a:r>
              <a:rPr lang="ru-RU" sz="2200" b="1" dirty="0" err="1" smtClean="0">
                <a:solidFill>
                  <a:srgbClr val="000099"/>
                </a:solidFill>
              </a:rPr>
              <a:t>инфузии</a:t>
            </a:r>
            <a:r>
              <a:rPr lang="ru-RU" sz="2200" b="1" dirty="0" smtClean="0">
                <a:solidFill>
                  <a:srgbClr val="000099"/>
                </a:solidFill>
              </a:rPr>
              <a:t> адреналина 1 мг, </a:t>
            </a:r>
            <a:r>
              <a:rPr lang="ru-RU" sz="2200" b="1" dirty="0" err="1" smtClean="0">
                <a:solidFill>
                  <a:srgbClr val="000099"/>
                </a:solidFill>
              </a:rPr>
              <a:t>бронхолитиков</a:t>
            </a:r>
            <a:r>
              <a:rPr lang="ru-RU" sz="2200" b="1" dirty="0" smtClean="0">
                <a:solidFill>
                  <a:srgbClr val="000099"/>
                </a:solidFill>
              </a:rPr>
              <a:t>) анафилактический шок купирован. </a:t>
            </a:r>
          </a:p>
          <a:p>
            <a:r>
              <a:rPr lang="ru-RU" sz="2200" b="1" dirty="0" smtClean="0">
                <a:solidFill>
                  <a:srgbClr val="000099"/>
                </a:solidFill>
              </a:rPr>
              <a:t>      Решено провести операцию под общей анестезией. Через 30 мин после купирования анафилактического шока на фоне стабильной гемодинамики проведена индукция в наркоз </a:t>
            </a:r>
            <a:r>
              <a:rPr lang="ru-RU" sz="2200" b="1" dirty="0" err="1" smtClean="0">
                <a:solidFill>
                  <a:srgbClr val="000099"/>
                </a:solidFill>
              </a:rPr>
              <a:t>кетамином</a:t>
            </a:r>
            <a:r>
              <a:rPr lang="ru-RU" sz="2200" b="1" dirty="0" smtClean="0">
                <a:solidFill>
                  <a:srgbClr val="000099"/>
                </a:solidFill>
              </a:rPr>
              <a:t>,  интубация трахеи, после чего развился частичный </a:t>
            </a:r>
            <a:r>
              <a:rPr lang="ru-RU" sz="2200" b="1" dirty="0" err="1" smtClean="0">
                <a:solidFill>
                  <a:srgbClr val="000099"/>
                </a:solidFill>
              </a:rPr>
              <a:t>бронхоспазм</a:t>
            </a:r>
            <a:r>
              <a:rPr lang="ru-RU" sz="2200" b="1" dirty="0" smtClean="0">
                <a:solidFill>
                  <a:srgbClr val="000099"/>
                </a:solidFill>
              </a:rPr>
              <a:t>, купированный стероидами, ингаляцией </a:t>
            </a:r>
            <a:r>
              <a:rPr lang="ru-RU" sz="2200" b="1" dirty="0" err="1" smtClean="0">
                <a:solidFill>
                  <a:srgbClr val="000099"/>
                </a:solidFill>
              </a:rPr>
              <a:t>севорана</a:t>
            </a:r>
            <a:r>
              <a:rPr lang="ru-RU" sz="2200" b="1" dirty="0" smtClean="0">
                <a:solidFill>
                  <a:srgbClr val="000099"/>
                </a:solidFill>
              </a:rPr>
              <a:t>, </a:t>
            </a:r>
            <a:r>
              <a:rPr lang="ru-RU" sz="2200" b="1" dirty="0" err="1" smtClean="0">
                <a:solidFill>
                  <a:srgbClr val="000099"/>
                </a:solidFill>
              </a:rPr>
              <a:t>инфузией</a:t>
            </a:r>
            <a:r>
              <a:rPr lang="ru-RU" sz="2200" b="1" dirty="0" smtClean="0">
                <a:solidFill>
                  <a:srgbClr val="000099"/>
                </a:solidFill>
              </a:rPr>
              <a:t> </a:t>
            </a:r>
            <a:r>
              <a:rPr lang="ru-RU" sz="2200" b="1" dirty="0" err="1" smtClean="0">
                <a:solidFill>
                  <a:srgbClr val="000099"/>
                </a:solidFill>
              </a:rPr>
              <a:t>гинепрала</a:t>
            </a:r>
            <a:r>
              <a:rPr lang="ru-RU" sz="2200" b="1" dirty="0" smtClean="0">
                <a:solidFill>
                  <a:srgbClr val="000099"/>
                </a:solidFill>
              </a:rPr>
              <a:t>). </a:t>
            </a:r>
          </a:p>
          <a:p>
            <a:r>
              <a:rPr lang="ru-RU" sz="2200" b="1" dirty="0" smtClean="0">
                <a:solidFill>
                  <a:srgbClr val="000099"/>
                </a:solidFill>
              </a:rPr>
              <a:t>     В дальнейшем течение анестезиологического пособия без особенностей. После суточного наблюдения в отделении в удовлетворительном состоянии переведена в послеродовое отделение.</a:t>
            </a:r>
            <a:endParaRPr lang="ru-RU" sz="2200" dirty="0" smtClean="0">
              <a:solidFill>
                <a:srgbClr val="000099"/>
              </a:solidFill>
            </a:endParaRPr>
          </a:p>
          <a:p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7620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064500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</a:rPr>
              <a:t>АЛЬБУМИН: </a:t>
            </a:r>
            <a:r>
              <a:rPr lang="en-US" sz="2800" b="1" smtClean="0">
                <a:solidFill>
                  <a:srgbClr val="FF0000"/>
                </a:solidFill>
              </a:rPr>
              <a:t>PRO ET CONTRA</a:t>
            </a:r>
            <a:r>
              <a:rPr lang="ru-RU" sz="2800" b="1" smtClean="0">
                <a:solidFill>
                  <a:srgbClr val="FF0000"/>
                </a:solidFill>
              </a:rPr>
              <a:t/>
            </a:r>
            <a:br>
              <a:rPr lang="ru-RU" sz="2800" b="1" smtClean="0">
                <a:solidFill>
                  <a:srgbClr val="FF0000"/>
                </a:solidFill>
              </a:rPr>
            </a:br>
            <a:endParaRPr lang="ru-RU" sz="2800" b="1" smtClean="0">
              <a:solidFill>
                <a:srgbClr val="FF0000"/>
              </a:solidFill>
            </a:endParaRPr>
          </a:p>
        </p:txBody>
      </p:sp>
      <p:sp>
        <p:nvSpPr>
          <p:cNvPr id="9421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3851275" cy="4525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solidFill>
                  <a:srgbClr val="FF0000"/>
                </a:solidFill>
              </a:rPr>
              <a:t>   </a:t>
            </a:r>
            <a:r>
              <a:rPr lang="ru-RU" sz="2400" b="1" u="sng" smtClean="0">
                <a:solidFill>
                  <a:srgbClr val="FF0000"/>
                </a:solidFill>
              </a:rPr>
              <a:t>Возможные осложнения: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000" b="1" smtClean="0">
                <a:solidFill>
                  <a:srgbClr val="0000CC"/>
                </a:solidFill>
              </a:rPr>
              <a:t>Отек легких.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000" b="1" smtClean="0">
                <a:solidFill>
                  <a:srgbClr val="0000CC"/>
                </a:solidFill>
              </a:rPr>
              <a:t>Нарушение газообмена в легких.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000" b="1" smtClean="0">
                <a:solidFill>
                  <a:srgbClr val="0000CC"/>
                </a:solidFill>
              </a:rPr>
              <a:t>Нарушение функции внутренних органов у септических больных.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000" b="1" smtClean="0">
                <a:solidFill>
                  <a:srgbClr val="0000CC"/>
                </a:solidFill>
              </a:rPr>
              <a:t>Теоретическая возможность заражение вирусным гепатитом.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000" b="1" smtClean="0">
                <a:solidFill>
                  <a:srgbClr val="0000CC"/>
                </a:solidFill>
              </a:rPr>
              <a:t>Анафилактоидные реакции.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smtClean="0">
                <a:solidFill>
                  <a:srgbClr val="0000CC"/>
                </a:solidFill>
              </a:rPr>
              <a:t>Стоимость альбумина в 3 раза больше, чем ГЭК.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smtClean="0">
              <a:solidFill>
                <a:srgbClr val="0000CC"/>
              </a:solidFill>
            </a:endParaRPr>
          </a:p>
        </p:txBody>
      </p:sp>
      <p:sp>
        <p:nvSpPr>
          <p:cNvPr id="94212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284663" y="1196975"/>
            <a:ext cx="4681537" cy="60213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400" b="1" u="sng" smtClean="0">
                <a:solidFill>
                  <a:srgbClr val="FF0000"/>
                </a:solidFill>
              </a:rPr>
              <a:t>ЗА: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2400" b="1" u="sng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</a:rPr>
              <a:t>Поддержание КОД.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</a:rPr>
              <a:t>Обеспечение про- и антикоагулянтной активности.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</a:rPr>
              <a:t>Антиоксидантная функция, что особенно важно при сепсисе, массивной кровопотере.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</a:rPr>
              <a:t>Транспортная функция (Переносит лекарства, гормоны,   минералы, нутриенты (жиры, аминокислоты) и др.).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</a:rPr>
              <a:t>Гемодинамическая. 1 грамм альбумина удерживает  19 мл воды. Поддерживает артериальное давление.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</a:rPr>
              <a:t>Детоксикационная. Связывает и переносит к органам выделения                                                     билирубин, желчные кислоты,  свободные радикалы и различные токсины.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</a:rPr>
              <a:t>Буферная. Участвует в поддержании кислотно- щелочного равновесия (КЩР)</a:t>
            </a:r>
            <a:r>
              <a:rPr lang="en-US" sz="1600" b="1" smtClean="0">
                <a:solidFill>
                  <a:srgbClr val="0000CC"/>
                </a:solidFill>
              </a:rPr>
              <a:t>.</a:t>
            </a:r>
            <a:endParaRPr lang="ru-RU" sz="16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600" b="1" smtClean="0">
              <a:solidFill>
                <a:srgbClr val="0000CC"/>
              </a:solidFill>
            </a:endParaRPr>
          </a:p>
        </p:txBody>
      </p:sp>
      <p:pic>
        <p:nvPicPr>
          <p:cNvPr id="94213" name="Picture 7" descr="j03008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476250"/>
            <a:ext cx="12398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02588" cy="777875"/>
          </a:xfrm>
        </p:spPr>
        <p:txBody>
          <a:bodyPr/>
          <a:lstStyle/>
          <a:p>
            <a:r>
              <a:rPr lang="ru-RU" sz="2800" b="1" smtClean="0">
                <a:solidFill>
                  <a:srgbClr val="CC0000"/>
                </a:solidFill>
              </a:rPr>
              <a:t>Что  же из кристаллоидов предпочесть?</a:t>
            </a:r>
          </a:p>
        </p:txBody>
      </p:sp>
      <p:pic>
        <p:nvPicPr>
          <p:cNvPr id="103427" name="Picture 12" descr="DSC0456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005013"/>
            <a:ext cx="4643438" cy="3482975"/>
          </a:xfrm>
          <a:noFill/>
        </p:spPr>
      </p:pic>
      <p:pic>
        <p:nvPicPr>
          <p:cNvPr id="6" name="Содержимое 5" descr="1516_3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228600" y="2667000"/>
            <a:ext cx="2590800" cy="3581400"/>
            <a:chOff x="0" y="-330598"/>
            <a:chExt cx="2843202" cy="396717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0" y="-330598"/>
              <a:ext cx="2843202" cy="3967178"/>
            </a:xfrm>
            <a:prstGeom prst="roundRect">
              <a:avLst>
                <a:gd name="adj" fmla="val 10000"/>
              </a:avLst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0" y="-247948"/>
              <a:ext cx="2843202" cy="11905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10490" tIns="110490" rIns="110490" bIns="110490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/>
                <a:t>Амбулаторный блок</a:t>
              </a:r>
            </a:p>
          </p:txBody>
        </p:sp>
      </p:grpSp>
      <p:grpSp>
        <p:nvGrpSpPr>
          <p:cNvPr id="3" name="Группа 20"/>
          <p:cNvGrpSpPr>
            <a:grpSpLocks/>
          </p:cNvGrpSpPr>
          <p:nvPr/>
        </p:nvGrpSpPr>
        <p:grpSpPr bwMode="auto">
          <a:xfrm>
            <a:off x="381000" y="3657600"/>
            <a:ext cx="2362200" cy="2438400"/>
            <a:chOff x="352188" y="1157094"/>
            <a:chExt cx="2274561" cy="2426979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52188" y="1157094"/>
              <a:ext cx="2274561" cy="2426979"/>
            </a:xfrm>
            <a:prstGeom prst="roundRect">
              <a:avLst>
                <a:gd name="adj" fmla="val 10000"/>
              </a:avLst>
            </a:prstGeom>
            <a:solidFill>
              <a:srgbClr val="FBC5F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498934" y="1223457"/>
              <a:ext cx="1907696" cy="2284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34290" rIns="45720" bIns="34290" spcCol="1270" anchor="ctr"/>
            <a:lstStyle/>
            <a:p>
              <a:pPr defTabSz="800100" fontAlgn="auto">
                <a:lnSpc>
                  <a:spcPct val="90000"/>
                </a:lnSpc>
                <a:spcAft>
                  <a:spcPts val="1200"/>
                </a:spcAft>
                <a:buFont typeface="Arial" pitchFamily="34" charset="0"/>
                <a:buChar char="•"/>
                <a:defRPr/>
              </a:pPr>
              <a:endParaRPr lang="ru-RU" sz="1600" b="1" dirty="0">
                <a:solidFill>
                  <a:schemeClr val="tx1"/>
                </a:solidFill>
              </a:endParaRPr>
            </a:p>
            <a:p>
              <a:pPr algn="ctr" defTabSz="800100" fontAlgn="auto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</a:rPr>
                <a:t>Консультативно-диагностическое отделение </a:t>
              </a:r>
            </a:p>
            <a:p>
              <a:pPr algn="ctr" defTabSz="800100" fontAlgn="auto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</a:rPr>
                <a:t> на 15 000 посещений в год</a:t>
              </a:r>
            </a:p>
            <a:p>
              <a:pPr algn="ctr" defTabSz="800100" fontAlgn="auto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800" b="1" dirty="0">
                <a:solidFill>
                  <a:schemeClr val="tx1"/>
                </a:solidFill>
              </a:endParaRPr>
            </a:p>
            <a:p>
              <a:pPr algn="ctr" defTabSz="8001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</a:rPr>
                <a:t>Лаборатория ЭКО </a:t>
              </a:r>
            </a:p>
            <a:p>
              <a:pPr algn="ctr" defTabSz="800100" fontAlgn="auto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900" b="1" dirty="0">
                <a:solidFill>
                  <a:schemeClr val="tx1"/>
                </a:solidFill>
              </a:endParaRPr>
            </a:p>
            <a:p>
              <a:pPr algn="ctr" defTabSz="8001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</a:rPr>
                <a:t>Медико-генетическая лаборатория </a:t>
              </a:r>
            </a:p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Группа 23"/>
          <p:cNvGrpSpPr>
            <a:grpSpLocks/>
          </p:cNvGrpSpPr>
          <p:nvPr/>
        </p:nvGrpSpPr>
        <p:grpSpPr bwMode="auto">
          <a:xfrm>
            <a:off x="3048000" y="2667000"/>
            <a:ext cx="2819400" cy="3581400"/>
            <a:chOff x="1667" y="0"/>
            <a:chExt cx="3411371" cy="3467112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1667" y="0"/>
              <a:ext cx="3411371" cy="3467112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1667" y="212084"/>
              <a:ext cx="3280755" cy="10419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tIns="91440" bIns="91440" spcCol="1270" anchor="ctr"/>
            <a:lstStyle/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dirty="0"/>
            </a:p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dirty="0"/>
            </a:p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dirty="0"/>
            </a:p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200" dirty="0"/>
            </a:p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dirty="0"/>
                <a:t>Акушерский блок</a:t>
              </a:r>
            </a:p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/>
                <a:t>(</a:t>
              </a:r>
              <a:r>
                <a:rPr lang="ru-RU" sz="2000" b="1" dirty="0"/>
                <a:t>215 акушерских коек, в т.ч 20 -  дневного стационара,                       5 диагностических коек </a:t>
              </a:r>
            </a:p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/>
                <a:t>18 коек ОРН, </a:t>
              </a:r>
            </a:p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/>
                <a:t>9 коек ИТАР</a:t>
              </a:r>
              <a:r>
                <a:rPr lang="ru-RU" sz="2400" dirty="0"/>
                <a:t>)</a:t>
              </a:r>
            </a:p>
          </p:txBody>
        </p:sp>
      </p:grpSp>
      <p:graphicFrame>
        <p:nvGraphicFramePr>
          <p:cNvPr id="27" name="Содержимое 3"/>
          <p:cNvGraphicFramePr>
            <a:graphicFrameLocks/>
          </p:cNvGraphicFramePr>
          <p:nvPr/>
        </p:nvGraphicFramePr>
        <p:xfrm>
          <a:off x="6096000" y="2667000"/>
          <a:ext cx="28956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143000" y="228600"/>
            <a:ext cx="655320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Межрайонный перинатальный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центр (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работает с 2008 года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800" y="6396038"/>
            <a:ext cx="376078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 13 ОТДЕЛЕНИЙ</a:t>
            </a:r>
          </a:p>
        </p:txBody>
      </p:sp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-96838"/>
            <a:ext cx="8964613" cy="1293813"/>
          </a:xfrm>
        </p:spPr>
        <p:txBody>
          <a:bodyPr lIns="94568" tIns="47284" rIns="94568" bIns="47284"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CC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ТРАНЕКСАМ, раствор</a:t>
            </a:r>
            <a:br>
              <a:rPr lang="ru-RU" b="1" dirty="0" smtClean="0">
                <a:solidFill>
                  <a:srgbClr val="CC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C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C0033"/>
                </a:solidFill>
                <a:latin typeface="Times New Roman" pitchFamily="18" charset="0"/>
                <a:cs typeface="Times New Roman" pitchFamily="18" charset="0"/>
              </a:rPr>
              <a:t>СПОСОБ ПРИМЕНЕНИЯ И ДОЗЫ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 flipH="1">
            <a:off x="539750" y="5084763"/>
            <a:ext cx="8064500" cy="936625"/>
          </a:xfrm>
        </p:spPr>
        <p:txBody>
          <a:bodyPr/>
          <a:lstStyle/>
          <a:p>
            <a:pPr marL="466413" indent="-466413">
              <a:buFontTx/>
              <a:buAutoNum type="arabicPeriod"/>
              <a:defRPr/>
            </a:pPr>
            <a:r>
              <a:rPr lang="ru-RU" sz="1632" dirty="0"/>
              <a:t>Инструкция по медицинскому применению препарата Транексам</a:t>
            </a:r>
          </a:p>
          <a:p>
            <a:pPr marL="466413" indent="-466413">
              <a:buFontTx/>
              <a:buAutoNum type="arabicPeriod"/>
              <a:defRPr/>
            </a:pPr>
            <a:r>
              <a:rPr lang="en-US" sz="1632" dirty="0" err="1"/>
              <a:t>Horrow</a:t>
            </a:r>
            <a:r>
              <a:rPr lang="en-US" sz="1632" dirty="0"/>
              <a:t> J.C., Van Riper D.F., Strong M.D., et al. The dose-response relationship of </a:t>
            </a:r>
            <a:r>
              <a:rPr lang="en-US" sz="1632" i="1" dirty="0" err="1"/>
              <a:t>tranexamic</a:t>
            </a:r>
            <a:r>
              <a:rPr lang="en-US" sz="1632" i="1" dirty="0"/>
              <a:t> acid. Anesthesiology 1995;82:383-392</a:t>
            </a:r>
            <a:r>
              <a:rPr lang="en-US" sz="1632" dirty="0"/>
              <a:t>.</a:t>
            </a:r>
            <a:r>
              <a:rPr lang="ru-RU" sz="1632" dirty="0"/>
              <a:t> </a:t>
            </a:r>
          </a:p>
        </p:txBody>
      </p:sp>
      <p:pic>
        <p:nvPicPr>
          <p:cNvPr id="148484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557338"/>
            <a:ext cx="67198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1533525" y="1543050"/>
            <a:ext cx="8223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1533525" y="1543050"/>
            <a:ext cx="8255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50884" name="Rectangle 4"/>
          <p:cNvSpPr>
            <a:spLocks noChangeArrowheads="1"/>
          </p:cNvSpPr>
          <p:nvPr/>
        </p:nvSpPr>
        <p:spPr bwMode="auto">
          <a:xfrm>
            <a:off x="179388" y="620713"/>
            <a:ext cx="871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800000"/>
              </a:buClr>
              <a:buFont typeface="Wingdings" pitchFamily="2" charset="2"/>
              <a:buNone/>
            </a:pPr>
            <a:endParaRPr lang="ru-RU" b="1">
              <a:solidFill>
                <a:srgbClr val="FFE4C9"/>
              </a:solidFill>
            </a:endParaRPr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179388" y="476250"/>
            <a:ext cx="79930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000" b="1">
                <a:solidFill>
                  <a:srgbClr val="FF0000"/>
                </a:solidFill>
              </a:rPr>
              <a:t>Применение апротинина повышает риск инфаркта миокарда </a:t>
            </a:r>
            <a:r>
              <a:rPr lang="en-US" sz="2000" b="1">
                <a:solidFill>
                  <a:srgbClr val="FF0000"/>
                </a:solidFill>
              </a:rPr>
              <a:t/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ru-RU" sz="2000" b="1">
                <a:solidFill>
                  <a:srgbClr val="FF0000"/>
                </a:solidFill>
              </a:rPr>
              <a:t>и сердечной недостаточности, инсульта и энцефалоптии </a:t>
            </a:r>
            <a:r>
              <a:rPr lang="en-US" sz="2000" b="1">
                <a:solidFill>
                  <a:srgbClr val="FF0000"/>
                </a:solidFill>
              </a:rPr>
              <a:t/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ru-RU" sz="2000" b="1">
                <a:solidFill>
                  <a:srgbClr val="FF0000"/>
                </a:solidFill>
              </a:rPr>
              <a:t>у пациентов с первичной коронарной реваскуляризацией...</a:t>
            </a: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323850" y="6021388"/>
            <a:ext cx="6280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400" b="1" i="1">
                <a:solidFill>
                  <a:schemeClr val="tx1"/>
                </a:solidFill>
              </a:rPr>
              <a:t>Mangano D. T., Tudor I. C., Dietzel C. The risk associated </a:t>
            </a:r>
            <a:br>
              <a:rPr lang="en-US" sz="1400" b="1" i="1">
                <a:solidFill>
                  <a:schemeClr val="tx1"/>
                </a:solidFill>
              </a:rPr>
            </a:br>
            <a:r>
              <a:rPr lang="en-US" sz="1400" b="1" i="1">
                <a:solidFill>
                  <a:schemeClr val="tx1"/>
                </a:solidFill>
              </a:rPr>
              <a:t>with aprotinin in cardiac surgery. New Eng. J. Med. 2006;354(4):353–365</a:t>
            </a:r>
            <a:endParaRPr lang="ru-RU" sz="1400" b="1" i="1">
              <a:solidFill>
                <a:schemeClr val="tx1"/>
              </a:solidFill>
            </a:endParaRPr>
          </a:p>
        </p:txBody>
      </p:sp>
      <p:pic>
        <p:nvPicPr>
          <p:cNvPr id="151559" name="Picture 8" descr="Untitled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2060575"/>
            <a:ext cx="3816350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4821238"/>
            <a:ext cx="2051050" cy="2036762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5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Заголовок 2"/>
          <p:cNvSpPr>
            <a:spLocks noGrp="1"/>
          </p:cNvSpPr>
          <p:nvPr>
            <p:ph type="ctrTitle"/>
          </p:nvPr>
        </p:nvSpPr>
        <p:spPr>
          <a:xfrm>
            <a:off x="3348038" y="685800"/>
            <a:ext cx="3919537" cy="600075"/>
          </a:xfrm>
        </p:spPr>
        <p:txBody>
          <a:bodyPr/>
          <a:lstStyle/>
          <a:p>
            <a:r>
              <a:rPr lang="ru-RU" sz="2800" smtClean="0">
                <a:solidFill>
                  <a:srgbClr val="CC3300"/>
                </a:solidFill>
                <a:cs typeface="Times New Roman" pitchFamily="18" charset="0"/>
              </a:rPr>
              <a:t>КОАГИЛ-</a:t>
            </a:r>
            <a:r>
              <a:rPr lang="en-US" sz="2800" smtClean="0">
                <a:solidFill>
                  <a:srgbClr val="CC3300"/>
                </a:solidFill>
                <a:cs typeface="Times New Roman" pitchFamily="18" charset="0"/>
              </a:rPr>
              <a:t>VII</a:t>
            </a:r>
            <a:r>
              <a:rPr lang="ru-RU" sz="2800" smtClean="0">
                <a:solidFill>
                  <a:srgbClr val="CC3300"/>
                </a:solidFill>
                <a:cs typeface="Times New Roman" pitchFamily="18" charset="0"/>
              </a:rPr>
              <a:t/>
            </a:r>
            <a:br>
              <a:rPr lang="ru-RU" sz="2800" smtClean="0">
                <a:solidFill>
                  <a:srgbClr val="CC3300"/>
                </a:solidFill>
                <a:cs typeface="Times New Roman" pitchFamily="18" charset="0"/>
              </a:rPr>
            </a:br>
            <a:endParaRPr lang="ru-RU" sz="2800" smtClean="0"/>
          </a:p>
        </p:txBody>
      </p:sp>
      <p:sp>
        <p:nvSpPr>
          <p:cNvPr id="13316" name="Содержимое 5"/>
          <p:cNvSpPr>
            <a:spLocks noGrp="1"/>
          </p:cNvSpPr>
          <p:nvPr>
            <p:ph type="body" sz="quarter" idx="10"/>
          </p:nvPr>
        </p:nvSpPr>
        <p:spPr>
          <a:xfrm>
            <a:off x="4230687" y="1219200"/>
            <a:ext cx="4913313" cy="4286250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cs typeface="Times New Roman" panose="02020603050405020304" pitchFamily="18" charset="0"/>
              </a:rPr>
              <a:t>Первый отечественный рекомбинантный фактор свертывания крови</a:t>
            </a:r>
          </a:p>
          <a:p>
            <a:pPr>
              <a:defRPr/>
            </a:pPr>
            <a:endParaRPr lang="ru-RU" sz="2000" b="1" dirty="0" smtClean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 smtClean="0">
                <a:cs typeface="Times New Roman" panose="02020603050405020304" pitchFamily="18" charset="0"/>
              </a:rPr>
              <a:t>МНН: </a:t>
            </a:r>
            <a:r>
              <a:rPr lang="ru-RU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Эптаког альфа (активированный)</a:t>
            </a:r>
          </a:p>
          <a:p>
            <a:pPr>
              <a:defRPr/>
            </a:pPr>
            <a:endParaRPr lang="ru-RU" b="1" dirty="0" smtClean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 smtClean="0">
                <a:cs typeface="Times New Roman" panose="02020603050405020304" pitchFamily="18" charset="0"/>
              </a:rPr>
              <a:t>Фармакотерапевтическая группа: </a:t>
            </a:r>
            <a:r>
              <a:rPr lang="ru-RU" sz="20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гемостатическое</a:t>
            </a:r>
            <a:r>
              <a:rPr lang="ru-RU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средство</a:t>
            </a:r>
            <a:endParaRPr lang="ru-RU" sz="2000" b="1" dirty="0" smtClean="0"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b="1" dirty="0" smtClean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 smtClean="0">
                <a:cs typeface="Times New Roman" panose="02020603050405020304" pitchFamily="18" charset="0"/>
              </a:rPr>
              <a:t>Лекарственная форма: </a:t>
            </a:r>
            <a:r>
              <a:rPr lang="ru-RU" sz="20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лиофилизат</a:t>
            </a:r>
            <a:r>
              <a:rPr lang="ru-RU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для приготовления раствора для внутривенного введения</a:t>
            </a:r>
            <a:endParaRPr lang="en-US" sz="2000" b="1" dirty="0" smtClean="0"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b="1" dirty="0" smtClean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 err="1" smtClean="0">
                <a:cs typeface="Times New Roman" panose="02020603050405020304" pitchFamily="18" charset="0"/>
              </a:rPr>
              <a:t>Биоаналог</a:t>
            </a:r>
            <a:endParaRPr lang="ru-RU" sz="2000" b="1" dirty="0" smtClean="0"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b="1" dirty="0" smtClean="0"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b="1" dirty="0" smtClean="0"/>
          </a:p>
        </p:txBody>
      </p:sp>
      <p:sp>
        <p:nvSpPr>
          <p:cNvPr id="153604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0" y="6467475"/>
            <a:ext cx="5264150" cy="200025"/>
          </a:xfrm>
          <a:noFill/>
        </p:spPr>
        <p:txBody>
          <a:bodyPr/>
          <a:lstStyle/>
          <a:p>
            <a:pPr defTabSz="674688"/>
            <a:r>
              <a:rPr lang="ru-RU" sz="90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У</a:t>
            </a:r>
          </a:p>
        </p:txBody>
      </p:sp>
      <p:pic>
        <p:nvPicPr>
          <p:cNvPr id="153605" name="Picture 4" descr="KG_box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04813"/>
            <a:ext cx="3600450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6" name="TextBox 4"/>
          <p:cNvSpPr txBox="1">
            <a:spLocks noChangeArrowheads="1"/>
          </p:cNvSpPr>
          <p:nvPr/>
        </p:nvSpPr>
        <p:spPr bwMode="auto">
          <a:xfrm>
            <a:off x="723900" y="5786438"/>
            <a:ext cx="8072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cs typeface="Times New Roman" pitchFamily="18" charset="0"/>
              </a:rPr>
              <a:t>1мл раствора содержит 0,6 мг Эптакога альфа активированного </a:t>
            </a:r>
          </a:p>
          <a:p>
            <a:endParaRPr lang="ru-RU" sz="1200">
              <a:cs typeface="Times New Roman" pitchFamily="18" charset="0"/>
            </a:endParaRPr>
          </a:p>
        </p:txBody>
      </p:sp>
      <p:pic>
        <p:nvPicPr>
          <p:cNvPr id="153607" name="Picture 9" descr="IMG_80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1800"/>
            <a:ext cx="17287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Баркага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200400"/>
            <a:ext cx="2232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Заголовок 1"/>
          <p:cNvSpPr>
            <a:spLocks noGrp="1"/>
          </p:cNvSpPr>
          <p:nvPr>
            <p:ph type="ctrTitle"/>
          </p:nvPr>
        </p:nvSpPr>
        <p:spPr>
          <a:xfrm>
            <a:off x="900113" y="0"/>
            <a:ext cx="7772400" cy="11255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Клиническое наблюдение</a:t>
            </a:r>
          </a:p>
        </p:txBody>
      </p:sp>
      <p:sp>
        <p:nvSpPr>
          <p:cNvPr id="1597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1341438"/>
            <a:ext cx="8424862" cy="5040312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0099"/>
                </a:solidFill>
              </a:rPr>
              <a:t>Пациентка М., 31 года поступила в МПЦ 23.05.2014 г. Диагноз при поступлении: </a:t>
            </a:r>
            <a:r>
              <a:rPr lang="en-US" b="1" dirty="0" smtClean="0">
                <a:solidFill>
                  <a:srgbClr val="000099"/>
                </a:solidFill>
              </a:rPr>
              <a:t>I </a:t>
            </a:r>
            <a:r>
              <a:rPr lang="ru-RU" b="1" dirty="0" smtClean="0">
                <a:solidFill>
                  <a:srgbClr val="000099"/>
                </a:solidFill>
              </a:rPr>
              <a:t>беременность</a:t>
            </a:r>
            <a:r>
              <a:rPr lang="en-US" b="1" dirty="0" smtClean="0">
                <a:solidFill>
                  <a:srgbClr val="000099"/>
                </a:solidFill>
              </a:rPr>
              <a:t> 40-41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</a:rPr>
              <a:t>нед</a:t>
            </a:r>
            <a:r>
              <a:rPr lang="ru-RU" b="1" dirty="0" smtClean="0">
                <a:solidFill>
                  <a:srgbClr val="000099"/>
                </a:solidFill>
              </a:rPr>
              <a:t>. Анемия </a:t>
            </a:r>
            <a:r>
              <a:rPr lang="en-US" b="1" dirty="0" smtClean="0">
                <a:solidFill>
                  <a:srgbClr val="000099"/>
                </a:solidFill>
              </a:rPr>
              <a:t>I</a:t>
            </a:r>
            <a:r>
              <a:rPr lang="ru-RU" b="1" dirty="0" smtClean="0">
                <a:solidFill>
                  <a:srgbClr val="000099"/>
                </a:solidFill>
              </a:rPr>
              <a:t> ст. </a:t>
            </a:r>
            <a:r>
              <a:rPr lang="ru-RU" b="1" dirty="0" err="1" smtClean="0">
                <a:solidFill>
                  <a:srgbClr val="000099"/>
                </a:solidFill>
              </a:rPr>
              <a:t>Гиперкоагуляционный</a:t>
            </a:r>
            <a:r>
              <a:rPr lang="ru-RU" b="1" dirty="0" smtClean="0">
                <a:solidFill>
                  <a:srgbClr val="000099"/>
                </a:solidFill>
              </a:rPr>
              <a:t> синдром. Поперечно-суженный таз </a:t>
            </a:r>
            <a:r>
              <a:rPr lang="en-US" b="1" dirty="0" smtClean="0">
                <a:solidFill>
                  <a:srgbClr val="000099"/>
                </a:solidFill>
              </a:rPr>
              <a:t>I</a:t>
            </a:r>
            <a:r>
              <a:rPr lang="ru-RU" b="1" dirty="0" smtClean="0">
                <a:solidFill>
                  <a:srgbClr val="000099"/>
                </a:solidFill>
              </a:rPr>
              <a:t> ст. Варикозная болезнь. </a:t>
            </a:r>
          </a:p>
          <a:p>
            <a:pPr eaLnBrk="1" hangingPunct="1"/>
            <a:r>
              <a:rPr lang="ru-RU" b="1" dirty="0" smtClean="0">
                <a:solidFill>
                  <a:srgbClr val="000099"/>
                </a:solidFill>
              </a:rPr>
              <a:t>29.05.2014 г. плановая лапаротомия по </a:t>
            </a:r>
            <a:r>
              <a:rPr lang="ru-RU" b="1" dirty="0" err="1" smtClean="0">
                <a:solidFill>
                  <a:srgbClr val="000099"/>
                </a:solidFill>
              </a:rPr>
              <a:t>Пфанненштилю</a:t>
            </a:r>
            <a:r>
              <a:rPr lang="ru-RU" b="1" dirty="0" smtClean="0">
                <a:solidFill>
                  <a:srgbClr val="000099"/>
                </a:solidFill>
              </a:rPr>
              <a:t>. Кесарево сечение в </a:t>
            </a:r>
            <a:r>
              <a:rPr lang="ru-RU" b="1" dirty="0" err="1" smtClean="0">
                <a:solidFill>
                  <a:srgbClr val="000099"/>
                </a:solidFill>
              </a:rPr>
              <a:t>нижнематочном</a:t>
            </a:r>
            <a:r>
              <a:rPr lang="ru-RU" b="1" dirty="0" smtClean="0">
                <a:solidFill>
                  <a:srgbClr val="000099"/>
                </a:solidFill>
              </a:rPr>
              <a:t> сегменте.</a:t>
            </a: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Заголовок 1"/>
          <p:cNvSpPr>
            <a:spLocks noGrp="1"/>
          </p:cNvSpPr>
          <p:nvPr>
            <p:ph type="ctrTitle"/>
          </p:nvPr>
        </p:nvSpPr>
        <p:spPr>
          <a:xfrm>
            <a:off x="323850" y="260350"/>
            <a:ext cx="7772400" cy="9366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Клиническое наблюдение</a:t>
            </a:r>
            <a:endParaRPr lang="ru-RU" smtClean="0"/>
          </a:p>
        </p:txBody>
      </p:sp>
      <p:sp>
        <p:nvSpPr>
          <p:cNvPr id="1607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268413"/>
            <a:ext cx="9144000" cy="525621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0099"/>
                </a:solidFill>
              </a:rPr>
              <a:t>Операция выполнлась под спинальной анестезией маркаином (13 мг) + фентанил (25 мкг) интратекально.</a:t>
            </a:r>
          </a:p>
          <a:p>
            <a:pPr eaLnBrk="1" hangingPunct="1"/>
            <a:r>
              <a:rPr lang="ru-RU" b="1" smtClean="0">
                <a:solidFill>
                  <a:srgbClr val="000099"/>
                </a:solidFill>
              </a:rPr>
              <a:t>Сразу по извлечению плода и отделение последа появились жалобы на одышку, чувство нехватки воздуха, отмечено снижение АД до 90/50 мм рт. ст. Через 5 минут развилось гипокоагуляционное кровотечение. </a:t>
            </a:r>
          </a:p>
          <a:p>
            <a:pPr eaLnBrk="1" hangingPunct="1"/>
            <a:r>
              <a:rPr lang="ru-RU" b="1" smtClean="0">
                <a:solidFill>
                  <a:srgbClr val="000099"/>
                </a:solidFill>
              </a:rPr>
              <a:t>Диагноз: </a:t>
            </a:r>
            <a:r>
              <a:rPr lang="ru-RU" b="1" smtClean="0">
                <a:solidFill>
                  <a:srgbClr val="FF0000"/>
                </a:solidFill>
              </a:rPr>
              <a:t>АМНИОТИЧЕСКАЯ ЭМБОЛИЯ</a:t>
            </a: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Заголовок 8"/>
          <p:cNvSpPr>
            <a:spLocks noGrp="1"/>
          </p:cNvSpPr>
          <p:nvPr>
            <p:ph type="title"/>
          </p:nvPr>
        </p:nvSpPr>
        <p:spPr>
          <a:xfrm>
            <a:off x="179388" y="0"/>
            <a:ext cx="8507412" cy="1700213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Прижизненная экспресс-диагностика (микроскопия крови из кубитальной вены)</a:t>
            </a:r>
          </a:p>
        </p:txBody>
      </p:sp>
      <p:pic>
        <p:nvPicPr>
          <p:cNvPr id="161795" name="Содержимое 6" descr="2014-07-07-57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916113"/>
            <a:ext cx="4643438" cy="3482975"/>
          </a:xfrm>
        </p:spPr>
      </p:pic>
      <p:pic>
        <p:nvPicPr>
          <p:cNvPr id="161796" name="Содержимое 7" descr="2014-07-07-58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1916113"/>
            <a:ext cx="4495800" cy="3460750"/>
          </a:xfr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76238"/>
            <a:ext cx="8496300" cy="1181100"/>
          </a:xfrm>
        </p:spPr>
        <p:txBody>
          <a:bodyPr/>
          <a:lstStyle/>
          <a:p>
            <a:pPr eaLnBrk="1" hangingPunct="1"/>
            <a:r>
              <a:rPr lang="ru-RU" sz="3600" b="1" dirty="0" err="1" smtClean="0">
                <a:solidFill>
                  <a:srgbClr val="FF0000"/>
                </a:solidFill>
              </a:rPr>
              <a:t>Тромбоэластография</a:t>
            </a:r>
            <a:endParaRPr lang="en-GB" sz="3600" b="1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179388" y="1916113"/>
            <a:ext cx="3529012" cy="3025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400" b="1">
                <a:solidFill>
                  <a:srgbClr val="0000CC"/>
                </a:solidFill>
              </a:rPr>
              <a:t>Впервые описан </a:t>
            </a:r>
            <a:br>
              <a:rPr lang="ru-RU" sz="2400" b="1">
                <a:solidFill>
                  <a:srgbClr val="0000CC"/>
                </a:solidFill>
              </a:rPr>
            </a:br>
            <a:r>
              <a:rPr lang="ru-RU" sz="2400" b="1">
                <a:solidFill>
                  <a:srgbClr val="0000CC"/>
                </a:solidFill>
              </a:rPr>
              <a:t>в </a:t>
            </a:r>
            <a:r>
              <a:rPr lang="en-GB" sz="2400" b="1">
                <a:solidFill>
                  <a:srgbClr val="0000CC"/>
                </a:solidFill>
              </a:rPr>
              <a:t>1948</a:t>
            </a:r>
            <a:r>
              <a:rPr lang="ru-RU" sz="2400" b="1">
                <a:solidFill>
                  <a:srgbClr val="0000CC"/>
                </a:solidFill>
              </a:rPr>
              <a:t> году</a:t>
            </a:r>
            <a:r>
              <a:rPr lang="en-GB" sz="2400" b="1">
                <a:solidFill>
                  <a:srgbClr val="0000CC"/>
                </a:solidFill>
              </a:rPr>
              <a:t> </a:t>
            </a:r>
            <a:r>
              <a:rPr lang="ru-RU" sz="2400" b="1">
                <a:solidFill>
                  <a:srgbClr val="0000CC"/>
                </a:solidFill>
              </a:rPr>
              <a:t>– </a:t>
            </a:r>
            <a:r>
              <a:rPr lang="en-GB" sz="2400" b="1">
                <a:solidFill>
                  <a:srgbClr val="0000CC"/>
                </a:solidFill>
              </a:rPr>
              <a:t>Hartet</a:t>
            </a:r>
            <a:endParaRPr lang="en-US" sz="2400" b="1">
              <a:solidFill>
                <a:srgbClr val="0000CC"/>
              </a:solidFill>
            </a:endParaRP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395288" y="3284538"/>
            <a:ext cx="3384550" cy="3313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400" b="1">
                <a:solidFill>
                  <a:srgbClr val="0000CC"/>
                </a:solidFill>
              </a:rPr>
              <a:t>Позволяет быстро оценить глобальную функцию гемостаза </a:t>
            </a:r>
            <a:br>
              <a:rPr lang="ru-RU" sz="2400" b="1">
                <a:solidFill>
                  <a:srgbClr val="0000CC"/>
                </a:solidFill>
              </a:rPr>
            </a:br>
            <a:r>
              <a:rPr lang="ru-RU" sz="2400" b="1">
                <a:solidFill>
                  <a:srgbClr val="0000CC"/>
                </a:solidFill>
              </a:rPr>
              <a:t>из одной пробы крови</a:t>
            </a:r>
            <a:endParaRPr lang="en-US" sz="2400" b="1">
              <a:solidFill>
                <a:srgbClr val="0000CC"/>
              </a:solidFill>
            </a:endParaRP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492375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ТЭГ до (А)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и после лечения (Б)</a:t>
            </a: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8363"/>
          <a:stretch>
            <a:fillRect/>
          </a:stretch>
        </p:blipFill>
        <p:spPr>
          <a:xfrm>
            <a:off x="0" y="1828800"/>
            <a:ext cx="4563650" cy="2362200"/>
          </a:xfr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t="8363"/>
          <a:stretch>
            <a:fillRect/>
          </a:stretch>
        </p:blipFill>
        <p:spPr bwMode="auto">
          <a:xfrm>
            <a:off x="4648201" y="1828800"/>
            <a:ext cx="449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Заголовок 4"/>
          <p:cNvSpPr>
            <a:spLocks noGrp="1"/>
          </p:cNvSpPr>
          <p:nvPr>
            <p:ph type="ctrTitle"/>
          </p:nvPr>
        </p:nvSpPr>
        <p:spPr>
          <a:xfrm>
            <a:off x="684213" y="188913"/>
            <a:ext cx="7772400" cy="577850"/>
          </a:xfrm>
        </p:spPr>
        <p:txBody>
          <a:bodyPr>
            <a:normAutofit fontScale="90000"/>
          </a:bodyPr>
          <a:lstStyle/>
          <a:p>
            <a:r>
              <a:rPr lang="ru-RU" sz="4000" b="1" smtClean="0">
                <a:solidFill>
                  <a:srgbClr val="FF0000"/>
                </a:solidFill>
              </a:rPr>
              <a:t>ЛЕЧЕНИЕ</a:t>
            </a:r>
          </a:p>
        </p:txBody>
      </p:sp>
      <p:sp>
        <p:nvSpPr>
          <p:cNvPr id="162819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1268413"/>
            <a:ext cx="8820150" cy="5040312"/>
          </a:xfrm>
        </p:spPr>
        <p:txBody>
          <a:bodyPr/>
          <a:lstStyle/>
          <a:p>
            <a:r>
              <a:rPr lang="ru-RU" sz="4000" b="1" smtClean="0">
                <a:solidFill>
                  <a:srgbClr val="000099"/>
                </a:solidFill>
              </a:rPr>
              <a:t>Восполнение ОЦК</a:t>
            </a:r>
          </a:p>
          <a:p>
            <a:r>
              <a:rPr lang="ru-RU" sz="4000" b="1" smtClean="0">
                <a:solidFill>
                  <a:srgbClr val="000099"/>
                </a:solidFill>
              </a:rPr>
              <a:t>Коррекция гемокоагуляции:</a:t>
            </a:r>
          </a:p>
          <a:p>
            <a:pPr>
              <a:buFontTx/>
              <a:buChar char="•"/>
            </a:pPr>
            <a:r>
              <a:rPr lang="ru-RU" sz="4000" b="1" smtClean="0">
                <a:solidFill>
                  <a:srgbClr val="000099"/>
                </a:solidFill>
              </a:rPr>
              <a:t> Коагил 4,8 мг;</a:t>
            </a:r>
          </a:p>
          <a:p>
            <a:pPr>
              <a:buFontTx/>
              <a:buChar char="•"/>
            </a:pPr>
            <a:r>
              <a:rPr lang="ru-RU" sz="4000" b="1" smtClean="0">
                <a:solidFill>
                  <a:srgbClr val="000099"/>
                </a:solidFill>
              </a:rPr>
              <a:t> Протромплекс 600 мг;</a:t>
            </a:r>
          </a:p>
          <a:p>
            <a:pPr>
              <a:buFontTx/>
              <a:buChar char="•"/>
            </a:pPr>
            <a:r>
              <a:rPr lang="ru-RU" sz="4000" b="1" smtClean="0">
                <a:solidFill>
                  <a:srgbClr val="000099"/>
                </a:solidFill>
              </a:rPr>
              <a:t>Транексам 1500 мг;</a:t>
            </a:r>
          </a:p>
          <a:p>
            <a:pPr>
              <a:buFontTx/>
              <a:buChar char="•"/>
            </a:pPr>
            <a:r>
              <a:rPr lang="ru-RU" sz="4000" b="1" smtClean="0">
                <a:solidFill>
                  <a:srgbClr val="000099"/>
                </a:solidFill>
              </a:rPr>
              <a:t> СЗП 900 мл.</a:t>
            </a: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Заголовок 3"/>
          <p:cNvSpPr>
            <a:spLocks noGrp="1"/>
          </p:cNvSpPr>
          <p:nvPr>
            <p:ph type="ctrTitle"/>
          </p:nvPr>
        </p:nvSpPr>
        <p:spPr>
          <a:xfrm>
            <a:off x="1258888" y="188913"/>
            <a:ext cx="7197725" cy="547687"/>
          </a:xfrm>
        </p:spPr>
        <p:txBody>
          <a:bodyPr>
            <a:normAutofit fontScale="90000"/>
          </a:bodyPr>
          <a:lstStyle/>
          <a:p>
            <a:r>
              <a:rPr lang="ru-RU" sz="3200" b="1" smtClean="0">
                <a:solidFill>
                  <a:srgbClr val="FF0000"/>
                </a:solidFill>
              </a:rPr>
              <a:t>ЛЕЧЕНИЕ</a:t>
            </a:r>
            <a:endParaRPr lang="ru-RU" sz="3200" smtClean="0"/>
          </a:p>
        </p:txBody>
      </p:sp>
      <p:sp>
        <p:nvSpPr>
          <p:cNvPr id="164867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43213" y="836613"/>
            <a:ext cx="6300787" cy="6021387"/>
          </a:xfrm>
        </p:spPr>
        <p:txBody>
          <a:bodyPr/>
          <a:lstStyle/>
          <a:p>
            <a:r>
              <a:rPr lang="ru-RU" sz="2800" b="1" smtClean="0">
                <a:solidFill>
                  <a:srgbClr val="000099"/>
                </a:solidFill>
              </a:rPr>
              <a:t>Общий объем инфузии 5505 мл литров, в том числе:</a:t>
            </a:r>
          </a:p>
          <a:p>
            <a:r>
              <a:rPr lang="ru-RU" sz="2800" b="1" smtClean="0">
                <a:solidFill>
                  <a:srgbClr val="000099"/>
                </a:solidFill>
              </a:rPr>
              <a:t>Эритроцитарная взвесь 1455 мл;</a:t>
            </a:r>
          </a:p>
          <a:p>
            <a:r>
              <a:rPr lang="ru-RU" sz="2800" b="1" smtClean="0">
                <a:solidFill>
                  <a:srgbClr val="000099"/>
                </a:solidFill>
              </a:rPr>
              <a:t>Кристаллоиды 1400 мл;</a:t>
            </a:r>
          </a:p>
          <a:p>
            <a:r>
              <a:rPr lang="ru-RU" sz="2800" b="1" smtClean="0">
                <a:solidFill>
                  <a:srgbClr val="000099"/>
                </a:solidFill>
              </a:rPr>
              <a:t>Коллоидные растворы:</a:t>
            </a:r>
          </a:p>
          <a:p>
            <a:r>
              <a:rPr lang="ru-RU" sz="2800" b="1" smtClean="0">
                <a:solidFill>
                  <a:srgbClr val="000099"/>
                </a:solidFill>
              </a:rPr>
              <a:t>Искусственные: гелоплазма баланс (1500)</a:t>
            </a:r>
          </a:p>
          <a:p>
            <a:r>
              <a:rPr lang="ru-RU" sz="2800" b="1" smtClean="0">
                <a:solidFill>
                  <a:srgbClr val="000099"/>
                </a:solidFill>
              </a:rPr>
              <a:t>Естественные: 900 мл СЗП</a:t>
            </a:r>
          </a:p>
          <a:p>
            <a:r>
              <a:rPr lang="ru-RU" sz="2800" b="1" smtClean="0">
                <a:solidFill>
                  <a:srgbClr val="000099"/>
                </a:solidFill>
              </a:rPr>
              <a:t>250 мл 20% альбумина.</a:t>
            </a:r>
          </a:p>
          <a:p>
            <a:r>
              <a:rPr lang="ru-RU" sz="28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ПАБАЛ (100 мкг) медленно, на протяжении 1 мин однократно.</a:t>
            </a:r>
          </a:p>
          <a:p>
            <a:r>
              <a:rPr lang="ru-RU" sz="28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Управляемая балонная тампонада</a:t>
            </a:r>
          </a:p>
          <a:p>
            <a:endParaRPr lang="ru-RU" b="1" smtClean="0">
              <a:solidFill>
                <a:srgbClr val="000099"/>
              </a:solidFill>
            </a:endParaRPr>
          </a:p>
        </p:txBody>
      </p:sp>
      <p:pic>
        <p:nvPicPr>
          <p:cNvPr id="1648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213"/>
            <a:ext cx="29337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0271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ответственность </a:t>
            </a:r>
            <a:b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МПЦ  ГБУЗ СО «ТГКБ №5»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562600"/>
          </a:xfrm>
        </p:spPr>
        <p:txBody>
          <a:bodyPr>
            <a:normAutofit fontScale="47500" lnSpcReduction="20000"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               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2500" dirty="0" smtClean="0">
                <a:solidFill>
                  <a:srgbClr val="002060"/>
                </a:solidFill>
              </a:rPr>
              <a:t>                          </a:t>
            </a:r>
            <a:r>
              <a:rPr lang="ru-RU" sz="2500" b="1" dirty="0" smtClean="0"/>
              <a:t>г. Тольятти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1900" dirty="0" smtClean="0">
                <a:solidFill>
                  <a:srgbClr val="002060"/>
                </a:solidFill>
              </a:rPr>
              <a:t>                    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endParaRPr lang="ru-RU" sz="1900" dirty="0" smtClean="0">
              <a:solidFill>
                <a:srgbClr val="002060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endParaRPr lang="ru-RU" sz="1900" dirty="0" smtClean="0">
              <a:solidFill>
                <a:srgbClr val="002060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1900" dirty="0" smtClean="0">
                <a:solidFill>
                  <a:srgbClr val="002060"/>
                </a:solidFill>
              </a:rPr>
              <a:t>                                 </a:t>
            </a:r>
            <a:r>
              <a:rPr lang="ru-RU" sz="1900" b="1" dirty="0" smtClean="0"/>
              <a:t>г</a:t>
            </a:r>
            <a:r>
              <a:rPr lang="ru-RU" sz="2500" b="1" dirty="0" smtClean="0"/>
              <a:t>. Сызрань</a:t>
            </a:r>
          </a:p>
          <a:p>
            <a:pPr>
              <a:buClrTx/>
              <a:buFont typeface="Wingdings" pitchFamily="2" charset="2"/>
              <a:buNone/>
              <a:defRPr/>
            </a:pPr>
            <a:endParaRPr lang="ru-RU" sz="1600" dirty="0" smtClean="0"/>
          </a:p>
          <a:p>
            <a:pPr>
              <a:buClrTx/>
              <a:buFont typeface="Arial" pitchFamily="34" charset="0"/>
              <a:buChar char="•"/>
              <a:defRPr/>
            </a:pPr>
            <a:endParaRPr lang="ru-RU" sz="1600" dirty="0" smtClean="0"/>
          </a:p>
          <a:p>
            <a:pPr>
              <a:buClrTx/>
              <a:buFont typeface="Wingdings" pitchFamily="2" charset="2"/>
              <a:buNone/>
              <a:defRPr/>
            </a:pPr>
            <a:r>
              <a:rPr lang="ru-RU" sz="1600" dirty="0" smtClean="0"/>
              <a:t>                 </a:t>
            </a:r>
          </a:p>
          <a:p>
            <a:pPr>
              <a:buClrTx/>
              <a:defRPr/>
            </a:pPr>
            <a:endParaRPr lang="ru-RU" sz="1900" dirty="0" smtClean="0"/>
          </a:p>
          <a:p>
            <a:pPr>
              <a:buClrTx/>
              <a:buFont typeface="Wingdings" pitchFamily="2" charset="2"/>
              <a:buNone/>
              <a:defRPr/>
            </a:pPr>
            <a:r>
              <a:rPr lang="ru-RU" sz="1900" dirty="0" smtClean="0"/>
              <a:t>                    г            </a:t>
            </a:r>
          </a:p>
          <a:p>
            <a:pPr>
              <a:buClrTx/>
              <a:buFont typeface="Wingdings" pitchFamily="2" charset="2"/>
              <a:buNone/>
              <a:defRPr/>
            </a:pPr>
            <a:r>
              <a:rPr lang="ru-RU" sz="1900" dirty="0" smtClean="0"/>
              <a:t>                                   </a:t>
            </a:r>
            <a:r>
              <a:rPr lang="ru-RU" sz="2500" b="1" dirty="0" smtClean="0"/>
              <a:t>г.  Октябрьск</a:t>
            </a:r>
          </a:p>
          <a:p>
            <a:pPr>
              <a:buClrTx/>
              <a:buFont typeface="Wingdings" pitchFamily="2" charset="2"/>
              <a:buNone/>
              <a:defRPr/>
            </a:pPr>
            <a:endParaRPr lang="ru-RU" sz="1600" dirty="0" smtClean="0"/>
          </a:p>
          <a:p>
            <a:pPr>
              <a:buClrTx/>
              <a:defRPr/>
            </a:pPr>
            <a:endParaRPr lang="ru-RU" sz="1600" dirty="0" smtClean="0"/>
          </a:p>
          <a:p>
            <a:pPr>
              <a:buClrTx/>
              <a:defRPr/>
            </a:pPr>
            <a:endParaRPr lang="ru-RU" sz="1600" dirty="0" smtClean="0"/>
          </a:p>
          <a:p>
            <a:pPr>
              <a:buClrTx/>
              <a:buFont typeface="Wingdings" pitchFamily="2" charset="2"/>
              <a:buNone/>
              <a:defRPr/>
            </a:pPr>
            <a:r>
              <a:rPr lang="ru-RU" sz="1600" dirty="0" smtClean="0"/>
              <a:t>      </a:t>
            </a:r>
          </a:p>
          <a:p>
            <a:pPr>
              <a:buClrTx/>
              <a:defRPr/>
            </a:pPr>
            <a:endParaRPr lang="ru-RU" sz="1600" dirty="0" smtClean="0"/>
          </a:p>
          <a:p>
            <a:pPr>
              <a:buClrTx/>
              <a:buFont typeface="Wingdings" pitchFamily="2" charset="2"/>
              <a:buNone/>
              <a:defRPr/>
            </a:pPr>
            <a:r>
              <a:rPr lang="ru-RU" sz="1900" dirty="0" smtClean="0"/>
              <a:t>                    г.              </a:t>
            </a:r>
            <a:r>
              <a:rPr lang="ru-RU" sz="2500" b="1" dirty="0" smtClean="0"/>
              <a:t>г. Жигулевск </a:t>
            </a:r>
          </a:p>
          <a:p>
            <a:pPr>
              <a:buClrTx/>
              <a:defRPr/>
            </a:pPr>
            <a:endParaRPr lang="ru-RU" sz="1600" dirty="0" smtClean="0"/>
          </a:p>
          <a:p>
            <a:pPr>
              <a:buClrTx/>
              <a:defRPr/>
            </a:pPr>
            <a:endParaRPr lang="ru-RU" sz="1600" dirty="0" smtClean="0"/>
          </a:p>
          <a:p>
            <a:pPr>
              <a:buClrTx/>
              <a:defRPr/>
            </a:pPr>
            <a:endParaRPr lang="ru-RU" sz="1600" dirty="0" smtClean="0"/>
          </a:p>
          <a:p>
            <a:pPr>
              <a:buClrTx/>
              <a:buFont typeface="Wingdings" pitchFamily="2" charset="2"/>
              <a:buNone/>
              <a:defRPr/>
            </a:pPr>
            <a:endParaRPr lang="ru-RU" sz="1600" dirty="0" smtClean="0"/>
          </a:p>
          <a:p>
            <a:pPr>
              <a:buClrTx/>
              <a:defRPr/>
            </a:pPr>
            <a:endParaRPr lang="ru-RU" sz="1600" dirty="0" smtClean="0"/>
          </a:p>
          <a:p>
            <a:pPr>
              <a:buClrTx/>
              <a:defRPr/>
            </a:pPr>
            <a:endParaRPr lang="ru-RU" sz="1600" dirty="0" smtClean="0"/>
          </a:p>
          <a:p>
            <a:pPr>
              <a:buClrTx/>
              <a:buFont typeface="Wingdings" pitchFamily="2" charset="2"/>
              <a:buNone/>
              <a:defRPr/>
            </a:pPr>
            <a:r>
              <a:rPr lang="ru-RU" sz="2500" b="1" dirty="0" smtClean="0"/>
              <a:t>                          </a:t>
            </a:r>
            <a:r>
              <a:rPr lang="ru-RU" sz="2500" b="1" dirty="0" err="1" smtClean="0"/>
              <a:t>Сызранский</a:t>
            </a:r>
            <a:r>
              <a:rPr lang="ru-RU" sz="2500" b="1" dirty="0" smtClean="0"/>
              <a:t> р-н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600" dirty="0" smtClean="0"/>
              <a:t> </a:t>
            </a:r>
          </a:p>
          <a:p>
            <a:pPr>
              <a:buClrTx/>
              <a:defRPr/>
            </a:pPr>
            <a:endParaRPr lang="ru-RU" sz="1600" dirty="0" smtClean="0"/>
          </a:p>
          <a:p>
            <a:pPr>
              <a:buClrTx/>
              <a:defRPr/>
            </a:pPr>
            <a:endParaRPr lang="ru-RU" sz="1600" dirty="0" smtClean="0"/>
          </a:p>
          <a:p>
            <a:pPr>
              <a:buClrTx/>
              <a:buFont typeface="Wingdings" pitchFamily="2" charset="2"/>
              <a:buNone/>
              <a:defRPr/>
            </a:pPr>
            <a:r>
              <a:rPr lang="ru-RU" sz="1600" dirty="0" smtClean="0"/>
              <a:t>             </a:t>
            </a:r>
          </a:p>
          <a:p>
            <a:pPr>
              <a:buClrTx/>
              <a:buFont typeface="Wingdings" pitchFamily="2" charset="2"/>
              <a:buNone/>
              <a:defRPr/>
            </a:pPr>
            <a:endParaRPr lang="ru-RU" sz="1600" dirty="0" smtClean="0"/>
          </a:p>
          <a:p>
            <a:pPr>
              <a:buClrTx/>
              <a:buFont typeface="Wingdings" pitchFamily="2" charset="2"/>
              <a:buNone/>
              <a:defRPr/>
            </a:pPr>
            <a:r>
              <a:rPr lang="ru-RU" sz="2500" b="1" dirty="0" smtClean="0"/>
              <a:t>                          Ставропольский р-н</a:t>
            </a:r>
          </a:p>
          <a:p>
            <a:pPr>
              <a:buClrTx/>
              <a:defRPr/>
            </a:pPr>
            <a:endParaRPr lang="ru-RU" sz="1600" dirty="0" smtClean="0"/>
          </a:p>
          <a:p>
            <a:pPr>
              <a:buClrTx/>
              <a:defRPr/>
            </a:pPr>
            <a:endParaRPr lang="ru-RU" sz="16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600" dirty="0" smtClean="0"/>
              <a:t>             </a:t>
            </a:r>
          </a:p>
          <a:p>
            <a:pPr>
              <a:buClrTx/>
              <a:buFont typeface="Wingdings" pitchFamily="2" charset="2"/>
              <a:buNone/>
              <a:defRPr/>
            </a:pPr>
            <a:r>
              <a:rPr lang="ru-RU" sz="2500" b="1" dirty="0" smtClean="0"/>
              <a:t>                           </a:t>
            </a:r>
          </a:p>
          <a:p>
            <a:pPr>
              <a:buClrTx/>
              <a:buFont typeface="Wingdings" pitchFamily="2" charset="2"/>
              <a:buNone/>
              <a:defRPr/>
            </a:pPr>
            <a:r>
              <a:rPr lang="ru-RU" sz="2500" b="1" dirty="0" smtClean="0"/>
              <a:t>                            </a:t>
            </a:r>
            <a:r>
              <a:rPr lang="ru-RU" sz="2500" b="1" dirty="0" err="1" smtClean="0"/>
              <a:t>Шигонский</a:t>
            </a:r>
            <a:r>
              <a:rPr lang="ru-RU" sz="2500" b="1" dirty="0" smtClean="0"/>
              <a:t> р-н </a:t>
            </a:r>
          </a:p>
          <a:p>
            <a:pPr>
              <a:buClrTx/>
              <a:defRPr/>
            </a:pPr>
            <a:endParaRPr lang="ru-RU" sz="1600" dirty="0" smtClean="0"/>
          </a:p>
        </p:txBody>
      </p:sp>
      <p:pic>
        <p:nvPicPr>
          <p:cNvPr id="24580" name="Содержимое 5" descr="карта СО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295400"/>
            <a:ext cx="5392738" cy="4419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Полилиния 4"/>
          <p:cNvSpPr/>
          <p:nvPr/>
        </p:nvSpPr>
        <p:spPr>
          <a:xfrm>
            <a:off x="3733800" y="2514600"/>
            <a:ext cx="2286000" cy="1295400"/>
          </a:xfrm>
          <a:custGeom>
            <a:avLst/>
            <a:gdLst>
              <a:gd name="connsiteX0" fmla="*/ 689429 w 1986644"/>
              <a:gd name="connsiteY0" fmla="*/ 105228 h 1279071"/>
              <a:gd name="connsiteX1" fmla="*/ 820058 w 1986644"/>
              <a:gd name="connsiteY1" fmla="*/ 127000 h 1279071"/>
              <a:gd name="connsiteX2" fmla="*/ 994229 w 1986644"/>
              <a:gd name="connsiteY2" fmla="*/ 18143 h 1279071"/>
              <a:gd name="connsiteX3" fmla="*/ 1342572 w 1986644"/>
              <a:gd name="connsiteY3" fmla="*/ 18143 h 1279071"/>
              <a:gd name="connsiteX4" fmla="*/ 1505858 w 1986644"/>
              <a:gd name="connsiteY4" fmla="*/ 61686 h 1279071"/>
              <a:gd name="connsiteX5" fmla="*/ 1701801 w 1986644"/>
              <a:gd name="connsiteY5" fmla="*/ 7257 h 1279071"/>
              <a:gd name="connsiteX6" fmla="*/ 1930401 w 1986644"/>
              <a:gd name="connsiteY6" fmla="*/ 83457 h 1279071"/>
              <a:gd name="connsiteX7" fmla="*/ 1886858 w 1986644"/>
              <a:gd name="connsiteY7" fmla="*/ 388257 h 1279071"/>
              <a:gd name="connsiteX8" fmla="*/ 1832429 w 1986644"/>
              <a:gd name="connsiteY8" fmla="*/ 475343 h 1279071"/>
              <a:gd name="connsiteX9" fmla="*/ 1963058 w 1986644"/>
              <a:gd name="connsiteY9" fmla="*/ 693057 h 1279071"/>
              <a:gd name="connsiteX10" fmla="*/ 1690915 w 1986644"/>
              <a:gd name="connsiteY10" fmla="*/ 921657 h 1279071"/>
              <a:gd name="connsiteX11" fmla="*/ 1658258 w 1986644"/>
              <a:gd name="connsiteY11" fmla="*/ 1095828 h 1279071"/>
              <a:gd name="connsiteX12" fmla="*/ 1375229 w 1986644"/>
              <a:gd name="connsiteY12" fmla="*/ 1139371 h 1279071"/>
              <a:gd name="connsiteX13" fmla="*/ 1103086 w 1986644"/>
              <a:gd name="connsiteY13" fmla="*/ 976086 h 1279071"/>
              <a:gd name="connsiteX14" fmla="*/ 841829 w 1986644"/>
              <a:gd name="connsiteY14" fmla="*/ 954314 h 1279071"/>
              <a:gd name="connsiteX15" fmla="*/ 580572 w 1986644"/>
              <a:gd name="connsiteY15" fmla="*/ 1074057 h 1279071"/>
              <a:gd name="connsiteX16" fmla="*/ 624115 w 1986644"/>
              <a:gd name="connsiteY16" fmla="*/ 1248228 h 1279071"/>
              <a:gd name="connsiteX17" fmla="*/ 439058 w 1986644"/>
              <a:gd name="connsiteY17" fmla="*/ 1259114 h 1279071"/>
              <a:gd name="connsiteX18" fmla="*/ 286658 w 1986644"/>
              <a:gd name="connsiteY18" fmla="*/ 1182914 h 1279071"/>
              <a:gd name="connsiteX19" fmla="*/ 101601 w 1986644"/>
              <a:gd name="connsiteY19" fmla="*/ 1074057 h 1279071"/>
              <a:gd name="connsiteX20" fmla="*/ 47172 w 1986644"/>
              <a:gd name="connsiteY20" fmla="*/ 889000 h 1279071"/>
              <a:gd name="connsiteX21" fmla="*/ 79829 w 1986644"/>
              <a:gd name="connsiteY21" fmla="*/ 823686 h 1279071"/>
              <a:gd name="connsiteX22" fmla="*/ 3629 w 1986644"/>
              <a:gd name="connsiteY22" fmla="*/ 671286 h 1279071"/>
              <a:gd name="connsiteX23" fmla="*/ 101601 w 1986644"/>
              <a:gd name="connsiteY23" fmla="*/ 486228 h 1279071"/>
              <a:gd name="connsiteX24" fmla="*/ 254001 w 1986644"/>
              <a:gd name="connsiteY24" fmla="*/ 442686 h 1279071"/>
              <a:gd name="connsiteX25" fmla="*/ 351972 w 1986644"/>
              <a:gd name="connsiteY25" fmla="*/ 475343 h 1279071"/>
              <a:gd name="connsiteX26" fmla="*/ 286658 w 1986644"/>
              <a:gd name="connsiteY26" fmla="*/ 279400 h 1279071"/>
              <a:gd name="connsiteX27" fmla="*/ 406401 w 1986644"/>
              <a:gd name="connsiteY27" fmla="*/ 235857 h 1279071"/>
              <a:gd name="connsiteX28" fmla="*/ 373744 w 1986644"/>
              <a:gd name="connsiteY28" fmla="*/ 127000 h 1279071"/>
              <a:gd name="connsiteX29" fmla="*/ 471715 w 1986644"/>
              <a:gd name="connsiteY29" fmla="*/ 83457 h 1279071"/>
              <a:gd name="connsiteX30" fmla="*/ 689429 w 1986644"/>
              <a:gd name="connsiteY30" fmla="*/ 105228 h 127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986644" h="1279071">
                <a:moveTo>
                  <a:pt x="689429" y="105228"/>
                </a:moveTo>
                <a:cubicBezTo>
                  <a:pt x="747486" y="112485"/>
                  <a:pt x="769258" y="141514"/>
                  <a:pt x="820058" y="127000"/>
                </a:cubicBezTo>
                <a:cubicBezTo>
                  <a:pt x="870858" y="112486"/>
                  <a:pt x="907143" y="36286"/>
                  <a:pt x="994229" y="18143"/>
                </a:cubicBezTo>
                <a:cubicBezTo>
                  <a:pt x="1081315" y="0"/>
                  <a:pt x="1257301" y="10886"/>
                  <a:pt x="1342572" y="18143"/>
                </a:cubicBezTo>
                <a:cubicBezTo>
                  <a:pt x="1427844" y="25400"/>
                  <a:pt x="1445987" y="63500"/>
                  <a:pt x="1505858" y="61686"/>
                </a:cubicBezTo>
                <a:cubicBezTo>
                  <a:pt x="1565729" y="59872"/>
                  <a:pt x="1631044" y="3629"/>
                  <a:pt x="1701801" y="7257"/>
                </a:cubicBezTo>
                <a:cubicBezTo>
                  <a:pt x="1772558" y="10885"/>
                  <a:pt x="1899558" y="19957"/>
                  <a:pt x="1930401" y="83457"/>
                </a:cubicBezTo>
                <a:cubicBezTo>
                  <a:pt x="1961244" y="146957"/>
                  <a:pt x="1903187" y="322943"/>
                  <a:pt x="1886858" y="388257"/>
                </a:cubicBezTo>
                <a:cubicBezTo>
                  <a:pt x="1870529" y="453571"/>
                  <a:pt x="1819729" y="424543"/>
                  <a:pt x="1832429" y="475343"/>
                </a:cubicBezTo>
                <a:cubicBezTo>
                  <a:pt x="1845129" y="526143"/>
                  <a:pt x="1986644" y="618671"/>
                  <a:pt x="1963058" y="693057"/>
                </a:cubicBezTo>
                <a:cubicBezTo>
                  <a:pt x="1939472" y="767443"/>
                  <a:pt x="1741715" y="854529"/>
                  <a:pt x="1690915" y="921657"/>
                </a:cubicBezTo>
                <a:cubicBezTo>
                  <a:pt x="1640115" y="988786"/>
                  <a:pt x="1710872" y="1059542"/>
                  <a:pt x="1658258" y="1095828"/>
                </a:cubicBezTo>
                <a:cubicBezTo>
                  <a:pt x="1605644" y="1132114"/>
                  <a:pt x="1467758" y="1159328"/>
                  <a:pt x="1375229" y="1139371"/>
                </a:cubicBezTo>
                <a:cubicBezTo>
                  <a:pt x="1282700" y="1119414"/>
                  <a:pt x="1191986" y="1006929"/>
                  <a:pt x="1103086" y="976086"/>
                </a:cubicBezTo>
                <a:cubicBezTo>
                  <a:pt x="1014186" y="945243"/>
                  <a:pt x="928915" y="937986"/>
                  <a:pt x="841829" y="954314"/>
                </a:cubicBezTo>
                <a:cubicBezTo>
                  <a:pt x="754743" y="970643"/>
                  <a:pt x="616858" y="1025071"/>
                  <a:pt x="580572" y="1074057"/>
                </a:cubicBezTo>
                <a:cubicBezTo>
                  <a:pt x="544286" y="1123043"/>
                  <a:pt x="647701" y="1217385"/>
                  <a:pt x="624115" y="1248228"/>
                </a:cubicBezTo>
                <a:cubicBezTo>
                  <a:pt x="600529" y="1279071"/>
                  <a:pt x="495301" y="1270000"/>
                  <a:pt x="439058" y="1259114"/>
                </a:cubicBezTo>
                <a:cubicBezTo>
                  <a:pt x="382815" y="1248228"/>
                  <a:pt x="342901" y="1213757"/>
                  <a:pt x="286658" y="1182914"/>
                </a:cubicBezTo>
                <a:cubicBezTo>
                  <a:pt x="230415" y="1152071"/>
                  <a:pt x="141515" y="1123043"/>
                  <a:pt x="101601" y="1074057"/>
                </a:cubicBezTo>
                <a:cubicBezTo>
                  <a:pt x="61687" y="1025071"/>
                  <a:pt x="50801" y="930729"/>
                  <a:pt x="47172" y="889000"/>
                </a:cubicBezTo>
                <a:cubicBezTo>
                  <a:pt x="43543" y="847271"/>
                  <a:pt x="87086" y="859972"/>
                  <a:pt x="79829" y="823686"/>
                </a:cubicBezTo>
                <a:cubicBezTo>
                  <a:pt x="72572" y="787400"/>
                  <a:pt x="0" y="727529"/>
                  <a:pt x="3629" y="671286"/>
                </a:cubicBezTo>
                <a:cubicBezTo>
                  <a:pt x="7258" y="615043"/>
                  <a:pt x="59872" y="524328"/>
                  <a:pt x="101601" y="486228"/>
                </a:cubicBezTo>
                <a:cubicBezTo>
                  <a:pt x="143330" y="448128"/>
                  <a:pt x="212273" y="444500"/>
                  <a:pt x="254001" y="442686"/>
                </a:cubicBezTo>
                <a:cubicBezTo>
                  <a:pt x="295729" y="440872"/>
                  <a:pt x="346529" y="502557"/>
                  <a:pt x="351972" y="475343"/>
                </a:cubicBezTo>
                <a:cubicBezTo>
                  <a:pt x="357415" y="448129"/>
                  <a:pt x="277587" y="319314"/>
                  <a:pt x="286658" y="279400"/>
                </a:cubicBezTo>
                <a:cubicBezTo>
                  <a:pt x="295729" y="239486"/>
                  <a:pt x="391887" y="261257"/>
                  <a:pt x="406401" y="235857"/>
                </a:cubicBezTo>
                <a:cubicBezTo>
                  <a:pt x="420915" y="210457"/>
                  <a:pt x="362858" y="152400"/>
                  <a:pt x="373744" y="127000"/>
                </a:cubicBezTo>
                <a:cubicBezTo>
                  <a:pt x="384630" y="101600"/>
                  <a:pt x="422729" y="85271"/>
                  <a:pt x="471715" y="83457"/>
                </a:cubicBezTo>
                <a:cubicBezTo>
                  <a:pt x="520701" y="81643"/>
                  <a:pt x="631372" y="97971"/>
                  <a:pt x="689429" y="105228"/>
                </a:cubicBezTo>
                <a:close/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117536">
            <a:off x="5475288" y="2325688"/>
            <a:ext cx="327025" cy="4603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583" name="i-main-pic" descr="Картинка 17 из 289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05000"/>
            <a:ext cx="7493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i-main-pic" descr="Картинка 5 из 107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4397375"/>
            <a:ext cx="4572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4" descr="i?id=48514393-67-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2895600"/>
            <a:ext cx="5143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5" descr="stavropolskii_rayon_co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5334000"/>
            <a:ext cx="501650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6" descr="i?id=307319973-58-7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3657600"/>
            <a:ext cx="4968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i-main-pic" descr="Картинка 1 из 35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6096000"/>
            <a:ext cx="48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505200" y="5867400"/>
            <a:ext cx="5410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Самарская  область населения 3,2 млн.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  ответственности МПЦ – 1,3 млн. </a:t>
            </a:r>
          </a:p>
        </p:txBody>
      </p:sp>
      <p:pic>
        <p:nvPicPr>
          <p:cNvPr id="24590" name="Рисунок 13" descr="логотип.jpg"/>
          <p:cNvPicPr>
            <a:picLocks noChangeAspect="1"/>
          </p:cNvPicPr>
          <p:nvPr/>
        </p:nvPicPr>
        <p:blipFill>
          <a:blip r:embed="rId11" cstate="print"/>
          <a:srcRect l="19730" t="7333" r="19730" b="7333"/>
          <a:stretch>
            <a:fillRect/>
          </a:stretch>
        </p:blipFill>
        <p:spPr bwMode="auto">
          <a:xfrm>
            <a:off x="609600" y="1219200"/>
            <a:ext cx="466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3" descr="Podlojka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6659563" cy="42878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27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27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27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27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27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27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27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27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27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</a:t>
            </a:r>
            <a:r>
              <a:rPr lang="ru-RU" sz="362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лучшая единица крови та,</a:t>
            </a:r>
            <a:br>
              <a:rPr lang="ru-RU" sz="362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2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которую никому не </a:t>
            </a:r>
            <a:r>
              <a:rPr lang="ru-RU" sz="3627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перелили.</a:t>
            </a:r>
            <a:br>
              <a:rPr lang="ru-RU" sz="3627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акад. </a:t>
            </a:r>
            <a:r>
              <a:rPr lang="ru-RU" sz="3174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А.П. Воробьёв</a:t>
            </a: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CC0000"/>
                </a:solidFill>
              </a:rPr>
              <a:t>НЕКОТОРЫЕ  НЮАНСЫ</a:t>
            </a:r>
          </a:p>
        </p:txBody>
      </p:sp>
      <p:pic>
        <p:nvPicPr>
          <p:cNvPr id="56323" name="Picture 3" descr="DSC0459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019867" y="1600200"/>
            <a:ext cx="2913266" cy="2185988"/>
          </a:xfrm>
        </p:spPr>
      </p:pic>
      <p:pic>
        <p:nvPicPr>
          <p:cNvPr id="8" name="Picture 4" descr="DSC0227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1656555" y="3938588"/>
            <a:ext cx="1639890" cy="2187575"/>
          </a:xfrm>
        </p:spPr>
      </p:pic>
      <p:sp>
        <p:nvSpPr>
          <p:cNvPr id="56325" name="Rectangle 5"/>
          <p:cNvSpPr>
            <a:spLocks noGrp="1" noChangeArrowheads="1"/>
          </p:cNvSpPr>
          <p:nvPr>
            <p:ph sz="half" idx="3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eaLnBrk="1" hangingPunct="1">
              <a:buNone/>
            </a:pPr>
            <a:endParaRPr lang="ru-RU" sz="2800" dirty="0" smtClean="0"/>
          </a:p>
        </p:txBody>
      </p:sp>
      <p:pic>
        <p:nvPicPr>
          <p:cNvPr id="56326" name="Picture 6" descr="day 0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1484313"/>
            <a:ext cx="301783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6172200" cy="4843463"/>
          </a:xfrm>
        </p:spPr>
        <p:txBody>
          <a:bodyPr>
            <a:normAutofit fontScale="92500" lnSpcReduction="10000"/>
          </a:bodyPr>
          <a:lstStyle/>
          <a:p>
            <a:pPr marL="457200" indent="-457200" eaLnBrk="1" hangingPunct="1">
              <a:lnSpc>
                <a:spcPct val="110000"/>
              </a:lnSpc>
              <a:buClr>
                <a:srgbClr val="FF3300"/>
              </a:buClr>
              <a:buFont typeface="Wingdings" pitchFamily="2" charset="2"/>
              <a:buChar char="S"/>
            </a:pPr>
            <a:r>
              <a:rPr lang="ru-RU" altLang="ru-RU" sz="2400" dirty="0" smtClean="0">
                <a:solidFill>
                  <a:srgbClr val="0000CC"/>
                </a:solidFill>
              </a:rPr>
              <a:t>Переливание СЗП показано только для восполнения плазменных факторов свёртывания! </a:t>
            </a:r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0000CC"/>
                </a:solidFill>
              </a:rPr>
              <a:t>     </a:t>
            </a:r>
            <a:r>
              <a:rPr lang="ru-RU" sz="2400" b="1" u="sng" dirty="0" smtClean="0">
                <a:solidFill>
                  <a:srgbClr val="0000CC"/>
                </a:solidFill>
              </a:rPr>
              <a:t>Показания к трансфузии СЗП:</a:t>
            </a:r>
            <a:endParaRPr lang="en-US" sz="2400" b="1" u="sng" dirty="0" smtClean="0">
              <a:solidFill>
                <a:srgbClr val="0000CC"/>
              </a:solidFill>
            </a:endParaRPr>
          </a:p>
          <a:p>
            <a:pPr marL="457200" indent="-457200" eaLnBrk="1" hangingPunct="1">
              <a:lnSpc>
                <a:spcPct val="90000"/>
              </a:lnSpc>
            </a:pPr>
            <a:r>
              <a:rPr lang="en-US" sz="2400" b="1" dirty="0" err="1" smtClean="0">
                <a:solidFill>
                  <a:srgbClr val="FF0000"/>
                </a:solidFill>
              </a:rPr>
              <a:t>Кровопотеря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свыше</a:t>
            </a:r>
            <a:r>
              <a:rPr lang="en-US" sz="2400" b="1" dirty="0" smtClean="0">
                <a:solidFill>
                  <a:srgbClr val="FF0000"/>
                </a:solidFill>
              </a:rPr>
              <a:t> 25-30% ОЦК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ct val="9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С  применением СЗП нельзя запаздывать! </a:t>
            </a:r>
          </a:p>
          <a:p>
            <a:pPr marL="457200" indent="-457200">
              <a:lnSpc>
                <a:spcPct val="90000"/>
              </a:lnSpc>
            </a:pPr>
            <a:r>
              <a:rPr lang="en-US" sz="2400" dirty="0" err="1" smtClean="0">
                <a:solidFill>
                  <a:srgbClr val="0000CC"/>
                </a:solidFill>
              </a:rPr>
              <a:t>Снижение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</a:rPr>
              <a:t>концентрации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</a:rPr>
              <a:t>фибриногена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</a:rPr>
              <a:t>до</a:t>
            </a:r>
            <a:r>
              <a:rPr lang="en-US" sz="2400" dirty="0" smtClean="0">
                <a:solidFill>
                  <a:srgbClr val="0000CC"/>
                </a:solidFill>
              </a:rPr>
              <a:t> 0,8 г/л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US" sz="2400" dirty="0" err="1" smtClean="0">
                <a:solidFill>
                  <a:srgbClr val="0000CC"/>
                </a:solidFill>
              </a:rPr>
              <a:t>Снижение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</a:rPr>
              <a:t>протромбинового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</a:rPr>
              <a:t>индекса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</a:rPr>
              <a:t>менее</a:t>
            </a:r>
            <a:r>
              <a:rPr lang="en-US" sz="2400" dirty="0" smtClean="0">
                <a:solidFill>
                  <a:srgbClr val="0000CC"/>
                </a:solidFill>
              </a:rPr>
              <a:t> 60%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US" sz="2400" dirty="0" err="1" smtClean="0">
                <a:solidFill>
                  <a:srgbClr val="0000CC"/>
                </a:solidFill>
              </a:rPr>
              <a:t>Удлинение</a:t>
            </a:r>
            <a:r>
              <a:rPr lang="en-US" sz="2400" dirty="0" smtClean="0">
                <a:solidFill>
                  <a:srgbClr val="0000CC"/>
                </a:solidFill>
              </a:rPr>
              <a:t> ТВ </a:t>
            </a:r>
            <a:r>
              <a:rPr lang="en-US" sz="2400" dirty="0" err="1" smtClean="0">
                <a:solidFill>
                  <a:srgbClr val="0000CC"/>
                </a:solidFill>
              </a:rPr>
              <a:t>или</a:t>
            </a:r>
            <a:r>
              <a:rPr lang="en-US" sz="2400" dirty="0" smtClean="0">
                <a:solidFill>
                  <a:srgbClr val="0000CC"/>
                </a:solidFill>
              </a:rPr>
              <a:t> АЧТВ </a:t>
            </a:r>
            <a:r>
              <a:rPr lang="en-US" sz="2400" dirty="0" err="1" smtClean="0">
                <a:solidFill>
                  <a:srgbClr val="0000CC"/>
                </a:solidFill>
              </a:rPr>
              <a:t>более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</a:rPr>
              <a:t>чем</a:t>
            </a:r>
            <a:r>
              <a:rPr lang="en-US" sz="2400" dirty="0" smtClean="0">
                <a:solidFill>
                  <a:srgbClr val="0000CC"/>
                </a:solidFill>
              </a:rPr>
              <a:t> в 1,8 </a:t>
            </a:r>
            <a:r>
              <a:rPr lang="en-US" sz="2400" dirty="0" err="1" smtClean="0">
                <a:solidFill>
                  <a:srgbClr val="0000CC"/>
                </a:solidFill>
              </a:rPr>
              <a:t>раза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</a:rPr>
              <a:t>от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</a:rPr>
              <a:t>контроля</a:t>
            </a:r>
            <a:endParaRPr lang="en-US" sz="2400" dirty="0" smtClean="0">
              <a:solidFill>
                <a:srgbClr val="0000CC"/>
              </a:solidFill>
            </a:endParaRPr>
          </a:p>
          <a:p>
            <a:pPr marL="457200" indent="-457200"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Общая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доза</a:t>
            </a:r>
            <a:r>
              <a:rPr lang="en-US" sz="2400" b="1" dirty="0" smtClean="0">
                <a:solidFill>
                  <a:srgbClr val="FF0000"/>
                </a:solidFill>
              </a:rPr>
              <a:t> СЗП </a:t>
            </a:r>
            <a:r>
              <a:rPr lang="ru-RU" sz="2400" b="1" dirty="0" smtClean="0">
                <a:solidFill>
                  <a:srgbClr val="FF0000"/>
                </a:solidFill>
              </a:rPr>
              <a:t>не более</a:t>
            </a:r>
            <a:r>
              <a:rPr lang="en-US" sz="2400" b="1" dirty="0" smtClean="0">
                <a:solidFill>
                  <a:srgbClr val="FF0000"/>
                </a:solidFill>
              </a:rPr>
              <a:t> 10-</a:t>
            </a:r>
            <a:r>
              <a:rPr lang="ru-RU" sz="2400" b="1" dirty="0" smtClean="0">
                <a:solidFill>
                  <a:srgbClr val="FF0000"/>
                </a:solidFill>
              </a:rPr>
              <a:t>15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мл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en-US" sz="2400" b="1" dirty="0" err="1" smtClean="0">
                <a:solidFill>
                  <a:srgbClr val="FF0000"/>
                </a:solidFill>
              </a:rPr>
              <a:t>кг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массы</a:t>
            </a:r>
            <a:r>
              <a:rPr lang="ru-RU" sz="2400" b="1" dirty="0" smtClean="0">
                <a:solidFill>
                  <a:srgbClr val="FF0000"/>
                </a:solidFill>
              </a:rPr>
              <a:t>!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  <a:p>
            <a:pPr marL="457200" indent="-457200" algn="ctr" eaLnBrk="1" hangingPunct="1">
              <a:lnSpc>
                <a:spcPct val="110000"/>
              </a:lnSpc>
              <a:buClr>
                <a:srgbClr val="FF3300"/>
              </a:buClr>
              <a:buFont typeface="Wingdings" pitchFamily="2" charset="2"/>
              <a:buChar char="S"/>
            </a:pPr>
            <a:endParaRPr lang="ru-RU" altLang="ru-RU" sz="2400" i="1" dirty="0" smtClean="0"/>
          </a:p>
          <a:p>
            <a:pPr marL="457200" indent="-457200" eaLnBrk="1" hangingPunct="1">
              <a:lnSpc>
                <a:spcPct val="110000"/>
              </a:lnSpc>
              <a:buClr>
                <a:srgbClr val="FF3300"/>
              </a:buClr>
              <a:buFont typeface="Wingdings" pitchFamily="2" charset="2"/>
              <a:buChar char="S"/>
            </a:pPr>
            <a:endParaRPr lang="ru-RU" altLang="ru-RU" sz="2400" dirty="0" smtClean="0"/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6318250" y="5867400"/>
            <a:ext cx="169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endParaRPr lang="ru-RU" altLang="ru-RU" sz="2800" b="1">
              <a:latin typeface="Times New Roman CYR"/>
            </a:endParaRP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>
          <a:xfrm>
            <a:off x="595313" y="228600"/>
            <a:ext cx="7100887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FF0000"/>
                </a:solidFill>
              </a:rPr>
              <a:t>Принципы применения СЗП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057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533400" y="457200"/>
          <a:ext cx="8001006" cy="54942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67002"/>
                <a:gridCol w="2667002"/>
                <a:gridCol w="2667002"/>
              </a:tblGrid>
              <a:tr h="799895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0099"/>
                          </a:solidFill>
                        </a:rPr>
                        <a:t>Название   компонентов крови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52576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СЗП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(литры)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ЭР.ВЗВЕСЬ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(литры)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15257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2012 г.</a:t>
                      </a:r>
                      <a:endParaRPr lang="ru-RU" sz="2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16,5</a:t>
                      </a:r>
                      <a:endParaRPr lang="ru-RU" sz="2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29,1</a:t>
                      </a:r>
                      <a:endParaRPr lang="ru-RU" sz="2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  <a:tr h="115257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2013 г.</a:t>
                      </a:r>
                      <a:endParaRPr lang="ru-RU" sz="2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15,1</a:t>
                      </a:r>
                      <a:endParaRPr lang="ru-RU" sz="2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27,2</a:t>
                      </a:r>
                      <a:endParaRPr lang="ru-RU" sz="2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  <a:tr h="115257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2014 г.</a:t>
                      </a:r>
                      <a:endParaRPr lang="ru-RU" sz="2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11,8</a:t>
                      </a:r>
                      <a:endParaRPr lang="ru-RU" sz="2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19,3</a:t>
                      </a:r>
                      <a:endParaRPr lang="ru-RU" sz="2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CC0000"/>
                </a:solidFill>
              </a:rPr>
              <a:t>ПОДДЕРЖАНИЕ ТЕМПЕРАТУРНОГО ГОМЕОСТАЗА</a:t>
            </a:r>
          </a:p>
        </p:txBody>
      </p:sp>
      <p:pic>
        <p:nvPicPr>
          <p:cNvPr id="173059" name="Picture 3" descr="DSC0227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>
          <a:xfrm>
            <a:off x="0" y="1916113"/>
            <a:ext cx="4464050" cy="3946525"/>
          </a:xfrm>
        </p:spPr>
      </p:pic>
      <p:pic>
        <p:nvPicPr>
          <p:cNvPr id="5" name="Picture 5" descr="DSC022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133600"/>
            <a:ext cx="284321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2258814" cy="284580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ПЛАЗМАФЕРЕЗ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2362200" y="1295400"/>
            <a:ext cx="6781800" cy="483076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u="sng" dirty="0" err="1" smtClean="0">
                <a:solidFill>
                  <a:srgbClr val="000099"/>
                </a:solidFill>
              </a:rPr>
              <a:t>Плазмаферез</a:t>
            </a:r>
            <a:r>
              <a:rPr lang="ru-RU" b="1" u="sng" dirty="0" smtClean="0">
                <a:solidFill>
                  <a:srgbClr val="000099"/>
                </a:solidFill>
              </a:rPr>
              <a:t> выполняем при  следующих патологических  состояниях:</a:t>
            </a:r>
            <a:endParaRPr lang="ru-RU" b="1" dirty="0" smtClean="0">
              <a:solidFill>
                <a:srgbClr val="000099"/>
              </a:solidFill>
            </a:endParaRPr>
          </a:p>
          <a:p>
            <a:pPr lvl="0"/>
            <a:r>
              <a:rPr lang="ru-RU" b="1" dirty="0" smtClean="0">
                <a:solidFill>
                  <a:srgbClr val="000099"/>
                </a:solidFill>
              </a:rPr>
              <a:t>При </a:t>
            </a:r>
            <a:r>
              <a:rPr lang="ru-RU" b="1" dirty="0" err="1" smtClean="0">
                <a:solidFill>
                  <a:srgbClr val="000099"/>
                </a:solidFill>
              </a:rPr>
              <a:t>резус-конфликте</a:t>
            </a:r>
            <a:r>
              <a:rPr lang="ru-RU" b="1" dirty="0" smtClean="0">
                <a:solidFill>
                  <a:srgbClr val="000099"/>
                </a:solidFill>
              </a:rPr>
              <a:t> между матерью и плодом. </a:t>
            </a:r>
          </a:p>
          <a:p>
            <a:pPr lvl="0"/>
            <a:r>
              <a:rPr lang="ru-RU" b="1" dirty="0" smtClean="0">
                <a:solidFill>
                  <a:srgbClr val="000099"/>
                </a:solidFill>
              </a:rPr>
              <a:t>При </a:t>
            </a:r>
            <a:r>
              <a:rPr lang="ru-RU" b="1" dirty="0" err="1" smtClean="0">
                <a:solidFill>
                  <a:srgbClr val="000099"/>
                </a:solidFill>
              </a:rPr>
              <a:t>невынашивании</a:t>
            </a:r>
            <a:r>
              <a:rPr lang="ru-RU" b="1" dirty="0" smtClean="0">
                <a:solidFill>
                  <a:srgbClr val="000099"/>
                </a:solidFill>
              </a:rPr>
              <a:t> беременности, обусловленном хроническим </a:t>
            </a:r>
            <a:r>
              <a:rPr lang="ru-RU" b="1" dirty="0" err="1" smtClean="0">
                <a:solidFill>
                  <a:srgbClr val="000099"/>
                </a:solidFill>
              </a:rPr>
              <a:t>ДВС-синдромом</a:t>
            </a:r>
            <a:r>
              <a:rPr lang="ru-RU" b="1" dirty="0" smtClean="0">
                <a:solidFill>
                  <a:srgbClr val="000099"/>
                </a:solidFill>
              </a:rPr>
              <a:t>, </a:t>
            </a:r>
            <a:r>
              <a:rPr lang="ru-RU" b="1" dirty="0" err="1" smtClean="0">
                <a:solidFill>
                  <a:srgbClr val="000099"/>
                </a:solidFill>
              </a:rPr>
              <a:t>антифосфолипидным</a:t>
            </a:r>
            <a:r>
              <a:rPr lang="ru-RU" b="1" dirty="0" smtClean="0">
                <a:solidFill>
                  <a:srgbClr val="000099"/>
                </a:solidFill>
              </a:rPr>
              <a:t> синдромом. </a:t>
            </a:r>
          </a:p>
          <a:p>
            <a:pPr lvl="0"/>
            <a:r>
              <a:rPr lang="ru-RU" b="1" dirty="0" smtClean="0">
                <a:solidFill>
                  <a:srgbClr val="000099"/>
                </a:solidFill>
              </a:rPr>
              <a:t>При </a:t>
            </a:r>
            <a:r>
              <a:rPr lang="en-US" b="1" dirty="0" smtClean="0">
                <a:solidFill>
                  <a:srgbClr val="000099"/>
                </a:solidFill>
              </a:rPr>
              <a:t>HELLP</a:t>
            </a:r>
            <a:r>
              <a:rPr lang="ru-RU" b="1" dirty="0" smtClean="0">
                <a:solidFill>
                  <a:srgbClr val="000099"/>
                </a:solidFill>
              </a:rPr>
              <a:t>-синдроме.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ndomods fig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713" y="1473200"/>
            <a:ext cx="3454400" cy="2303463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54500" y="2614613"/>
            <a:ext cx="3452813" cy="3946525"/>
            <a:chOff x="3694" y="1409"/>
            <a:chExt cx="2448" cy="2487"/>
          </a:xfrm>
        </p:grpSpPr>
        <p:pic>
          <p:nvPicPr>
            <p:cNvPr id="75781" name="Picture 4" descr="B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94" y="2485"/>
              <a:ext cx="2448" cy="1411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</p:pic>
        <p:sp>
          <p:nvSpPr>
            <p:cNvPr id="75782" name="AutoShape 5"/>
            <p:cNvSpPr>
              <a:spLocks noChangeArrowheads="1"/>
            </p:cNvSpPr>
            <p:nvPr/>
          </p:nvSpPr>
          <p:spPr bwMode="auto">
            <a:xfrm rot="-2314146">
              <a:off x="3791" y="1409"/>
              <a:ext cx="467" cy="1238"/>
            </a:xfrm>
            <a:prstGeom prst="curvedLeftArrow">
              <a:avLst>
                <a:gd name="adj1" fmla="val 53019"/>
                <a:gd name="adj2" fmla="val 106039"/>
                <a:gd name="adj3" fmla="val 33333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E57C7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5780" name="Text Box 6"/>
          <p:cNvSpPr txBox="1">
            <a:spLocks noChangeArrowheads="1"/>
          </p:cNvSpPr>
          <p:nvPr/>
        </p:nvSpPr>
        <p:spPr bwMode="auto">
          <a:xfrm>
            <a:off x="557213" y="344488"/>
            <a:ext cx="7175500" cy="87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73" tIns="44443" rIns="90473" bIns="44443" anchor="ctr"/>
          <a:lstStyle/>
          <a:p>
            <a:pPr algn="l" defTabSz="762000" eaLnBrk="0" hangingPunct="0">
              <a:lnSpc>
                <a:spcPct val="90000"/>
              </a:lnSpc>
            </a:pPr>
            <a:r>
              <a:rPr lang="ru-RU" altLang="de-DE" sz="3200" b="1">
                <a:solidFill>
                  <a:srgbClr val="CC0000"/>
                </a:solidFill>
              </a:rPr>
              <a:t>Капиллярная утечка</a:t>
            </a:r>
            <a:endParaRPr lang="de-DE" altLang="de-DE" sz="32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79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000" b="1" baseline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Сравнительная характеристика реализации    полового пути передачи в г.о. Тольятти</a:t>
            </a:r>
            <a:br>
              <a:rPr lang="ru-RU" sz="3000" b="1" baseline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ru-RU" sz="3000" b="1" baseline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(1999-2013г.г.)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071563"/>
            <a:ext cx="8793163" cy="4071937"/>
            <a:chOff x="158" y="506"/>
            <a:chExt cx="8724" cy="4497"/>
          </a:xfrm>
        </p:grpSpPr>
        <p:graphicFrame>
          <p:nvGraphicFramePr>
            <p:cNvPr id="1026" name="Object 6"/>
            <p:cNvGraphicFramePr>
              <a:graphicFrameLocks noChangeAspect="1"/>
            </p:cNvGraphicFramePr>
            <p:nvPr/>
          </p:nvGraphicFramePr>
          <p:xfrm>
            <a:off x="441" y="506"/>
            <a:ext cx="8441" cy="4113"/>
          </p:xfrm>
          <a:graphic>
            <a:graphicData uri="http://schemas.openxmlformats.org/presentationml/2006/ole">
              <p:oleObj spid="_x0000_s77826" name="Worksheet" r:id="rId5" imgW="8105701" imgH="4343516" progId="Excel.Sheet.8">
                <p:embed/>
              </p:oleObj>
            </a:graphicData>
          </a:graphic>
        </p:graphicFrame>
        <p:sp>
          <p:nvSpPr>
            <p:cNvPr id="1049" name="Text Box 7"/>
            <p:cNvSpPr txBox="1">
              <a:spLocks noChangeArrowheads="1"/>
            </p:cNvSpPr>
            <p:nvPr/>
          </p:nvSpPr>
          <p:spPr bwMode="auto">
            <a:xfrm>
              <a:off x="158" y="791"/>
              <a:ext cx="7030" cy="4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800" baseline="0">
                <a:solidFill>
                  <a:schemeClr val="bg1"/>
                </a:solidFill>
                <a:cs typeface="Lucida Sans Unicode" pitchFamily="34" charset="0"/>
              </a:endParaRPr>
            </a:p>
          </p:txBody>
        </p:sp>
      </p:grp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611188" y="4724400"/>
            <a:ext cx="7643812" cy="369888"/>
          </a:xfrm>
          <a:prstGeom prst="rect">
            <a:avLst/>
          </a:prstGeom>
          <a:solidFill>
            <a:srgbClr val="FFFF8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800" b="1" baseline="0">
                <a:solidFill>
                  <a:srgbClr val="0000CC"/>
                </a:solidFill>
                <a:cs typeface="Lucida Sans Unicode" pitchFamily="34" charset="0"/>
              </a:rPr>
              <a:t>Реализация путей передачи ВИЧ-инфекции в 2013г. (за 10 мес.)</a:t>
            </a:r>
          </a:p>
        </p:txBody>
      </p:sp>
      <p:graphicFrame>
        <p:nvGraphicFramePr>
          <p:cNvPr id="195610" name="Group 26"/>
          <p:cNvGraphicFramePr>
            <a:graphicFrameLocks noGrp="1"/>
          </p:cNvGraphicFramePr>
          <p:nvPr/>
        </p:nvGraphicFramePr>
        <p:xfrm>
          <a:off x="539750" y="5229225"/>
          <a:ext cx="7704138" cy="899160"/>
        </p:xfrm>
        <a:graphic>
          <a:graphicData uri="http://schemas.openxmlformats.org/drawingml/2006/table">
            <a:tbl>
              <a:tblPr/>
              <a:tblGrid>
                <a:gridCol w="1851025"/>
                <a:gridCol w="1958975"/>
                <a:gridCol w="1989138"/>
                <a:gridCol w="1905000"/>
              </a:tblGrid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Половой гетеросекс.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Половой гомосексуальн.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Парентеральный   </a:t>
                      </a: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ПИН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Вертикальный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0,3%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7,4%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1,3%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12" name="Овал 11"/>
          <p:cNvSpPr/>
          <p:nvPr/>
        </p:nvSpPr>
        <p:spPr>
          <a:xfrm>
            <a:off x="6929438" y="2143125"/>
            <a:ext cx="642937" cy="42862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1800" baseline="0">
              <a:solidFill>
                <a:srgbClr val="FFFFFF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48" name="Прямоугольник 12"/>
          <p:cNvSpPr>
            <a:spLocks noChangeArrowheads="1"/>
          </p:cNvSpPr>
          <p:nvPr/>
        </p:nvSpPr>
        <p:spPr bwMode="auto">
          <a:xfrm>
            <a:off x="468313" y="6237288"/>
            <a:ext cx="77755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800" b="1" baseline="0">
                <a:solidFill>
                  <a:srgbClr val="000099"/>
                </a:solidFill>
                <a:cs typeface="Lucida Sans Unicode" pitchFamily="34" charset="0"/>
              </a:rPr>
              <a:t>Основной путь передачи ВИЧ-инфекции в Тольятти </a:t>
            </a:r>
          </a:p>
          <a:p>
            <a:pPr algn="ctr" eaLnBrk="0" hangingPunct="0">
              <a:lnSpc>
                <a:spcPct val="8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800" b="1" baseline="0">
                <a:solidFill>
                  <a:srgbClr val="000099"/>
                </a:solidFill>
                <a:cs typeface="Lucida Sans Unicode" pitchFamily="34" charset="0"/>
              </a:rPr>
              <a:t>(в отличии от РФ)   - половой путь (с 2010г. &gt; 50%).</a:t>
            </a:r>
          </a:p>
        </p:txBody>
      </p:sp>
    </p:spTree>
  </p:cSld>
  <p:clrMapOvr>
    <a:masterClrMapping/>
  </p:clrMapOvr>
  <p:transition spd="med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1"/>
          <p:cNvSpPr txBox="1">
            <a:spLocks noChangeArrowheads="1"/>
          </p:cNvSpPr>
          <p:nvPr/>
        </p:nvSpPr>
        <p:spPr bwMode="auto">
          <a:xfrm>
            <a:off x="671513" y="503238"/>
            <a:ext cx="7808912" cy="801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1240" rIns="0" bIns="0" anchor="ctr"/>
          <a:lstStyle/>
          <a:p>
            <a:pPr algn="ctr" defTabSz="449263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400" b="1" baseline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Lucida Sans Unicode" pitchFamily="34" charset="0"/>
              </a:rPr>
              <a:t>Половой состав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533400" y="1600200"/>
            <a:ext cx="7808913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1240" rIns="0" bIns="0" anchor="ctr"/>
          <a:lstStyle/>
          <a:p>
            <a:pPr algn="ctr" defTabSz="449263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baseline="0">
                <a:solidFill>
                  <a:srgbClr val="333333"/>
                </a:solidFill>
                <a:cs typeface="Lucida Sans Unicode" pitchFamily="34" charset="0"/>
              </a:rPr>
              <a:t> </a:t>
            </a:r>
            <a:r>
              <a:rPr lang="ru-RU" sz="2400" b="1" baseline="0">
                <a:solidFill>
                  <a:srgbClr val="000099"/>
                </a:solidFill>
                <a:ea typeface="Arial Unicode MS" pitchFamily="34" charset="-128"/>
                <a:cs typeface="Lucida Sans Unicode" pitchFamily="34" charset="0"/>
              </a:rPr>
              <a:t>2000 год                                          201</a:t>
            </a:r>
            <a:r>
              <a:rPr lang="en-US" sz="2400" b="1" baseline="0">
                <a:solidFill>
                  <a:srgbClr val="000099"/>
                </a:solidFill>
                <a:ea typeface="Arial Unicode MS" pitchFamily="34" charset="-128"/>
                <a:cs typeface="Lucida Sans Unicode" pitchFamily="34" charset="0"/>
              </a:rPr>
              <a:t>3</a:t>
            </a:r>
            <a:r>
              <a:rPr lang="ru-RU" sz="2400" b="1" baseline="0">
                <a:solidFill>
                  <a:srgbClr val="000099"/>
                </a:solidFill>
                <a:ea typeface="Arial Unicode MS" pitchFamily="34" charset="-128"/>
                <a:cs typeface="Lucida Sans Unicode" pitchFamily="34" charset="0"/>
              </a:rPr>
              <a:t> год</a:t>
            </a:r>
            <a:r>
              <a:rPr lang="ru-RU" sz="2400" b="1" baseline="0">
                <a:solidFill>
                  <a:srgbClr val="333333"/>
                </a:solidFill>
                <a:ea typeface="Arial Unicode MS" pitchFamily="34" charset="-128"/>
                <a:cs typeface="Lucida Sans Unicode" pitchFamily="34" charset="0"/>
              </a:rPr>
              <a:t>   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932363" y="2365375"/>
          <a:ext cx="4211637" cy="2809875"/>
        </p:xfrm>
        <a:graphic>
          <a:graphicData uri="http://schemas.openxmlformats.org/presentationml/2006/ole">
            <p:oleObj spid="_x0000_s78850" name="Диаграмма" r:id="rId4" imgW="6096000" imgH="4076700" progId="MSGraph.Chart.8">
              <p:embed followColorScheme="full"/>
            </p:oleObj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0" y="2057400"/>
          <a:ext cx="4800600" cy="3184525"/>
        </p:xfrm>
        <a:graphic>
          <a:graphicData uri="http://schemas.openxmlformats.org/presentationml/2006/ole">
            <p:oleObj spid="_x0000_s78851" name="Диаграмма" r:id="rId5" imgW="6096000" imgH="4067175" progId="MSGraph.Chart.8">
              <p:embed followColorScheme="full"/>
            </p:oleObj>
          </a:graphicData>
        </a:graphic>
      </p:graphicFrame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5445125"/>
            <a:ext cx="9144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800" b="1" u="sng" baseline="0">
                <a:solidFill>
                  <a:srgbClr val="000066"/>
                </a:solidFill>
                <a:cs typeface="Lucida Sans Unicode" pitchFamily="34" charset="0"/>
              </a:rPr>
              <a:t>Тенденция. </a:t>
            </a:r>
            <a:r>
              <a:rPr lang="ru-RU" sz="1800" b="1" baseline="0">
                <a:solidFill>
                  <a:srgbClr val="000066"/>
                </a:solidFill>
                <a:cs typeface="Lucida Sans Unicode" pitchFamily="34" charset="0"/>
              </a:rPr>
              <a:t>Рост удельного веса женщин 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800" b="1" baseline="0">
                <a:solidFill>
                  <a:srgbClr val="000066"/>
                </a:solidFill>
                <a:cs typeface="Lucida Sans Unicode" pitchFamily="34" charset="0"/>
              </a:rPr>
              <a:t>инфицирующихся ВИЧ ежегодно. 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800" b="1" baseline="0">
              <a:solidFill>
                <a:srgbClr val="000066"/>
              </a:solidFill>
              <a:cs typeface="Lucida Sans Unicode" pitchFamily="34" charset="0"/>
            </a:endParaRP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800" b="1" baseline="0">
                <a:solidFill>
                  <a:srgbClr val="000066"/>
                </a:solidFill>
                <a:cs typeface="Lucida Sans Unicode" pitchFamily="34" charset="0"/>
              </a:rPr>
              <a:t>Кумулятивно удельный вес женщин достиг 37% 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800" b="1" baseline="0">
                <a:solidFill>
                  <a:srgbClr val="000066"/>
                </a:solidFill>
                <a:cs typeface="Lucida Sans Unicode" pitchFamily="34" charset="0"/>
              </a:rPr>
              <a:t>среди лиц, живущих с ВИЧ-инфекцией (с  19% в 2000г.)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01000" cy="1216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Arial" pitchFamily="34" charset="0"/>
              </a:rPr>
              <a:t>Некоторые характеристики </a:t>
            </a:r>
            <a:br>
              <a:rPr lang="ru-RU" sz="2500" b="1" dirty="0" smtClean="0">
                <a:solidFill>
                  <a:srgbClr val="002060"/>
                </a:solidFill>
                <a:latin typeface="Arial" pitchFamily="34" charset="0"/>
              </a:rPr>
            </a:br>
            <a:r>
              <a:rPr lang="ru-RU" sz="2500" b="1" dirty="0" smtClean="0">
                <a:solidFill>
                  <a:srgbClr val="002060"/>
                </a:solidFill>
                <a:latin typeface="Arial" pitchFamily="34" charset="0"/>
              </a:rPr>
              <a:t>ВИЧ-инфицированных пациенток, принимающих </a:t>
            </a:r>
            <a:r>
              <a:rPr lang="ru-RU" sz="2500" b="1" dirty="0" err="1" smtClean="0">
                <a:solidFill>
                  <a:srgbClr val="002060"/>
                </a:solidFill>
                <a:latin typeface="Arial" pitchFamily="34" charset="0"/>
              </a:rPr>
              <a:t>антиретровирусные</a:t>
            </a:r>
            <a:r>
              <a:rPr lang="ru-RU" sz="2500" b="1" dirty="0" smtClean="0">
                <a:solidFill>
                  <a:srgbClr val="002060"/>
                </a:solidFill>
                <a:latin typeface="Arial" pitchFamily="34" charset="0"/>
              </a:rPr>
              <a:t> препараты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>
            <p:ph type="chart" idx="1"/>
          </p:nvPr>
        </p:nvGraphicFramePr>
        <p:xfrm>
          <a:off x="566738" y="1757362"/>
          <a:ext cx="8001000" cy="4257675"/>
        </p:xfrm>
        <a:graphic>
          <a:graphicData uri="http://schemas.openxmlformats.org/presentationml/2006/ole">
            <p:oleObj spid="_x0000_s6146" name="Диаграмма" r:id="rId4" imgW="8001000" imgH="4257675" progId="MSGraph.Chart.8">
              <p:embed followColorScheme="full"/>
            </p:oleObj>
          </a:graphicData>
        </a:graphic>
      </p:graphicFrame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2590800" y="4822825"/>
            <a:ext cx="6143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baseline="0">
                <a:solidFill>
                  <a:schemeClr val="bg1"/>
                </a:solidFill>
              </a:rPr>
              <a:t>43,7%</a:t>
            </a: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6172200" y="5181600"/>
            <a:ext cx="6143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baseline="0">
                <a:solidFill>
                  <a:schemeClr val="bg1"/>
                </a:solidFill>
              </a:rPr>
              <a:t>18,4%</a:t>
            </a: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6400800" y="3581400"/>
            <a:ext cx="6143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ru-RU" sz="1200" b="1" baseline="0">
                <a:solidFill>
                  <a:schemeClr val="bg1"/>
                </a:solidFill>
              </a:rPr>
              <a:t>25,4%</a:t>
            </a:r>
          </a:p>
        </p:txBody>
      </p:sp>
      <p:sp>
        <p:nvSpPr>
          <p:cNvPr id="3079" name="Rectangle 9"/>
          <p:cNvSpPr>
            <a:spLocks noChangeArrowheads="1"/>
          </p:cNvSpPr>
          <p:nvPr/>
        </p:nvSpPr>
        <p:spPr bwMode="auto">
          <a:xfrm>
            <a:off x="2743200" y="3352800"/>
            <a:ext cx="6143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ru-RU" sz="1200" b="1" baseline="0">
                <a:solidFill>
                  <a:schemeClr val="bg1"/>
                </a:solidFill>
              </a:rPr>
              <a:t>12,5%</a:t>
            </a:r>
          </a:p>
        </p:txBody>
      </p:sp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60198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ИЗ ЖИЗНИ ОТДЕЛЕНИЯ: НЕМНОГО ДЕМОГРАФИИ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152400" y="2819400"/>
          <a:ext cx="88392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  <a:gridCol w="2362200"/>
                <a:gridCol w="2057400"/>
              </a:tblGrid>
              <a:tr h="113804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Женщины фертильного</a:t>
                      </a:r>
                    </a:p>
                    <a:p>
                      <a:pPr algn="ctr"/>
                      <a:r>
                        <a:rPr lang="ru-RU" sz="2000" dirty="0" smtClean="0"/>
                        <a:t>возраста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Действующие пенсионеры </a:t>
                      </a:r>
                      <a:endParaRPr lang="ru-RU" sz="200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(</a:t>
                      </a:r>
                      <a:r>
                        <a:rPr lang="ru-RU" sz="2000" dirty="0"/>
                        <a:t>по возрасту)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В ближайшие 5 лет выйдут на пенсию по возрасту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Молодые специалисты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655" marR="33655" marT="0" marB="0"/>
                </a:tc>
              </a:tr>
              <a:tr h="995559"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000099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4</a:t>
                      </a:r>
                      <a:endParaRPr lang="ru-RU" sz="2000" b="1" dirty="0">
                        <a:solidFill>
                          <a:srgbClr val="000099"/>
                        </a:solidFill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rgbClr val="000099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rgbClr val="000099"/>
                        </a:solidFill>
                      </a:endParaRP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rgbClr val="000099"/>
                        </a:solidFill>
                      </a:endParaRP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3655" marR="33655" marT="0" marB="0"/>
                </a:tc>
              </a:tr>
            </a:tbl>
          </a:graphicData>
        </a:graphic>
      </p:graphicFrame>
      <p:pic>
        <p:nvPicPr>
          <p:cNvPr id="8" name="Содержимое 7" descr="1700784_original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248400" y="152400"/>
            <a:ext cx="2895600" cy="2399314"/>
          </a:xfrm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01000" cy="1216025"/>
          </a:xfrm>
        </p:spPr>
        <p:txBody>
          <a:bodyPr/>
          <a:lstStyle/>
          <a:p>
            <a:pPr algn="ctr"/>
            <a:r>
              <a:rPr lang="ru-RU" sz="3000" b="1" smtClean="0">
                <a:solidFill>
                  <a:srgbClr val="CC0000"/>
                </a:solidFill>
              </a:rPr>
              <a:t>Динамика роста уровня тромбоцитов на фоне </a:t>
            </a:r>
            <a:br>
              <a:rPr lang="ru-RU" sz="3000" b="1" smtClean="0">
                <a:solidFill>
                  <a:srgbClr val="CC0000"/>
                </a:solidFill>
              </a:rPr>
            </a:br>
            <a:r>
              <a:rPr lang="ru-RU" sz="3000" b="1" smtClean="0">
                <a:solidFill>
                  <a:srgbClr val="CC0000"/>
                </a:solidFill>
              </a:rPr>
              <a:t>пульс-терапии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ph type="chart" idx="1"/>
          </p:nvPr>
        </p:nvGraphicFramePr>
        <p:xfrm>
          <a:off x="566738" y="1828800"/>
          <a:ext cx="8001000" cy="4038600"/>
        </p:xfrm>
        <a:graphic>
          <a:graphicData uri="http://schemas.openxmlformats.org/presentationml/2006/ole">
            <p:oleObj spid="_x0000_s7170" name="Диаграмма" r:id="rId4" imgW="8229600" imgH="2181225" progId="MSGraph.Chart.8">
              <p:embed followColorScheme="full"/>
            </p:oleObj>
          </a:graphicData>
        </a:graphic>
      </p:graphicFrame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>
                <a:solidFill>
                  <a:srgbClr val="CC0000"/>
                </a:solidFill>
              </a:rPr>
              <a:t>Динамика роста уровня гемоглобина </a:t>
            </a:r>
            <a:br>
              <a:rPr lang="ru-RU" sz="2800" b="1" smtClean="0">
                <a:solidFill>
                  <a:srgbClr val="CC0000"/>
                </a:solidFill>
              </a:rPr>
            </a:br>
            <a:r>
              <a:rPr lang="ru-RU" sz="2800" b="1" smtClean="0">
                <a:solidFill>
                  <a:srgbClr val="CC0000"/>
                </a:solidFill>
              </a:rPr>
              <a:t>   на фоне  терапии эритропоэтином</a:t>
            </a:r>
            <a:endParaRPr lang="ru-RU" sz="2800" smtClean="0">
              <a:solidFill>
                <a:srgbClr val="CC0000"/>
              </a:solidFill>
            </a:endParaRPr>
          </a:p>
        </p:txBody>
      </p:sp>
      <p:graphicFrame>
        <p:nvGraphicFramePr>
          <p:cNvPr id="4098" name="Object 1"/>
          <p:cNvGraphicFramePr>
            <a:graphicFrameLocks noChangeAspect="1"/>
          </p:cNvGraphicFramePr>
          <p:nvPr>
            <p:ph idx="1"/>
          </p:nvPr>
        </p:nvGraphicFramePr>
        <p:xfrm>
          <a:off x="1416050" y="1752600"/>
          <a:ext cx="6302375" cy="4267200"/>
        </p:xfrm>
        <a:graphic>
          <a:graphicData uri="http://schemas.openxmlformats.org/presentationml/2006/ole">
            <p:oleObj spid="_x0000_s8194" name="Диаграмма" r:id="rId4" imgW="6991350" imgH="4733925" progId="MSGraph.Chart.8">
              <p:embed followColorScheme="full"/>
            </p:oleObj>
          </a:graphicData>
        </a:graphic>
      </p:graphicFrame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457200" y="6156325"/>
            <a:ext cx="4800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1" baseline="0">
                <a:solidFill>
                  <a:srgbClr val="CC0000"/>
                </a:solidFill>
              </a:rPr>
              <a:t>Кругова Л.В., Вартанов В.Я., Хуторская Н.Н., Лаптева И.В.,  Шифман Е.М.. Коррекция анемии у ВИЧ-инфицированных беременных, получающих антиретровирусные препараты// Анестезиология и реаниматология, 2012. –</a:t>
            </a:r>
            <a:r>
              <a:rPr lang="en-US" sz="1000" b="1" baseline="0">
                <a:solidFill>
                  <a:srgbClr val="CC0000"/>
                </a:solidFill>
              </a:rPr>
              <a:t>N</a:t>
            </a:r>
            <a:r>
              <a:rPr lang="ru-RU" sz="1000" b="1" baseline="0">
                <a:solidFill>
                  <a:srgbClr val="CC0000"/>
                </a:solidFill>
              </a:rPr>
              <a:t>6. - С.17-21.</a:t>
            </a:r>
          </a:p>
        </p:txBody>
      </p:sp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4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Комбинированная спино-эпидуральная анестезия</a:t>
            </a:r>
          </a:p>
        </p:txBody>
      </p:sp>
      <p:pic>
        <p:nvPicPr>
          <p:cNvPr id="63492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05956" y="1752600"/>
            <a:ext cx="3645864" cy="4267200"/>
          </a:xfrm>
          <a:noFill/>
        </p:spPr>
      </p:pic>
      <p:sp>
        <p:nvSpPr>
          <p:cNvPr id="6349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200" b="1" smtClean="0">
                <a:solidFill>
                  <a:srgbClr val="000066"/>
                </a:solidFill>
                <a:latin typeface="Arial" pitchFamily="34" charset="0"/>
              </a:rPr>
              <a:t>Комбинированная спино-эпидуральная анестезия может сни-жать риск инфекции</a:t>
            </a:r>
            <a:r>
              <a:rPr lang="ru-RU" sz="2200" b="1" smtClean="0">
                <a:solidFill>
                  <a:srgbClr val="6600FF"/>
                </a:solidFill>
                <a:latin typeface="Arial" pitchFamily="34" charset="0"/>
              </a:rPr>
              <a:t> </a:t>
            </a:r>
            <a:r>
              <a:rPr lang="ru-RU" sz="2200" b="1" smtClean="0">
                <a:solidFill>
                  <a:srgbClr val="CC0000"/>
                </a:solidFill>
                <a:latin typeface="Arial" pitchFamily="34" charset="0"/>
              </a:rPr>
              <a:t>вследствие ослабле-ния стрессовой реак-ции и умеренной за-щитой клеточного и гуморального имму-нитета</a:t>
            </a:r>
            <a:r>
              <a:rPr lang="ru-RU" sz="2200" b="1" smtClean="0">
                <a:solidFill>
                  <a:srgbClr val="6600FF"/>
                </a:solidFill>
                <a:latin typeface="Arial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2200" b="1" smtClean="0">
                <a:solidFill>
                  <a:srgbClr val="000066"/>
                </a:solidFill>
                <a:latin typeface="Arial" pitchFamily="34" charset="0"/>
              </a:rPr>
              <a:t>Целесообразность эпидуральной аналь-гезии в послеопера-ционном периоде </a:t>
            </a:r>
          </a:p>
          <a:p>
            <a:pPr>
              <a:lnSpc>
                <a:spcPct val="90000"/>
              </a:lnSpc>
            </a:pPr>
            <a:endParaRPr lang="ru-RU" sz="2200" smtClean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4495800" y="6308725"/>
            <a:ext cx="42291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baseline="0"/>
              <a:t>Liu S., Carpenter R.L., Neal J.M. Epidural anesthesia and analgesia. Their role in postoperative outcome. Anesthesiology </a:t>
            </a:r>
            <a:r>
              <a:rPr lang="ru-RU" sz="1000" b="1" baseline="0"/>
              <a:t>2010</a:t>
            </a:r>
            <a:r>
              <a:rPr lang="en-US" sz="1000" b="1" baseline="0"/>
              <a:t>; 82: 1474-1506</a:t>
            </a: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C0000"/>
                </a:solidFill>
              </a:rPr>
              <a:t>К сожалению у  </a:t>
            </a:r>
            <a:r>
              <a:rPr lang="ru-RU" sz="3200" b="1" dirty="0">
                <a:solidFill>
                  <a:srgbClr val="CC0000"/>
                </a:solidFill>
              </a:rPr>
              <a:t>нас </a:t>
            </a:r>
            <a:r>
              <a:rPr lang="ru-RU" sz="3200" b="1" dirty="0" smtClean="0">
                <a:solidFill>
                  <a:srgbClr val="CC0000"/>
                </a:solidFill>
              </a:rPr>
              <a:t>так не всегда! </a:t>
            </a:r>
            <a:r>
              <a:rPr lang="ru-RU" sz="3200" b="1" dirty="0">
                <a:solidFill>
                  <a:srgbClr val="CC0000"/>
                </a:solidFill>
              </a:rPr>
              <a:t/>
            </a:r>
            <a:br>
              <a:rPr lang="ru-RU" sz="3200" b="1" dirty="0">
                <a:solidFill>
                  <a:srgbClr val="CC0000"/>
                </a:solidFill>
              </a:rPr>
            </a:br>
            <a:r>
              <a:rPr lang="ru-RU" sz="3200" b="1" dirty="0">
                <a:solidFill>
                  <a:schemeClr val="accent2"/>
                </a:solidFill>
              </a:rPr>
              <a:t>(МПЦ </a:t>
            </a:r>
            <a:r>
              <a:rPr lang="ru-RU" sz="3200" b="1" dirty="0" smtClean="0">
                <a:solidFill>
                  <a:schemeClr val="accent2"/>
                </a:solidFill>
              </a:rPr>
              <a:t>ГБУЗ СО ТГКБ № 5)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pic>
        <p:nvPicPr>
          <p:cNvPr id="282627" name="Picture 3" descr="P623005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  <a:noFill/>
          <a:ln/>
        </p:spPr>
      </p:pic>
      <p:pic>
        <p:nvPicPr>
          <p:cNvPr id="282628" name="Picture 4" descr="P623005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210867" y="1600200"/>
            <a:ext cx="2913266" cy="2185988"/>
          </a:xfrm>
          <a:noFill/>
          <a:ln/>
        </p:spPr>
      </p:pic>
      <p:pic>
        <p:nvPicPr>
          <p:cNvPr id="282629" name="Picture 5" descr="P623005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5208616" y="3939252"/>
            <a:ext cx="2917767" cy="2186247"/>
          </a:xfrm>
          <a:noFill/>
          <a:ln/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solidFill>
                  <a:srgbClr val="CC0000"/>
                </a:solidFill>
              </a:rPr>
              <a:t>Дозы местных анестетиков при проведении блокады поперечного пространства живота</a:t>
            </a:r>
          </a:p>
        </p:txBody>
      </p:sp>
      <p:graphicFrame>
        <p:nvGraphicFramePr>
          <p:cNvPr id="248836" name="Group 4"/>
          <p:cNvGraphicFramePr>
            <a:graphicFrameLocks noGrp="1"/>
          </p:cNvGraphicFramePr>
          <p:nvPr>
            <p:ph sz="half" idx="1"/>
          </p:nvPr>
        </p:nvGraphicFramePr>
        <p:xfrm>
          <a:off x="76200" y="1600200"/>
          <a:ext cx="4953000" cy="4191000"/>
        </p:xfrm>
        <a:graphic>
          <a:graphicData uri="http://schemas.openxmlformats.org/drawingml/2006/table">
            <a:tbl>
              <a:tblPr/>
              <a:tblGrid>
                <a:gridCol w="2438400"/>
                <a:gridCol w="2514600"/>
              </a:tblGrid>
              <a:tr h="793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ПРЕПАРАТ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ДОЗА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РОПИВАКАИН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0,75%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1,5 мг/кг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 (макс 150 мг)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 с обеих сторон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БУПИВАКАИН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0,375%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1,0 мг/кг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(макс 75 мг)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с обеих сторон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8835" name="Picture 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1524000"/>
            <a:ext cx="4114800" cy="4419600"/>
          </a:xfrm>
          <a:noFill/>
          <a:ln/>
        </p:spPr>
      </p:pic>
      <p:sp>
        <p:nvSpPr>
          <p:cNvPr id="248850" name="Rectangle 18"/>
          <p:cNvSpPr>
            <a:spLocks noChangeArrowheads="1"/>
          </p:cNvSpPr>
          <p:nvPr/>
        </p:nvSpPr>
        <p:spPr bwMode="auto">
          <a:xfrm>
            <a:off x="0" y="6021388"/>
            <a:ext cx="9144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hlinkClick r:id="rId4"/>
              </a:rPr>
              <a:t>http://www.far.org.ru/files/12_FAR_tezis.pdf</a:t>
            </a:r>
            <a:endParaRPr lang="ru-RU" sz="1600"/>
          </a:p>
          <a:p>
            <a:pPr algn="ctr"/>
            <a:r>
              <a:rPr lang="ru-RU" sz="1600" b="1">
                <a:hlinkClick r:id="rId5"/>
              </a:rPr>
              <a:t>http://www.critical.ru/RegionarSchool/content/view/publications/170/0141.html</a:t>
            </a:r>
            <a:endParaRPr lang="ru-RU" sz="1600"/>
          </a:p>
          <a:p>
            <a:pPr algn="ctr"/>
            <a:r>
              <a:rPr lang="ru-RU" sz="1600" b="1"/>
              <a:t>http://reganesth.ru/wp-content/uploads/2010</a:t>
            </a:r>
            <a:r>
              <a:rPr lang="ru-RU" sz="1600" b="1" i="1"/>
              <a:t>/ТАР-+-</a:t>
            </a:r>
            <a:r>
              <a:rPr lang="en-US" sz="1600" b="1" i="1"/>
              <a:t>Rectus</a:t>
            </a:r>
            <a:r>
              <a:rPr lang="ru-RU" sz="1600" b="1" i="1"/>
              <a:t>-</a:t>
            </a:r>
            <a:r>
              <a:rPr lang="en-US" sz="1600" b="1" i="1"/>
              <a:t>sheat</a:t>
            </a:r>
            <a:r>
              <a:rPr lang="ru-RU" sz="1600" b="1" i="1"/>
              <a:t>-блок.</a:t>
            </a:r>
            <a:r>
              <a:rPr lang="en-US" sz="1600" b="1" i="1"/>
              <a:t>pdf</a:t>
            </a: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6394" y="47667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04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Осложнения</a:t>
            </a: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268413"/>
            <a:ext cx="2962275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9698"/>
            <a:ext cx="2765425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8" name="Прямоугольник 1"/>
          <p:cNvSpPr>
            <a:spLocks noChangeArrowheads="1"/>
          </p:cNvSpPr>
          <p:nvPr/>
        </p:nvSpPr>
        <p:spPr bwMode="auto">
          <a:xfrm>
            <a:off x="1043608" y="3764600"/>
            <a:ext cx="345219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sz="24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04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Практически </a:t>
            </a:r>
            <a:r>
              <a:rPr lang="ru-RU" sz="24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04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отсутствуют</a:t>
            </a:r>
          </a:p>
          <a:p>
            <a:pPr algn="r"/>
            <a:endParaRPr lang="ru-RU" sz="2400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804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  <a:p>
            <a:pPr algn="r"/>
            <a:endParaRPr lang="ru-RU" sz="2400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804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  <a:p>
            <a:pPr algn="r"/>
            <a:endParaRPr lang="ru-RU" sz="2400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804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  <a:p>
            <a:pPr algn="r"/>
            <a:endParaRPr lang="ru-RU" sz="2400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804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  <a:p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11111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Заимствовано</a:t>
            </a:r>
          </a:p>
          <a:p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11111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 у Г.В. Филипповича</a:t>
            </a:r>
            <a:endParaRPr lang="ru-RU" sz="1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11111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</p:txBody>
      </p:sp>
      <p:sp>
        <p:nvSpPr>
          <p:cNvPr id="25609" name="Прямоугольник 6"/>
          <p:cNvSpPr>
            <a:spLocks noChangeArrowheads="1"/>
          </p:cNvSpPr>
          <p:nvPr/>
        </p:nvSpPr>
        <p:spPr bwMode="auto">
          <a:xfrm>
            <a:off x="4636255" y="3789040"/>
            <a:ext cx="447224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2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Постпункционная</a:t>
            </a:r>
            <a:r>
              <a:rPr lang="ru-RU" sz="2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 головная боль</a:t>
            </a:r>
          </a:p>
          <a:p>
            <a:endParaRPr lang="ru-RU" sz="2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  <a:p>
            <a:r>
              <a:rPr lang="ru-RU" sz="2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Брадикардия, гипотония</a:t>
            </a:r>
          </a:p>
          <a:p>
            <a:endParaRPr lang="ru-RU" sz="2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  <a:p>
            <a:r>
              <a:rPr lang="ru-RU" sz="2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Снижение удовлетворенности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0"/>
            <a:ext cx="1846979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632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u="sng">
                <a:solidFill>
                  <a:srgbClr val="CC0000"/>
                </a:solidFill>
              </a:rPr>
              <a:t>Раннее энтеральное питание</a:t>
            </a:r>
            <a:r>
              <a:rPr lang="ru-RU" sz="4000" b="1">
                <a:solidFill>
                  <a:srgbClr val="CC0000"/>
                </a:solidFill>
              </a:rPr>
              <a:t> </a:t>
            </a:r>
            <a:br>
              <a:rPr lang="ru-RU" sz="4000" b="1">
                <a:solidFill>
                  <a:srgbClr val="CC0000"/>
                </a:solidFill>
              </a:rPr>
            </a:br>
            <a:r>
              <a:rPr lang="ru-RU" sz="4000" b="1">
                <a:solidFill>
                  <a:srgbClr val="CC0000"/>
                </a:solidFill>
              </a:rPr>
              <a:t>(через 8-10 часов)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5257800" cy="57150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b="1">
                <a:solidFill>
                  <a:srgbClr val="000099"/>
                </a:solidFill>
              </a:rPr>
              <a:t>в послеоперационном периоде способствует: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b="1">
                <a:solidFill>
                  <a:srgbClr val="000099"/>
                </a:solidFill>
              </a:rPr>
              <a:t>1)  более быстрому восстановлению функций желудочно - кишечного тракта; </a:t>
            </a:r>
            <a:br>
              <a:rPr lang="ru-RU" sz="2400" b="1">
                <a:solidFill>
                  <a:srgbClr val="000099"/>
                </a:solidFill>
              </a:rPr>
            </a:br>
            <a:r>
              <a:rPr lang="ru-RU" sz="2400" b="1">
                <a:solidFill>
                  <a:srgbClr val="000099"/>
                </a:solidFill>
              </a:rPr>
              <a:t>2) быстрому восстановлению белково- энергетической недостаточности и стабилизации питательного статуса пациентов. </a:t>
            </a:r>
            <a:br>
              <a:rPr lang="ru-RU" sz="2400" b="1">
                <a:solidFill>
                  <a:srgbClr val="000099"/>
                </a:solidFill>
              </a:rPr>
            </a:br>
            <a:r>
              <a:rPr lang="ru-RU" sz="2400" b="1">
                <a:solidFill>
                  <a:srgbClr val="000099"/>
                </a:solidFill>
              </a:rPr>
              <a:t>3) за счет начала раннего энтерального питания удается уменьшить объем инфузионной терапии до необходимого минимума</a:t>
            </a:r>
            <a:r>
              <a:rPr lang="ru-RU" sz="2000" b="1">
                <a:solidFill>
                  <a:srgbClr val="000099"/>
                </a:solidFill>
              </a:rPr>
              <a:t>. </a:t>
            </a:r>
            <a:br>
              <a:rPr lang="ru-RU" sz="2000" b="1">
                <a:solidFill>
                  <a:srgbClr val="000099"/>
                </a:solidFill>
              </a:rPr>
            </a:br>
            <a:r>
              <a:rPr lang="ru-RU" sz="2000" b="1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253956" name="Picture 4" descr="145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495800"/>
            <a:ext cx="1905000" cy="1905000"/>
          </a:xfrm>
          <a:prstGeom prst="rect">
            <a:avLst/>
          </a:prstGeom>
          <a:noFill/>
        </p:spPr>
      </p:pic>
      <p:pic>
        <p:nvPicPr>
          <p:cNvPr id="253957" name="Picture 5" descr="Картинка 31 из 4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90500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3200" b="1">
                <a:solidFill>
                  <a:srgbClr val="CC0000"/>
                </a:solidFill>
              </a:rPr>
              <a:t>Ранняя активация = оптимальные условия вскармливания!</a:t>
            </a:r>
            <a:endParaRPr lang="ru-RU" sz="3200" b="1"/>
          </a:p>
        </p:txBody>
      </p:sp>
      <p:pic>
        <p:nvPicPr>
          <p:cNvPr id="251910" name="Picture 6" descr="Картинка 4 из 15532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1557338"/>
            <a:ext cx="3314700" cy="50403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>
                <a:solidFill>
                  <a:srgbClr val="FF0000"/>
                </a:solidFill>
              </a:rPr>
              <a:t>Из «скорбного листа»: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524000"/>
            <a:ext cx="4724400" cy="50292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u="sng" dirty="0">
                <a:solidFill>
                  <a:srgbClr val="000099"/>
                </a:solidFill>
              </a:rPr>
              <a:t>Диагноз при поступлении:</a:t>
            </a:r>
            <a:r>
              <a:rPr lang="ru-RU" sz="2000" b="1" dirty="0">
                <a:solidFill>
                  <a:srgbClr val="000099"/>
                </a:solidFill>
              </a:rPr>
              <a:t> Беременность </a:t>
            </a:r>
            <a:r>
              <a:rPr lang="en-US" sz="2000" b="1" dirty="0">
                <a:solidFill>
                  <a:srgbClr val="000099"/>
                </a:solidFill>
              </a:rPr>
              <a:t>II</a:t>
            </a:r>
            <a:r>
              <a:rPr lang="ru-RU" sz="2000" b="1" dirty="0">
                <a:solidFill>
                  <a:srgbClr val="000099"/>
                </a:solidFill>
              </a:rPr>
              <a:t> 37-38 </a:t>
            </a:r>
            <a:r>
              <a:rPr lang="ru-RU" sz="2000" b="1" dirty="0" err="1">
                <a:solidFill>
                  <a:srgbClr val="000099"/>
                </a:solidFill>
              </a:rPr>
              <a:t>нед</a:t>
            </a:r>
            <a:r>
              <a:rPr lang="ru-RU" sz="2000" b="1" dirty="0">
                <a:solidFill>
                  <a:srgbClr val="000099"/>
                </a:solidFill>
              </a:rPr>
              <a:t>., сочетанный </a:t>
            </a:r>
            <a:r>
              <a:rPr lang="ru-RU" sz="2000" b="1" dirty="0" err="1">
                <a:solidFill>
                  <a:srgbClr val="000099"/>
                </a:solidFill>
              </a:rPr>
              <a:t>гестоз</a:t>
            </a:r>
            <a:r>
              <a:rPr lang="ru-RU" sz="2000" b="1" dirty="0">
                <a:solidFill>
                  <a:srgbClr val="000099"/>
                </a:solidFill>
              </a:rPr>
              <a:t> на фоне симптоматической артериальной гипертензии.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>
                <a:solidFill>
                  <a:srgbClr val="000099"/>
                </a:solidFill>
              </a:rPr>
              <a:t>Обращали на себя внимание: выраженная артериальная гипертензия (180/120 мм </a:t>
            </a:r>
            <a:r>
              <a:rPr lang="ru-RU" sz="2000" b="1" dirty="0" err="1">
                <a:solidFill>
                  <a:srgbClr val="000099"/>
                </a:solidFill>
              </a:rPr>
              <a:t>рт.ст</a:t>
            </a:r>
            <a:r>
              <a:rPr lang="ru-RU" sz="2000" b="1" dirty="0">
                <a:solidFill>
                  <a:srgbClr val="000099"/>
                </a:solidFill>
              </a:rPr>
              <a:t>., ЧСС 118 уд/мин), протеинурия (1,2 г/л), </a:t>
            </a:r>
            <a:r>
              <a:rPr lang="ru-RU" sz="2000" b="1" dirty="0" err="1">
                <a:solidFill>
                  <a:srgbClr val="000099"/>
                </a:solidFill>
              </a:rPr>
              <a:t>генерализованные</a:t>
            </a:r>
            <a:r>
              <a:rPr lang="ru-RU" sz="2000" b="1" dirty="0">
                <a:solidFill>
                  <a:srgbClr val="000099"/>
                </a:solidFill>
              </a:rPr>
              <a:t> отеки. Прием пищи за 2 часа до операции.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endParaRPr lang="ru-RU" sz="2000" b="1" dirty="0">
              <a:solidFill>
                <a:srgbClr val="000099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>
                <a:solidFill>
                  <a:srgbClr val="000099"/>
                </a:solidFill>
              </a:rPr>
              <a:t>Рост 157 см, вес – 63 кг.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>
                <a:solidFill>
                  <a:srgbClr val="000099"/>
                </a:solidFill>
              </a:rPr>
              <a:t>Согласно  плану –абдоминальное </a:t>
            </a:r>
            <a:r>
              <a:rPr lang="ru-RU" sz="2000" b="1" dirty="0" err="1">
                <a:solidFill>
                  <a:srgbClr val="000099"/>
                </a:solidFill>
              </a:rPr>
              <a:t>родоразрешение</a:t>
            </a:r>
            <a:r>
              <a:rPr lang="ru-RU" sz="2000" b="1" dirty="0">
                <a:solidFill>
                  <a:srgbClr val="000099"/>
                </a:solidFill>
              </a:rPr>
              <a:t>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>
                <a:solidFill>
                  <a:srgbClr val="000099"/>
                </a:solidFill>
              </a:rPr>
              <a:t>Анестезиолог: риск </a:t>
            </a:r>
            <a:r>
              <a:rPr lang="en-US" sz="2000" b="1" dirty="0">
                <a:solidFill>
                  <a:srgbClr val="000099"/>
                </a:solidFill>
              </a:rPr>
              <a:t>III </a:t>
            </a:r>
            <a:r>
              <a:rPr lang="ru-RU" sz="2000" b="1" dirty="0">
                <a:solidFill>
                  <a:srgbClr val="000099"/>
                </a:solidFill>
              </a:rPr>
              <a:t> по  </a:t>
            </a:r>
            <a:r>
              <a:rPr lang="en-US" sz="2000" b="1" dirty="0">
                <a:solidFill>
                  <a:srgbClr val="000099"/>
                </a:solidFill>
              </a:rPr>
              <a:t>ASA</a:t>
            </a:r>
            <a:r>
              <a:rPr lang="ru-RU" sz="2000" b="1" dirty="0">
                <a:solidFill>
                  <a:srgbClr val="000099"/>
                </a:solidFill>
              </a:rPr>
              <a:t>, Планируется провести операцию под </a:t>
            </a:r>
            <a:r>
              <a:rPr lang="ru-RU" sz="2000" b="1" dirty="0" err="1">
                <a:solidFill>
                  <a:srgbClr val="000099"/>
                </a:solidFill>
              </a:rPr>
              <a:t>спиннно-мозговой</a:t>
            </a:r>
            <a:r>
              <a:rPr lang="ru-RU" sz="2000" b="1" dirty="0">
                <a:solidFill>
                  <a:srgbClr val="000099"/>
                </a:solidFill>
              </a:rPr>
              <a:t> анестезией.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>
                <a:solidFill>
                  <a:srgbClr val="000099"/>
                </a:solidFill>
              </a:rPr>
              <a:t> Из-за технических сложностей (сколиоз </a:t>
            </a:r>
            <a:r>
              <a:rPr lang="en-US" sz="2000" b="1" dirty="0">
                <a:solidFill>
                  <a:srgbClr val="000099"/>
                </a:solidFill>
              </a:rPr>
              <a:t>III </a:t>
            </a:r>
            <a:r>
              <a:rPr lang="ru-RU" sz="2000" b="1" dirty="0">
                <a:solidFill>
                  <a:srgbClr val="000099"/>
                </a:solidFill>
              </a:rPr>
              <a:t>ст.) выполнить её не удалось.  </a:t>
            </a:r>
          </a:p>
        </p:txBody>
      </p:sp>
      <p:pic>
        <p:nvPicPr>
          <p:cNvPr id="21512" name="Picture 8" descr="IMG_2409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8000" y="1447800"/>
            <a:ext cx="3403600" cy="5105400"/>
          </a:xfrm>
          <a:noFill/>
          <a:ln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>
                <a:solidFill>
                  <a:srgbClr val="FF0000"/>
                </a:solidFill>
              </a:rPr>
              <a:t>Домашние заготовки с базарными ценами не сходятся!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5029200" cy="51054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ru-RU" sz="2000" b="1">
              <a:solidFill>
                <a:srgbClr val="000099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>
                <a:solidFill>
                  <a:srgbClr val="000099"/>
                </a:solidFill>
              </a:rPr>
              <a:t>Операция  проведена под общим обезболиванием по эндотрахеальному методу с ингаляцией смеси </a:t>
            </a:r>
            <a:r>
              <a:rPr lang="en-US" sz="2000" b="1">
                <a:solidFill>
                  <a:srgbClr val="000099"/>
                </a:solidFill>
              </a:rPr>
              <a:t>N</a:t>
            </a:r>
            <a:r>
              <a:rPr lang="ru-RU" sz="2000" b="1" baseline="-25000">
                <a:solidFill>
                  <a:srgbClr val="000099"/>
                </a:solidFill>
              </a:rPr>
              <a:t>2</a:t>
            </a:r>
            <a:r>
              <a:rPr lang="en-US" sz="2000" b="1">
                <a:solidFill>
                  <a:srgbClr val="000099"/>
                </a:solidFill>
              </a:rPr>
              <a:t>O</a:t>
            </a:r>
            <a:r>
              <a:rPr lang="ru-RU" sz="2000" b="1">
                <a:solidFill>
                  <a:srgbClr val="000099"/>
                </a:solidFill>
              </a:rPr>
              <a:t>-О</a:t>
            </a:r>
            <a:r>
              <a:rPr lang="ru-RU" sz="2000" b="1" baseline="-25000">
                <a:solidFill>
                  <a:srgbClr val="000099"/>
                </a:solidFill>
              </a:rPr>
              <a:t>2</a:t>
            </a:r>
            <a:r>
              <a:rPr lang="ru-RU" sz="2000" b="1">
                <a:solidFill>
                  <a:srgbClr val="000099"/>
                </a:solidFill>
              </a:rPr>
              <a:t>- севорана на фоне ИВЛ и миоплегии листеноном с применением препаратов для НЛА. Течение операции и анестезии осложнились тахикардией (до 150 уд/мин), артериальной гипертензией (до 235/132 мм рт.ст.). С целью стабилизации гемодинамики проводилась инфузия сульфата магния (2 г/час), клофелин, фракционно вводились селективные бета-блокаторы. </a:t>
            </a:r>
          </a:p>
        </p:txBody>
      </p:sp>
      <p:pic>
        <p:nvPicPr>
          <p:cNvPr id="28680" name="Picture 8" descr="Картинка 14 из 6507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524000"/>
            <a:ext cx="3227388" cy="41814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АКТУАЛЬНЫЕ ПРОБЛЕМЫ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4038600" cy="35052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МАРАЗМ.</a:t>
            </a:r>
          </a:p>
          <a:p>
            <a:r>
              <a:rPr lang="ru-RU" b="1" dirty="0" smtClean="0">
                <a:solidFill>
                  <a:srgbClr val="000099"/>
                </a:solidFill>
              </a:rPr>
              <a:t>СКЛЕРОЗ.</a:t>
            </a:r>
          </a:p>
          <a:p>
            <a:r>
              <a:rPr lang="ru-RU" b="1" dirty="0" smtClean="0">
                <a:solidFill>
                  <a:srgbClr val="000099"/>
                </a:solidFill>
              </a:rPr>
              <a:t>ПРОФЕССИОНАЛЬ-НОЕ ВЫГОРАНИЕ.</a:t>
            </a:r>
          </a:p>
          <a:p>
            <a:r>
              <a:rPr lang="ru-RU" b="1" dirty="0" smtClean="0">
                <a:solidFill>
                  <a:srgbClr val="000099"/>
                </a:solidFill>
              </a:rPr>
              <a:t>НИЗКАЯ МОТИВАЦИЯ.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2379709-staruszek-glowa-bol-pamiec-643-482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553200" y="1143000"/>
            <a:ext cx="2460625" cy="1905000"/>
          </a:xfrm>
        </p:spPr>
      </p:pic>
      <p:pic>
        <p:nvPicPr>
          <p:cNvPr id="7" name="Содержимое 6" descr="monkeys_22027_lg.gif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495800" y="3124200"/>
            <a:ext cx="4038600" cy="1814513"/>
          </a:xfrm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6653" y="1143000"/>
            <a:ext cx="2540347" cy="189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ru-RU" sz="3200" b="1" i="1">
                <a:solidFill>
                  <a:srgbClr val="FF0000"/>
                </a:solidFill>
              </a:rPr>
              <a:t>Карта анестезии больной Х.</a:t>
            </a:r>
          </a:p>
        </p:txBody>
      </p:sp>
      <p:pic>
        <p:nvPicPr>
          <p:cNvPr id="45063" name="Picture 7" descr="cart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19200"/>
            <a:ext cx="4724400" cy="5638800"/>
          </a:xfrm>
          <a:noFill/>
          <a:ln/>
        </p:spPr>
      </p:pic>
      <p:pic>
        <p:nvPicPr>
          <p:cNvPr id="45066" name="Picture 10" descr="carta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41863" y="1219200"/>
            <a:ext cx="4105275" cy="5638800"/>
          </a:xfrm>
          <a:noFill/>
          <a:ln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>
                <a:solidFill>
                  <a:srgbClr val="FF0000"/>
                </a:solidFill>
              </a:rPr>
              <a:t>В ИТАР 22.30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000" b="1" u="sng">
                <a:solidFill>
                  <a:srgbClr val="000099"/>
                </a:solidFill>
              </a:rPr>
              <a:t>Параметры ИВЛ: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С</a:t>
            </a:r>
            <a:r>
              <a:rPr lang="en-US" sz="2000" b="1">
                <a:solidFill>
                  <a:srgbClr val="000099"/>
                </a:solidFill>
              </a:rPr>
              <a:t>MV</a:t>
            </a:r>
            <a:r>
              <a:rPr lang="ru-RU" sz="2000" b="1">
                <a:solidFill>
                  <a:srgbClr val="000099"/>
                </a:solidFill>
              </a:rPr>
              <a:t>.</a:t>
            </a:r>
            <a:endParaRPr lang="en-US" sz="2000" b="1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99"/>
                </a:solidFill>
              </a:rPr>
              <a:t>FiO</a:t>
            </a:r>
            <a:r>
              <a:rPr lang="en-US" sz="2000" b="1" baseline="-25000">
                <a:solidFill>
                  <a:srgbClr val="000099"/>
                </a:solidFill>
              </a:rPr>
              <a:t>2</a:t>
            </a:r>
            <a:r>
              <a:rPr lang="en-US" sz="2000" b="1">
                <a:solidFill>
                  <a:srgbClr val="000099"/>
                </a:solidFill>
              </a:rPr>
              <a:t> 40%</a:t>
            </a:r>
            <a:r>
              <a:rPr lang="ru-RU" sz="2000" b="1">
                <a:solidFill>
                  <a:srgbClr val="000099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ДО – 450 мл.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МОД - 6,3 л.</a:t>
            </a:r>
            <a:endParaRPr lang="en-US" sz="2000" b="1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99"/>
                </a:solidFill>
              </a:rPr>
              <a:t>PEEP +9</a:t>
            </a:r>
            <a:r>
              <a:rPr lang="ru-RU" sz="2000" b="1">
                <a:solidFill>
                  <a:srgbClr val="000099"/>
                </a:solidFill>
              </a:rPr>
              <a:t> см </a:t>
            </a:r>
            <a:r>
              <a:rPr lang="en-US" sz="2000" b="1">
                <a:solidFill>
                  <a:srgbClr val="000099"/>
                </a:solidFill>
              </a:rPr>
              <a:t>H</a:t>
            </a:r>
            <a:r>
              <a:rPr lang="en-US" sz="2000" b="1" baseline="-25000">
                <a:solidFill>
                  <a:srgbClr val="000099"/>
                </a:solidFill>
              </a:rPr>
              <a:t>2</a:t>
            </a:r>
            <a:r>
              <a:rPr lang="en-US" sz="2000" b="1">
                <a:solidFill>
                  <a:srgbClr val="000099"/>
                </a:solidFill>
              </a:rPr>
              <a:t>O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99"/>
                </a:solidFill>
              </a:rPr>
              <a:t>SaO</a:t>
            </a:r>
            <a:r>
              <a:rPr lang="en-US" sz="2000" b="1" baseline="-25000">
                <a:solidFill>
                  <a:srgbClr val="000099"/>
                </a:solidFill>
              </a:rPr>
              <a:t>2</a:t>
            </a:r>
            <a:r>
              <a:rPr lang="en-US" sz="2000" b="1">
                <a:solidFill>
                  <a:srgbClr val="000099"/>
                </a:solidFill>
              </a:rPr>
              <a:t> 94%</a:t>
            </a:r>
            <a:r>
              <a:rPr lang="ru-RU" sz="2000" b="1">
                <a:solidFill>
                  <a:srgbClr val="000099"/>
                </a:solidFill>
              </a:rPr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b="1" u="sng">
                <a:solidFill>
                  <a:srgbClr val="000099"/>
                </a:solidFill>
              </a:rPr>
              <a:t>Седатация: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Морфин.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Дормикум.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ГОМК.</a:t>
            </a:r>
            <a:endParaRPr lang="en-US" sz="2000" b="1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</a:pPr>
            <a:endParaRPr lang="ru-RU" sz="2000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600200"/>
            <a:ext cx="44196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000" b="1" u="sng">
                <a:solidFill>
                  <a:srgbClr val="000099"/>
                </a:solidFill>
              </a:rPr>
              <a:t>Параметры ЦГ: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ЧСС </a:t>
            </a:r>
            <a:r>
              <a:rPr lang="en-US" sz="2000" b="1">
                <a:solidFill>
                  <a:srgbClr val="000099"/>
                </a:solidFill>
              </a:rPr>
              <a:t>(HR)</a:t>
            </a:r>
            <a:r>
              <a:rPr lang="ru-RU" sz="2000" b="1">
                <a:solidFill>
                  <a:srgbClr val="000099"/>
                </a:solidFill>
              </a:rPr>
              <a:t> 150 уд/мин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УО (</a:t>
            </a:r>
            <a:r>
              <a:rPr lang="en-US" sz="2000" b="1">
                <a:solidFill>
                  <a:srgbClr val="000099"/>
                </a:solidFill>
              </a:rPr>
              <a:t>SV) </a:t>
            </a:r>
            <a:r>
              <a:rPr lang="ru-RU" sz="2000" b="1">
                <a:solidFill>
                  <a:srgbClr val="000099"/>
                </a:solidFill>
              </a:rPr>
              <a:t>56</a:t>
            </a:r>
            <a:r>
              <a:rPr lang="en-US" sz="2000" b="1">
                <a:solidFill>
                  <a:srgbClr val="000099"/>
                </a:solidFill>
              </a:rPr>
              <a:t>,7</a:t>
            </a:r>
            <a:r>
              <a:rPr lang="ru-RU" sz="2000" b="1">
                <a:solidFill>
                  <a:srgbClr val="000099"/>
                </a:solidFill>
              </a:rPr>
              <a:t> мл</a:t>
            </a:r>
            <a:endParaRPr lang="en-US" sz="2000" b="1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УИ </a:t>
            </a:r>
            <a:r>
              <a:rPr lang="en-US" sz="2000" b="1">
                <a:solidFill>
                  <a:srgbClr val="000099"/>
                </a:solidFill>
              </a:rPr>
              <a:t>(SVI)</a:t>
            </a:r>
            <a:r>
              <a:rPr lang="ru-RU" sz="2000" b="1">
                <a:solidFill>
                  <a:srgbClr val="000099"/>
                </a:solidFill>
              </a:rPr>
              <a:t> 35</a:t>
            </a:r>
            <a:r>
              <a:rPr lang="en-US" sz="2000" b="1">
                <a:solidFill>
                  <a:srgbClr val="000099"/>
                </a:solidFill>
              </a:rPr>
              <a:t> </a:t>
            </a:r>
            <a:r>
              <a:rPr lang="ru-RU" sz="2000" b="1">
                <a:solidFill>
                  <a:srgbClr val="000099"/>
                </a:solidFill>
              </a:rPr>
              <a:t>мл/м</a:t>
            </a:r>
            <a:r>
              <a:rPr lang="ru-RU" sz="2000" b="1" baseline="30000">
                <a:solidFill>
                  <a:srgbClr val="000099"/>
                </a:solidFill>
              </a:rPr>
              <a:t>2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МОС </a:t>
            </a:r>
            <a:r>
              <a:rPr lang="en-US" sz="2000" b="1">
                <a:solidFill>
                  <a:srgbClr val="000099"/>
                </a:solidFill>
              </a:rPr>
              <a:t>(CO)</a:t>
            </a:r>
            <a:r>
              <a:rPr lang="ru-RU" sz="2000" b="1">
                <a:solidFill>
                  <a:srgbClr val="000099"/>
                </a:solidFill>
              </a:rPr>
              <a:t> 8,5 л/мин</a:t>
            </a:r>
            <a:endParaRPr lang="ru-RU" sz="2000" b="1" baseline="30000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СИ </a:t>
            </a:r>
            <a:r>
              <a:rPr lang="en-US" sz="2000" b="1">
                <a:solidFill>
                  <a:srgbClr val="000099"/>
                </a:solidFill>
              </a:rPr>
              <a:t>(CI)</a:t>
            </a:r>
            <a:r>
              <a:rPr lang="ru-RU" sz="2000" b="1">
                <a:solidFill>
                  <a:srgbClr val="000099"/>
                </a:solidFill>
              </a:rPr>
              <a:t> 5,2 л/мин/м</a:t>
            </a:r>
            <a:r>
              <a:rPr lang="ru-RU" sz="2000" b="1" baseline="30000">
                <a:solidFill>
                  <a:srgbClr val="000099"/>
                </a:solidFill>
              </a:rPr>
              <a:t>2 </a:t>
            </a:r>
            <a:endParaRPr lang="en-US" sz="2000" b="1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АД </a:t>
            </a:r>
            <a:r>
              <a:rPr lang="en-US" sz="2000" b="1">
                <a:solidFill>
                  <a:srgbClr val="000099"/>
                </a:solidFill>
              </a:rPr>
              <a:t>(NIBP)</a:t>
            </a:r>
            <a:r>
              <a:rPr lang="ru-RU" sz="2000" b="1">
                <a:solidFill>
                  <a:srgbClr val="000099"/>
                </a:solidFill>
              </a:rPr>
              <a:t> 140/90 мм рт.ст. 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САД </a:t>
            </a:r>
            <a:r>
              <a:rPr lang="en-US" sz="2000" b="1">
                <a:solidFill>
                  <a:srgbClr val="000099"/>
                </a:solidFill>
              </a:rPr>
              <a:t>(MAP)</a:t>
            </a:r>
            <a:r>
              <a:rPr lang="ru-RU" sz="2000" b="1">
                <a:solidFill>
                  <a:srgbClr val="000099"/>
                </a:solidFill>
              </a:rPr>
              <a:t> 100 мм рт.ст .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ОПСС</a:t>
            </a:r>
            <a:r>
              <a:rPr lang="en-US" sz="2000" b="1">
                <a:solidFill>
                  <a:srgbClr val="000099"/>
                </a:solidFill>
              </a:rPr>
              <a:t> </a:t>
            </a:r>
            <a:r>
              <a:rPr lang="ru-RU" sz="2000" b="1">
                <a:solidFill>
                  <a:srgbClr val="000099"/>
                </a:solidFill>
              </a:rPr>
              <a:t>1763 динхсекхсм</a:t>
            </a:r>
            <a:r>
              <a:rPr lang="ru-RU" sz="2000" b="1" baseline="30000">
                <a:solidFill>
                  <a:srgbClr val="000099"/>
                </a:solidFill>
              </a:rPr>
              <a:t>5</a:t>
            </a:r>
            <a:endParaRPr lang="en-US" sz="2000" b="1" baseline="30000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Рост (</a:t>
            </a:r>
            <a:r>
              <a:rPr lang="en-US" sz="2000" b="1">
                <a:solidFill>
                  <a:srgbClr val="000099"/>
                </a:solidFill>
              </a:rPr>
              <a:t>H</a:t>
            </a:r>
            <a:r>
              <a:rPr lang="ru-RU" sz="2000" b="1">
                <a:solidFill>
                  <a:srgbClr val="000099"/>
                </a:solidFill>
              </a:rPr>
              <a:t>) 157 см</a:t>
            </a:r>
            <a:endParaRPr lang="en-US" sz="2000" b="1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Вес (</a:t>
            </a:r>
            <a:r>
              <a:rPr lang="en-US" sz="2000" b="1">
                <a:solidFill>
                  <a:srgbClr val="000099"/>
                </a:solidFill>
              </a:rPr>
              <a:t>W</a:t>
            </a:r>
            <a:r>
              <a:rPr lang="ru-RU" sz="2000" b="1">
                <a:solidFill>
                  <a:srgbClr val="000099"/>
                </a:solidFill>
              </a:rPr>
              <a:t>) 63 кг</a:t>
            </a:r>
          </a:p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99"/>
                </a:solidFill>
              </a:rPr>
              <a:t>ПТ 1,63 м</a:t>
            </a:r>
            <a:r>
              <a:rPr lang="ru-RU" sz="2000" b="1" baseline="30000">
                <a:solidFill>
                  <a:srgbClr val="000099"/>
                </a:solidFill>
              </a:rPr>
              <a:t>2 </a:t>
            </a:r>
          </a:p>
          <a:p>
            <a:pPr>
              <a:lnSpc>
                <a:spcPct val="90000"/>
              </a:lnSpc>
            </a:pP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53256" name="Picture 8" descr="day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105400"/>
            <a:ext cx="2362200" cy="15732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534400" cy="16764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«Если какая-нибудь неприятность может произойти, она обязательно случится»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  <a:hlinkClick r:id="rId4"/>
              </a:rPr>
              <a:t>Закон </a:t>
            </a:r>
            <a:r>
              <a:rPr lang="ru-RU" sz="2800" b="1" i="1" dirty="0" err="1" smtClean="0">
                <a:solidFill>
                  <a:srgbClr val="FF0000"/>
                </a:solidFill>
                <a:hlinkClick r:id="rId4"/>
              </a:rPr>
              <a:t>Мерфи</a:t>
            </a:r>
            <a:r>
              <a:rPr lang="ru-RU" sz="2800" b="1" i="1" dirty="0" smtClean="0">
                <a:solidFill>
                  <a:srgbClr val="FF0000"/>
                </a:solidFill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>
                <a:solidFill>
                  <a:srgbClr val="000099"/>
                </a:solidFill>
              </a:rPr>
              <a:t>На 24.00 Т 39,9</a:t>
            </a:r>
            <a:r>
              <a:rPr lang="ru-RU" b="1" baseline="30000">
                <a:solidFill>
                  <a:srgbClr val="000099"/>
                </a:solidFill>
              </a:rPr>
              <a:t>о</a:t>
            </a:r>
            <a:r>
              <a:rPr lang="ru-RU" b="1">
                <a:solidFill>
                  <a:srgbClr val="000099"/>
                </a:solidFill>
              </a:rPr>
              <a:t>С!</a:t>
            </a: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>
            <p:ph sz="half" idx="4294967295"/>
          </p:nvPr>
        </p:nvGraphicFramePr>
        <p:xfrm>
          <a:off x="5843588" y="2362200"/>
          <a:ext cx="3300412" cy="4006850"/>
        </p:xfrm>
        <a:graphic>
          <a:graphicData uri="http://schemas.openxmlformats.org/presentationml/2006/ole">
            <p:oleObj spid="_x0000_s93186" name="Clip" r:id="rId5" imgW="3848040" imgH="5478120" progId="">
              <p:embed/>
            </p:oleObj>
          </a:graphicData>
        </a:graphic>
      </p:graphicFrame>
      <p:pic>
        <p:nvPicPr>
          <p:cNvPr id="52230" name="Picture 6" descr="Картинка 1 из 3107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2212975"/>
            <a:ext cx="3657600" cy="3657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3200" b="1" i="1">
                <a:solidFill>
                  <a:srgbClr val="FF0000"/>
                </a:solidFill>
              </a:rPr>
              <a:t>Вероятные причины гипертермии в данной клинической ситауции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5181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b="1">
                <a:solidFill>
                  <a:srgbClr val="000099"/>
                </a:solidFill>
              </a:rPr>
              <a:t>Злокачественная гипертермия </a:t>
            </a:r>
            <a:r>
              <a:rPr lang="en-US" sz="2400" b="1">
                <a:solidFill>
                  <a:srgbClr val="000099"/>
                </a:solidFill>
              </a:rPr>
              <a:t>[</a:t>
            </a:r>
            <a:r>
              <a:rPr lang="ru-RU" sz="2400" b="1">
                <a:solidFill>
                  <a:srgbClr val="000099"/>
                </a:solidFill>
              </a:rPr>
              <a:t>севоран+, листенон+, ацидоз+</a:t>
            </a:r>
            <a:r>
              <a:rPr lang="en-US" sz="2400" b="1">
                <a:solidFill>
                  <a:srgbClr val="000099"/>
                </a:solidFill>
              </a:rPr>
              <a:t>(pH 7.24, pCO</a:t>
            </a:r>
            <a:r>
              <a:rPr lang="en-US" sz="2400" b="1" baseline="-25000">
                <a:solidFill>
                  <a:srgbClr val="000099"/>
                </a:solidFill>
              </a:rPr>
              <a:t>2</a:t>
            </a:r>
            <a:r>
              <a:rPr lang="en-US" sz="2400" b="1">
                <a:solidFill>
                  <a:srgbClr val="000099"/>
                </a:solidFill>
              </a:rPr>
              <a:t> 42 mmHg, BE – 27 </a:t>
            </a:r>
            <a:r>
              <a:rPr lang="ru-RU" sz="2400" b="1">
                <a:solidFill>
                  <a:srgbClr val="000099"/>
                </a:solidFill>
              </a:rPr>
              <a:t>ммоль/л), аритмия+, тахикардия+,гиперкалиемия-, ЕТСО</a:t>
            </a:r>
            <a:r>
              <a:rPr lang="ru-RU" sz="2400" b="1" baseline="-25000">
                <a:solidFill>
                  <a:srgbClr val="000099"/>
                </a:solidFill>
              </a:rPr>
              <a:t>2</a:t>
            </a:r>
            <a:r>
              <a:rPr lang="ru-RU" sz="2400" b="1">
                <a:solidFill>
                  <a:srgbClr val="000099"/>
                </a:solidFill>
              </a:rPr>
              <a:t> -, ригидность мышц -</a:t>
            </a:r>
            <a:r>
              <a:rPr lang="en-US" sz="2400" b="1">
                <a:solidFill>
                  <a:srgbClr val="000099"/>
                </a:solidFill>
              </a:rPr>
              <a:t>]</a:t>
            </a:r>
            <a:r>
              <a:rPr lang="ru-RU" sz="2400" b="1">
                <a:solidFill>
                  <a:srgbClr val="000099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r>
              <a:rPr lang="ru-RU" sz="2400" b="1">
                <a:solidFill>
                  <a:srgbClr val="000099"/>
                </a:solidFill>
              </a:rPr>
              <a:t>Злокачественный нейролептический синдром?</a:t>
            </a:r>
          </a:p>
          <a:p>
            <a:pPr>
              <a:lnSpc>
                <a:spcPct val="90000"/>
              </a:lnSpc>
            </a:pPr>
            <a:r>
              <a:rPr lang="ru-RU" sz="2400" b="1">
                <a:solidFill>
                  <a:srgbClr val="000099"/>
                </a:solidFill>
              </a:rPr>
              <a:t>Поражение ЦНС?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400" b="1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400" b="1">
                <a:solidFill>
                  <a:srgbClr val="000099"/>
                </a:solidFill>
              </a:rPr>
              <a:t>Инфекция?</a:t>
            </a:r>
          </a:p>
        </p:txBody>
      </p:sp>
      <p:pic>
        <p:nvPicPr>
          <p:cNvPr id="55304" name="Picture 8" descr="Картинка 37 из 128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752600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>
                <a:solidFill>
                  <a:srgbClr val="FF0000"/>
                </a:solidFill>
              </a:rPr>
              <a:t>Осмотр невролога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3810000" cy="452596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ru-RU" sz="1800" b="1" dirty="0">
              <a:solidFill>
                <a:srgbClr val="000099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Глазное дно.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sz="2000" b="1" u="sng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>
                <a:solidFill>
                  <a:srgbClr val="000099"/>
                </a:solidFill>
              </a:rPr>
              <a:t>Диски зрительных нервов бледно-розовые. Контуры диска стушеваны, вены расширены, артерии сужены (ангиоспазм </a:t>
            </a:r>
            <a:r>
              <a:rPr lang="en-US" sz="2000" b="1" dirty="0">
                <a:solidFill>
                  <a:srgbClr val="000099"/>
                </a:solidFill>
              </a:rPr>
              <a:t>I c</a:t>
            </a:r>
            <a:r>
              <a:rPr lang="ru-RU" sz="2000" b="1" dirty="0" err="1">
                <a:solidFill>
                  <a:srgbClr val="000099"/>
                </a:solidFill>
              </a:rPr>
              <a:t>тепени</a:t>
            </a:r>
            <a:r>
              <a:rPr lang="ru-RU" sz="2000" b="1" dirty="0">
                <a:solidFill>
                  <a:srgbClr val="000099"/>
                </a:solidFill>
              </a:rPr>
              <a:t>), легкий отек сетчатки вокруг диска. Кровоизлияний нет.</a:t>
            </a:r>
          </a:p>
        </p:txBody>
      </p:sp>
      <p:sp>
        <p:nvSpPr>
          <p:cNvPr id="74760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1600200"/>
            <a:ext cx="3733800" cy="452596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u="sng" dirty="0">
                <a:solidFill>
                  <a:srgbClr val="000099"/>
                </a:solidFill>
              </a:rPr>
              <a:t>Осмотр невролога.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>
                <a:solidFill>
                  <a:srgbClr val="000099"/>
                </a:solidFill>
              </a:rPr>
              <a:t>Уровень сознания из-за </a:t>
            </a:r>
            <a:r>
              <a:rPr lang="ru-RU" sz="2000" b="1" dirty="0" err="1">
                <a:solidFill>
                  <a:srgbClr val="000099"/>
                </a:solidFill>
              </a:rPr>
              <a:t>седатации</a:t>
            </a:r>
            <a:r>
              <a:rPr lang="ru-RU" sz="2000" b="1" dirty="0">
                <a:solidFill>
                  <a:srgbClr val="000099"/>
                </a:solidFill>
              </a:rPr>
              <a:t> определить </a:t>
            </a:r>
            <a:r>
              <a:rPr lang="ru-RU" sz="2000" b="1" dirty="0" err="1">
                <a:solidFill>
                  <a:srgbClr val="000099"/>
                </a:solidFill>
              </a:rPr>
              <a:t>невозможно.Зрачки</a:t>
            </a:r>
            <a:r>
              <a:rPr lang="ru-RU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>
                <a:solidFill>
                  <a:srgbClr val="000099"/>
                </a:solidFill>
              </a:rPr>
              <a:t>D=S</a:t>
            </a:r>
            <a:r>
              <a:rPr lang="ru-RU" sz="2000" b="1" dirty="0">
                <a:solidFill>
                  <a:srgbClr val="000099"/>
                </a:solidFill>
              </a:rPr>
              <a:t>, </a:t>
            </a:r>
            <a:r>
              <a:rPr lang="ru-RU" sz="2000" b="1" dirty="0" err="1">
                <a:solidFill>
                  <a:srgbClr val="000099"/>
                </a:solidFill>
              </a:rPr>
              <a:t>фотореакция</a:t>
            </a:r>
            <a:r>
              <a:rPr lang="ru-RU" sz="2000" b="1" dirty="0">
                <a:solidFill>
                  <a:srgbClr val="000099"/>
                </a:solidFill>
              </a:rPr>
              <a:t> вялая, </a:t>
            </a:r>
            <a:r>
              <a:rPr lang="ru-RU" sz="2000" b="1" dirty="0" err="1">
                <a:solidFill>
                  <a:srgbClr val="000099"/>
                </a:solidFill>
              </a:rPr>
              <a:t>содружественная</a:t>
            </a:r>
            <a:r>
              <a:rPr lang="ru-RU" sz="2000" b="1" dirty="0">
                <a:solidFill>
                  <a:srgbClr val="000099"/>
                </a:solidFill>
              </a:rPr>
              <a:t>. Сухожильные рефлексы </a:t>
            </a:r>
            <a:r>
              <a:rPr lang="en-US" sz="2000" b="1" dirty="0">
                <a:solidFill>
                  <a:srgbClr val="000099"/>
                </a:solidFill>
              </a:rPr>
              <a:t>D=S</a:t>
            </a:r>
            <a:r>
              <a:rPr lang="ru-RU" sz="2000" b="1" dirty="0">
                <a:solidFill>
                  <a:srgbClr val="000099"/>
                </a:solidFill>
              </a:rPr>
              <a:t>, низкие. </a:t>
            </a:r>
            <a:r>
              <a:rPr lang="ru-RU" sz="2000" b="1" dirty="0" err="1">
                <a:solidFill>
                  <a:srgbClr val="000099"/>
                </a:solidFill>
              </a:rPr>
              <a:t>Менингеальных</a:t>
            </a:r>
            <a:r>
              <a:rPr lang="ru-RU" sz="2000" b="1" dirty="0">
                <a:solidFill>
                  <a:srgbClr val="000099"/>
                </a:solidFill>
              </a:rPr>
              <a:t> знаков нет. Очаговые изменения не выявлены.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>
                <a:solidFill>
                  <a:srgbClr val="000099"/>
                </a:solidFill>
              </a:rPr>
              <a:t>Диагноз: Острая </a:t>
            </a:r>
            <a:r>
              <a:rPr lang="ru-RU" sz="2000" b="1" dirty="0" err="1">
                <a:solidFill>
                  <a:srgbClr val="000099"/>
                </a:solidFill>
              </a:rPr>
              <a:t>гипоксическая</a:t>
            </a:r>
            <a:r>
              <a:rPr lang="ru-RU" sz="2000" b="1" dirty="0">
                <a:solidFill>
                  <a:srgbClr val="000099"/>
                </a:solidFill>
              </a:rPr>
              <a:t> энцефалопатия. Отек головного мозга?</a:t>
            </a:r>
          </a:p>
        </p:txBody>
      </p:sp>
      <p:pic>
        <p:nvPicPr>
          <p:cNvPr id="74762" name="Picture 10" descr="Картинка 37 из 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057400"/>
            <a:ext cx="1600200" cy="2895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>
                <a:solidFill>
                  <a:srgbClr val="FF0000"/>
                </a:solidFill>
              </a:rPr>
              <a:t>Что значит анамнез!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5105400" cy="45259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ru-RU" sz="2400" b="1" dirty="0">
              <a:solidFill>
                <a:srgbClr val="000099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400" b="1" dirty="0">
                <a:solidFill>
                  <a:srgbClr val="000099"/>
                </a:solidFill>
              </a:rPr>
              <a:t>При беседе с супругом пациентки выяснилось, что резкие подъемы АД, сопровождающиеся тахикардией, преимущественно ночью, у пациентки отмечались в течении последних 3-х недель. </a:t>
            </a:r>
          </a:p>
        </p:txBody>
      </p:sp>
      <p:pic>
        <p:nvPicPr>
          <p:cNvPr id="30728" name="Picture 8" descr="Картинка 61 из 2281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76400"/>
            <a:ext cx="2851150" cy="381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>
                <a:solidFill>
                  <a:srgbClr val="FF0000"/>
                </a:solidFill>
              </a:rPr>
              <a:t>Если б все это знать пораньше!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b="1" u="sng">
                <a:solidFill>
                  <a:srgbClr val="000099"/>
                </a:solidFill>
              </a:rPr>
              <a:t>Дополнительное обследование:</a:t>
            </a:r>
          </a:p>
          <a:p>
            <a:r>
              <a:rPr lang="ru-RU" sz="2800" b="1">
                <a:solidFill>
                  <a:srgbClr val="000099"/>
                </a:solidFill>
              </a:rPr>
              <a:t>УЗИ надпочечников.</a:t>
            </a:r>
          </a:p>
          <a:p>
            <a:r>
              <a:rPr lang="ru-RU" sz="2800" b="1">
                <a:solidFill>
                  <a:srgbClr val="000099"/>
                </a:solidFill>
              </a:rPr>
              <a:t>Кортизол -1500 нмоль/л</a:t>
            </a:r>
            <a:endParaRPr lang="en-US" sz="2800" b="1">
              <a:solidFill>
                <a:srgbClr val="000099"/>
              </a:solidFill>
            </a:endParaRPr>
          </a:p>
          <a:p>
            <a:pPr>
              <a:buFontTx/>
              <a:buNone/>
            </a:pPr>
            <a:r>
              <a:rPr lang="en-US" sz="2800" b="1">
                <a:solidFill>
                  <a:srgbClr val="000099"/>
                </a:solidFill>
              </a:rPr>
              <a:t>  </a:t>
            </a:r>
            <a:r>
              <a:rPr lang="ru-RU" sz="2800" b="1">
                <a:solidFill>
                  <a:srgbClr val="000099"/>
                </a:solidFill>
              </a:rPr>
              <a:t> (</a:t>
            </a:r>
            <a:r>
              <a:rPr lang="en-US" sz="2800" b="1">
                <a:solidFill>
                  <a:srgbClr val="000099"/>
                </a:solidFill>
              </a:rPr>
              <a:t>N </a:t>
            </a:r>
            <a:r>
              <a:rPr lang="ru-RU" sz="2800" b="1">
                <a:solidFill>
                  <a:srgbClr val="000099"/>
                </a:solidFill>
              </a:rPr>
              <a:t>138 </a:t>
            </a:r>
            <a:r>
              <a:rPr lang="en-US" sz="2800" b="1">
                <a:solidFill>
                  <a:srgbClr val="000099"/>
                </a:solidFill>
              </a:rPr>
              <a:t>-</a:t>
            </a:r>
            <a:r>
              <a:rPr lang="ru-RU" sz="2800" b="1">
                <a:solidFill>
                  <a:srgbClr val="000099"/>
                </a:solidFill>
              </a:rPr>
              <a:t> 635).</a:t>
            </a:r>
          </a:p>
          <a:p>
            <a:r>
              <a:rPr lang="ru-RU" sz="2800" b="1">
                <a:solidFill>
                  <a:srgbClr val="000099"/>
                </a:solidFill>
              </a:rPr>
              <a:t>СКТ. </a:t>
            </a:r>
          </a:p>
        </p:txBody>
      </p:sp>
      <p:pic>
        <p:nvPicPr>
          <p:cNvPr id="33800" name="Picture 8" descr="2829524_lar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981200"/>
            <a:ext cx="5076825" cy="33813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>
                <a:solidFill>
                  <a:srgbClr val="FF0000"/>
                </a:solidFill>
              </a:rPr>
              <a:t>УЗИ больной Х.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sz="2400" b="1">
                <a:solidFill>
                  <a:schemeClr val="accent2"/>
                </a:solidFill>
              </a:rPr>
              <a:t>3</a:t>
            </a:r>
            <a:r>
              <a:rPr lang="en-US" sz="2400" b="1">
                <a:solidFill>
                  <a:schemeClr val="accent2"/>
                </a:solidFill>
              </a:rPr>
              <a:t>D</a:t>
            </a:r>
            <a:r>
              <a:rPr lang="ru-RU" sz="2400" b="1">
                <a:solidFill>
                  <a:schemeClr val="accent2"/>
                </a:solidFill>
              </a:rPr>
              <a:t>-формат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b="1">
                <a:solidFill>
                  <a:schemeClr val="accent2"/>
                </a:solidFill>
              </a:rPr>
              <a:t>Анфас</a:t>
            </a:r>
          </a:p>
        </p:txBody>
      </p:sp>
      <p:pic>
        <p:nvPicPr>
          <p:cNvPr id="61445" name="Picture 5" descr="CHOREWA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67000"/>
            <a:ext cx="3902075" cy="2925763"/>
          </a:xfrm>
          <a:prstGeom prst="rect">
            <a:avLst/>
          </a:prstGeom>
          <a:noFill/>
        </p:spPr>
      </p:pic>
      <p:pic>
        <p:nvPicPr>
          <p:cNvPr id="61446" name="Picture 6" descr="CHOREW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667000"/>
            <a:ext cx="3902075" cy="29257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>
                <a:solidFill>
                  <a:srgbClr val="FF0000"/>
                </a:solidFill>
              </a:rPr>
              <a:t>УЗИ больной Х.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sz="2400" b="1">
                <a:solidFill>
                  <a:schemeClr val="accent2"/>
                </a:solidFill>
              </a:rPr>
              <a:t>Обеднение кровотока по периферии образования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sz="2400" b="1">
                <a:solidFill>
                  <a:schemeClr val="accent2"/>
                </a:solidFill>
              </a:rPr>
              <a:t>Гипоэхогенное образование </a:t>
            </a:r>
          </a:p>
          <a:p>
            <a:pPr algn="ctr">
              <a:buFontTx/>
              <a:buNone/>
            </a:pPr>
            <a:r>
              <a:rPr lang="ru-RU" sz="2400" b="1">
                <a:solidFill>
                  <a:schemeClr val="accent2"/>
                </a:solidFill>
              </a:rPr>
              <a:t>8,1х6,1х4,8 см с ровными четкими контурами</a:t>
            </a:r>
          </a:p>
        </p:txBody>
      </p:sp>
      <p:pic>
        <p:nvPicPr>
          <p:cNvPr id="62469" name="Picture 5" descr="CHOREWA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429000"/>
            <a:ext cx="4191000" cy="3141663"/>
          </a:xfrm>
          <a:prstGeom prst="rect">
            <a:avLst/>
          </a:prstGeom>
          <a:noFill/>
        </p:spPr>
      </p:pic>
      <p:pic>
        <p:nvPicPr>
          <p:cNvPr id="62470" name="Picture 6" descr="CHOREWA_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429000"/>
            <a:ext cx="4206875" cy="31543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136207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СТОИЛО ЛИ здесь все  ЭТО ОБСУЖДАТЬ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85800" y="4267200"/>
            <a:ext cx="7772400" cy="1195387"/>
          </a:xfrm>
        </p:spPr>
        <p:txBody>
          <a:bodyPr/>
          <a:lstStyle/>
          <a:p>
            <a:r>
              <a:rPr lang="ru-RU" b="1" dirty="0" smtClean="0">
                <a:latin typeface="+mj-lt"/>
              </a:rPr>
              <a:t>Если да, звоните на «Эхо Москвы» по телефону +7 985 970 45 45,</a:t>
            </a:r>
          </a:p>
          <a:p>
            <a:r>
              <a:rPr lang="ru-RU" b="1" dirty="0" smtClean="0">
                <a:latin typeface="+mj-lt"/>
              </a:rPr>
              <a:t>если нет - звоните на «Эхо Москвы» по телефону </a:t>
            </a:r>
            <a:r>
              <a:rPr lang="ru-RU" b="1" dirty="0" smtClean="0"/>
              <a:t>+7 </a:t>
            </a:r>
            <a:r>
              <a:rPr lang="ru-RU" b="1" dirty="0" smtClean="0">
                <a:latin typeface="+mj-lt"/>
              </a:rPr>
              <a:t>(495) 921-40-41.</a:t>
            </a:r>
            <a:endParaRPr lang="ru-RU" b="1" dirty="0">
              <a:latin typeface="+mj-lt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057400"/>
            <a:ext cx="1943100" cy="181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652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Динамика общего количества родов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по данным МПЦ  1974 – 2014 </a:t>
            </a:r>
            <a:r>
              <a:rPr lang="ru-RU" sz="2400" b="1" dirty="0" smtClean="0">
                <a:solidFill>
                  <a:srgbClr val="FF0000"/>
                </a:solidFill>
              </a:rPr>
              <a:t>г.г. 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026" name="Диаграмма 3"/>
          <p:cNvGraphicFramePr>
            <a:graphicFrameLocks noChangeAspect="1"/>
          </p:cNvGraphicFramePr>
          <p:nvPr/>
        </p:nvGraphicFramePr>
        <p:xfrm>
          <a:off x="173038" y="1198563"/>
          <a:ext cx="8766175" cy="4540250"/>
        </p:xfrm>
        <a:graphic>
          <a:graphicData uri="http://schemas.openxmlformats.org/presentationml/2006/ole">
            <p:oleObj spid="_x0000_s1026" name="Диаграмма" r:id="rId5" imgW="8829675" imgH="4572000" progId="MSGraph.Chart.8">
              <p:embed followColorScheme="full"/>
            </p:oleObj>
          </a:graphicData>
        </a:graphic>
      </p:graphicFrame>
      <p:sp>
        <p:nvSpPr>
          <p:cNvPr id="1028" name="TextBox 5"/>
          <p:cNvSpPr txBox="1">
            <a:spLocks noChangeArrowheads="1"/>
          </p:cNvSpPr>
          <p:nvPr/>
        </p:nvSpPr>
        <p:spPr bwMode="auto">
          <a:xfrm>
            <a:off x="7848600" y="1676400"/>
            <a:ext cx="4667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/>
              <a:t>7090</a:t>
            </a:r>
          </a:p>
        </p:txBody>
      </p:sp>
    </p:spTree>
  </p:cSld>
  <p:clrMapOvr>
    <a:masterClrMapping/>
  </p:clrMapOvr>
  <p:transition spd="med">
    <p:dissolve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ГБУЗ СО «ТОЛЬЯТТИНСКАЯ ГОРОДСКАЯ КЛИНИЧЕСКАЯ БОЛЬНИЦА № 5»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3810000" y="1600200"/>
            <a:ext cx="5334000" cy="5029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0099"/>
                </a:solidFill>
                <a:latin typeface="+mj-lt"/>
              </a:rPr>
              <a:t>Приглашаем </a:t>
            </a:r>
          </a:p>
          <a:p>
            <a:pPr marR="361315" indent="-150495" algn="ctr" hangingPunct="0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+mj-lt"/>
              </a:rPr>
              <a:t>НА «</a:t>
            </a:r>
            <a:r>
              <a:rPr lang="en-US" sz="2400" b="1" dirty="0" smtClean="0">
                <a:solidFill>
                  <a:srgbClr val="000099"/>
                </a:solidFill>
                <a:latin typeface="+mj-lt"/>
                <a:ea typeface="Times New Roman"/>
                <a:cs typeface="Times New Roman"/>
              </a:rPr>
              <a:t>VIII </a:t>
            </a:r>
            <a:r>
              <a:rPr lang="ru-RU" sz="2400" b="1" dirty="0" smtClean="0">
                <a:solidFill>
                  <a:srgbClr val="000099"/>
                </a:solidFill>
                <a:latin typeface="+mj-lt"/>
                <a:ea typeface="Times New Roman"/>
                <a:cs typeface="Times New Roman"/>
              </a:rPr>
              <a:t>МЕЖРЕГИОНАЛЬНУЮ</a:t>
            </a:r>
            <a:endParaRPr lang="ru-RU" sz="2400" dirty="0" smtClean="0">
              <a:solidFill>
                <a:srgbClr val="000099"/>
              </a:solidFill>
              <a:latin typeface="+mj-lt"/>
              <a:ea typeface="Times New Roman"/>
              <a:cs typeface="Times New Roman"/>
            </a:endParaRPr>
          </a:p>
          <a:p>
            <a:pPr marR="361315" indent="-150495" algn="ctr" hangingPunct="0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+mj-lt"/>
                <a:ea typeface="Times New Roman"/>
                <a:cs typeface="Times New Roman"/>
              </a:rPr>
              <a:t>НАУЧНО – ПРАКТИЧЕСКУЮ  КОНФЕРЕНЦИЮ</a:t>
            </a:r>
            <a:endParaRPr lang="ru-RU" sz="2400" dirty="0" smtClean="0">
              <a:solidFill>
                <a:srgbClr val="000099"/>
              </a:solidFill>
              <a:latin typeface="+mj-lt"/>
              <a:ea typeface="Times New Roman"/>
              <a:cs typeface="Times New Roman"/>
            </a:endParaRPr>
          </a:p>
          <a:p>
            <a:pPr marR="361315" indent="-150495" algn="ctr" hangingPunct="0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+mj-lt"/>
                <a:ea typeface="Times New Roman"/>
                <a:cs typeface="Times New Roman"/>
              </a:rPr>
              <a:t>«ТОЛЬЯТТИНСКАЯ  ОСЕНЬ», ПОСВЯЩЕННУЮ</a:t>
            </a:r>
            <a:endParaRPr lang="ru-RU" sz="2400" dirty="0" smtClean="0">
              <a:solidFill>
                <a:srgbClr val="000099"/>
              </a:solidFill>
              <a:latin typeface="+mj-lt"/>
              <a:ea typeface="Times New Roman"/>
              <a:cs typeface="Times New Roman"/>
            </a:endParaRPr>
          </a:p>
          <a:p>
            <a:pPr marR="361315" indent="-150495" algn="ctr" hangingPunct="0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+mj-lt"/>
                <a:ea typeface="Times New Roman"/>
                <a:cs typeface="Times New Roman"/>
              </a:rPr>
              <a:t> </a:t>
            </a:r>
            <a:r>
              <a:rPr lang="ru-RU" sz="2400" b="1" spc="-30" dirty="0" smtClean="0">
                <a:solidFill>
                  <a:srgbClr val="000099"/>
                </a:solidFill>
                <a:latin typeface="+mj-lt"/>
                <a:ea typeface="Times New Roman"/>
                <a:cs typeface="Times New Roman"/>
              </a:rPr>
              <a:t>НЕОТЛОЖНЫМ СОСТОЯНИЯМ  В  ПРАКТИКЕ</a:t>
            </a:r>
            <a:endParaRPr lang="ru-RU" sz="2400" dirty="0" smtClean="0">
              <a:solidFill>
                <a:srgbClr val="000099"/>
              </a:solidFill>
              <a:latin typeface="+mj-lt"/>
              <a:ea typeface="Times New Roman"/>
              <a:cs typeface="Times New Roman"/>
            </a:endParaRPr>
          </a:p>
          <a:p>
            <a:pPr algn="ctr">
              <a:buNone/>
            </a:pPr>
            <a:r>
              <a:rPr lang="ru-RU" sz="2400" b="1" spc="-30" dirty="0" smtClean="0">
                <a:solidFill>
                  <a:srgbClr val="000099"/>
                </a:solidFill>
                <a:latin typeface="+mj-lt"/>
                <a:ea typeface="Times New Roman"/>
              </a:rPr>
              <a:t>МНОГОПРОФИЛЬНОГО  СТАЦИОНАРА</a:t>
            </a:r>
            <a:r>
              <a:rPr lang="ru-RU" sz="2400" b="1" dirty="0" smtClean="0">
                <a:solidFill>
                  <a:srgbClr val="000099"/>
                </a:solidFill>
                <a:latin typeface="+mj-lt"/>
              </a:rPr>
              <a:t>» 15-16 ОКТЯБРЯ 2015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+mj-lt"/>
              </a:rPr>
              <a:t>СПАСИБО ЗА ВНИМАНИЕ!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000099"/>
                </a:solidFill>
                <a:latin typeface="+mj-lt"/>
              </a:rPr>
              <a:t>http://www.medvaz.tlt.ru/</a:t>
            </a:r>
            <a:endParaRPr lang="ru-RU" b="1" dirty="0" smtClean="0">
              <a:solidFill>
                <a:srgbClr val="000099"/>
              </a:solidFill>
              <a:latin typeface="+mj-lt"/>
            </a:endParaRPr>
          </a:p>
          <a:p>
            <a:pPr algn="ctr">
              <a:buNone/>
            </a:pPr>
            <a:endParaRPr lang="ru-RU" b="1" dirty="0" smtClean="0">
              <a:solidFill>
                <a:srgbClr val="000099"/>
              </a:solidFill>
              <a:latin typeface="+mj-lt"/>
            </a:endParaRPr>
          </a:p>
          <a:p>
            <a:pPr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C:\рабочийкомп-1\Safe\документация\осень2014\фото\IMG_92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3886200" cy="292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Диаграмма 2"/>
          <p:cNvGraphicFramePr>
            <a:graphicFrameLocks/>
          </p:cNvGraphicFramePr>
          <p:nvPr/>
        </p:nvGraphicFramePr>
        <p:xfrm>
          <a:off x="228600" y="1371600"/>
          <a:ext cx="8591550" cy="5313363"/>
        </p:xfrm>
        <a:graphic>
          <a:graphicData uri="http://schemas.openxmlformats.org/presentationml/2006/ole">
            <p:oleObj spid="_x0000_s3074" name="Диаграмма" r:id="rId5" imgW="8782202" imgH="5438851" progId="Excel.Sheet.8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600" y="228600"/>
            <a:ext cx="8453438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FF0000"/>
                </a:solidFill>
              </a:rPr>
              <a:t>ПРЕЖДЕВРЕМЕННЫЕ  РОДЫ</a:t>
            </a:r>
          </a:p>
        </p:txBody>
      </p:sp>
    </p:spTree>
  </p:cSld>
  <p:clrMapOvr>
    <a:masterClrMapping/>
  </p:clrMapOvr>
  <p:transition spd="med">
    <p:dissolve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2400"/>
            <a:ext cx="9286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latin typeface="+mn-lt"/>
              </a:rPr>
              <a:t>Показатель перинатальной смертности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latin typeface="+mn-lt"/>
              </a:rPr>
              <a:t>2011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г. – </a:t>
            </a:r>
            <a:r>
              <a:rPr lang="ru-RU" sz="3600" b="1" dirty="0">
                <a:solidFill>
                  <a:srgbClr val="FF0000"/>
                </a:solidFill>
                <a:latin typeface="+mn-lt"/>
              </a:rPr>
              <a:t>2014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г. </a:t>
            </a:r>
            <a:endParaRPr lang="ru-RU" sz="28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7170" name="Диаграмма 6"/>
          <p:cNvGraphicFramePr>
            <a:graphicFrameLocks/>
          </p:cNvGraphicFramePr>
          <p:nvPr/>
        </p:nvGraphicFramePr>
        <p:xfrm>
          <a:off x="95250" y="1544638"/>
          <a:ext cx="8591550" cy="1908175"/>
        </p:xfrm>
        <a:graphic>
          <a:graphicData uri="http://schemas.openxmlformats.org/presentationml/2006/ole">
            <p:oleObj spid="_x0000_s2050" name="Диаграмма" r:id="rId5" imgW="8782202" imgH="1952549" progId="Excel.Sheet.8">
              <p:embed/>
            </p:oleObj>
          </a:graphicData>
        </a:graphic>
      </p:graphicFrame>
      <p:graphicFrame>
        <p:nvGraphicFramePr>
          <p:cNvPr id="7171" name="Диаграмма 7"/>
          <p:cNvGraphicFramePr>
            <a:graphicFrameLocks/>
          </p:cNvGraphicFramePr>
          <p:nvPr/>
        </p:nvGraphicFramePr>
        <p:xfrm>
          <a:off x="173038" y="3910013"/>
          <a:ext cx="8593137" cy="2852737"/>
        </p:xfrm>
        <a:graphic>
          <a:graphicData uri="http://schemas.openxmlformats.org/presentationml/2006/ole">
            <p:oleObj spid="_x0000_s2051" name="Диаграмма" r:id="rId6" imgW="8782202" imgH="2924251" progId="Excel.Sheet.8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342900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/>
              <a:t>Структура  перинатальной смертности (</a:t>
            </a:r>
            <a:r>
              <a:rPr lang="ru-RU" sz="2400" b="1" dirty="0" err="1"/>
              <a:t>абс.ч</a:t>
            </a:r>
            <a:r>
              <a:rPr lang="ru-RU" sz="2400" b="1" dirty="0"/>
              <a:t>.)</a:t>
            </a:r>
          </a:p>
        </p:txBody>
      </p:sp>
    </p:spTree>
  </p:cSld>
  <p:clrMapOvr>
    <a:masterClrMapping/>
  </p:clrMapOvr>
  <p:transition spd="med">
    <p:dissolve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2657</TotalTime>
  <Words>2703</Words>
  <Application>Microsoft Office PowerPoint</Application>
  <PresentationFormat>Экран (4:3)</PresentationFormat>
  <Paragraphs>572</Paragraphs>
  <Slides>70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70</vt:i4>
      </vt:variant>
    </vt:vector>
  </HeadingPairs>
  <TitlesOfParts>
    <vt:vector size="74" baseType="lpstr">
      <vt:lpstr>Тема Office</vt:lpstr>
      <vt:lpstr>Диаграмма</vt:lpstr>
      <vt:lpstr>Worksheet</vt:lpstr>
      <vt:lpstr>Clip</vt:lpstr>
      <vt:lpstr>          д.м.н. В.Я. Вартанов</vt:lpstr>
      <vt:lpstr>ГБУЗ Самарской области «Тольяттинская Клиническая больница № 5»</vt:lpstr>
      <vt:lpstr>Слайд 3</vt:lpstr>
      <vt:lpstr>Территориальная ответственность  МПЦ  ГБУЗ СО «ТГКБ №5»</vt:lpstr>
      <vt:lpstr>ИЗ ЖИЗНИ ОТДЕЛЕНИЯ: НЕМНОГО ДЕМОГРАФИИ</vt:lpstr>
      <vt:lpstr>АКТУАЛЬНЫЕ ПРОБЛЕМЫ</vt:lpstr>
      <vt:lpstr>Динамика общего количества родов  по данным МПЦ  1974 – 2014 г.г.  </vt:lpstr>
      <vt:lpstr>Слайд 8</vt:lpstr>
      <vt:lpstr>Слайд 9</vt:lpstr>
      <vt:lpstr>Слайд 10</vt:lpstr>
      <vt:lpstr>Методы анестезиологического пособия:  -общая анестезия;  -внутривенная анестезия;   -спинальная анестезия;   -эпидуральная анестезия;  -спинально-эпидуральная анестезия.</vt:lpstr>
      <vt:lpstr>Распределение видов анестезиологического пособия при  КС в динамике</vt:lpstr>
      <vt:lpstr>Слайд 13</vt:lpstr>
      <vt:lpstr>ЭПИДУРАЛЬНАЯ  АНАЛЬГЕЗИЯ В  РОДАХ В МПЦ ТГКБ № 5</vt:lpstr>
      <vt:lpstr>2012                                           2013                                            2014 </vt:lpstr>
      <vt:lpstr>М О Н И Т О Р И Н Г</vt:lpstr>
      <vt:lpstr>Слайд 17</vt:lpstr>
      <vt:lpstr>Некоторые показатели ЦГ у больной Е.</vt:lpstr>
      <vt:lpstr>Структура родов с кровотечениями  по данным акушерского стационара МПЦ  ТГКБ № 5 </vt:lpstr>
      <vt:lpstr>Кровотечение!</vt:lpstr>
      <vt:lpstr>Карбетоцин во время КС</vt:lpstr>
      <vt:lpstr>Массивное   кровотечение!!!</vt:lpstr>
      <vt:lpstr>Слайд 23</vt:lpstr>
      <vt:lpstr>Извечный спор – коллоиды и/или кристаллоиды?</vt:lpstr>
      <vt:lpstr>Венофундин</vt:lpstr>
      <vt:lpstr>Слайд 26</vt:lpstr>
      <vt:lpstr>АНАФИЛАКТИЧЕСКИЙ ШОК У БОЛЬНОЙ К.</vt:lpstr>
      <vt:lpstr>АЛЬБУМИН: PRO ET CONTRA </vt:lpstr>
      <vt:lpstr>Что  же из кристаллоидов предпочесть?</vt:lpstr>
      <vt:lpstr>ТРАНЕКСАМ, раствор  СПОСОБ ПРИМЕНЕНИЯ И ДОЗЫ</vt:lpstr>
      <vt:lpstr>Слайд 31</vt:lpstr>
      <vt:lpstr>КОАГИЛ-VII </vt:lpstr>
      <vt:lpstr>Клиническое наблюдение</vt:lpstr>
      <vt:lpstr>Клиническое наблюдение</vt:lpstr>
      <vt:lpstr>Прижизненная экспресс-диагностика (микроскопия крови из кубитальной вены)</vt:lpstr>
      <vt:lpstr>Тромбоэластография</vt:lpstr>
      <vt:lpstr>ТЭГ до (А)  и после лечения (Б)</vt:lpstr>
      <vt:lpstr>ЛЕЧЕНИЕ</vt:lpstr>
      <vt:lpstr>ЛЕЧЕНИЕ</vt:lpstr>
      <vt:lpstr>    Самая лучшая единица крови та,  которую никому не перелили. акад. А.П. Воробьёв</vt:lpstr>
      <vt:lpstr>НЕКОТОРЫЕ  НЮАНСЫ</vt:lpstr>
      <vt:lpstr>Принципы применения СЗП</vt:lpstr>
      <vt:lpstr>Слайд 43</vt:lpstr>
      <vt:lpstr>ПОДДЕРЖАНИЕ ТЕМПЕРАТУРНОГО ГОМЕОСТАЗА</vt:lpstr>
      <vt:lpstr>ПЛАЗМАФЕРЕЗ</vt:lpstr>
      <vt:lpstr>Слайд 46</vt:lpstr>
      <vt:lpstr>Слайд 47</vt:lpstr>
      <vt:lpstr>Слайд 48</vt:lpstr>
      <vt:lpstr>Некоторые характеристики  ВИЧ-инфицированных пациенток, принимающих антиретровирусные препараты</vt:lpstr>
      <vt:lpstr>Динамика роста уровня тромбоцитов на фоне  пульс-терапии</vt:lpstr>
      <vt:lpstr>Динамика роста уровня гемоглобина     на фоне  терапии эритропоэтином</vt:lpstr>
      <vt:lpstr>Комбинированная спино-эпидуральная анестезия</vt:lpstr>
      <vt:lpstr>К сожалению у  нас так не всегда!  (МПЦ ГБУЗ СО ТГКБ № 5)</vt:lpstr>
      <vt:lpstr>Дозы местных анестетиков при проведении блокады поперечного пространства живота</vt:lpstr>
      <vt:lpstr>Слайд 55</vt:lpstr>
      <vt:lpstr>Раннее энтеральное питание  (через 8-10 часов)</vt:lpstr>
      <vt:lpstr>Ранняя активация = оптимальные условия вскармливания!</vt:lpstr>
      <vt:lpstr>Из «скорбного листа»:</vt:lpstr>
      <vt:lpstr>Домашние заготовки с базарными ценами не сходятся!</vt:lpstr>
      <vt:lpstr>Карта анестезии больной Х.</vt:lpstr>
      <vt:lpstr>В ИТАР 22.30</vt:lpstr>
      <vt:lpstr>«Если какая-нибудь неприятность может произойти, она обязательно случится» Закон Мерфи </vt:lpstr>
      <vt:lpstr>Вероятные причины гипертермии в данной клинической ситауции</vt:lpstr>
      <vt:lpstr>Осмотр невролога</vt:lpstr>
      <vt:lpstr>Что значит анамнез!</vt:lpstr>
      <vt:lpstr>Если б все это знать пораньше!</vt:lpstr>
      <vt:lpstr>УЗИ больной Х.</vt:lpstr>
      <vt:lpstr>УЗИ больной Х.</vt:lpstr>
      <vt:lpstr>СТОИЛО ЛИ здесь все  ЭТО ОБСУЖДАТЬ</vt:lpstr>
      <vt:lpstr>ГБУЗ СО «ТОЛЬЯТТИНСКАЯ ГОРОДСКАЯ КЛИНИЧЕСКАЯ БОЛЬНИЦА № 5»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Пользователь</cp:lastModifiedBy>
  <cp:revision>189</cp:revision>
  <cp:lastPrinted>1601-01-01T00:00:00Z</cp:lastPrinted>
  <dcterms:created xsi:type="dcterms:W3CDTF">1601-01-01T00:00:00Z</dcterms:created>
  <dcterms:modified xsi:type="dcterms:W3CDTF">2015-06-16T11:49:23Z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