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91" r:id="rId2"/>
  </p:sldMasterIdLst>
  <p:notesMasterIdLst>
    <p:notesMasterId r:id="rId26"/>
  </p:notesMasterIdLst>
  <p:sldIdLst>
    <p:sldId id="299" r:id="rId3"/>
    <p:sldId id="258" r:id="rId4"/>
    <p:sldId id="260" r:id="rId5"/>
    <p:sldId id="264" r:id="rId6"/>
    <p:sldId id="259" r:id="rId7"/>
    <p:sldId id="274" r:id="rId8"/>
    <p:sldId id="271" r:id="rId9"/>
    <p:sldId id="272" r:id="rId10"/>
    <p:sldId id="266" r:id="rId11"/>
    <p:sldId id="280" r:id="rId12"/>
    <p:sldId id="281" r:id="rId13"/>
    <p:sldId id="282" r:id="rId14"/>
    <p:sldId id="283" r:id="rId15"/>
    <p:sldId id="284" r:id="rId16"/>
    <p:sldId id="301" r:id="rId17"/>
    <p:sldId id="285" r:id="rId18"/>
    <p:sldId id="287" r:id="rId19"/>
    <p:sldId id="298" r:id="rId20"/>
    <p:sldId id="288" r:id="rId21"/>
    <p:sldId id="289" r:id="rId22"/>
    <p:sldId id="290" r:id="rId23"/>
    <p:sldId id="291" r:id="rId24"/>
    <p:sldId id="30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82102" autoAdjust="0"/>
  </p:normalViewPr>
  <p:slideViewPr>
    <p:cSldViewPr snapToGrid="0">
      <p:cViewPr varScale="1">
        <p:scale>
          <a:sx n="67" d="100"/>
          <a:sy n="67" d="100"/>
        </p:scale>
        <p:origin x="74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 острых отравлений </a:t>
            </a:r>
            <a:r>
              <a:rPr lang="ru-RU" dirty="0" smtClean="0"/>
              <a:t>наркотиками в СПб</a:t>
            </a:r>
            <a:endParaRPr lang="ru-RU" dirty="0"/>
          </a:p>
        </c:rich>
      </c:tx>
      <c:layout>
        <c:manualLayout>
          <c:xMode val="edge"/>
          <c:yMode val="edge"/>
          <c:x val="0.218320652023760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hPercent val="100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748091603053441"/>
          <c:y val="8.6440677966101637E-2"/>
          <c:w val="0.77251908396946556"/>
          <c:h val="0.8067796610169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Общее число отравлений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80</c:v>
                </c:pt>
                <c:pt idx="1">
                  <c:v>91</c:v>
                </c:pt>
                <c:pt idx="2">
                  <c:v>285</c:v>
                </c:pt>
                <c:pt idx="3">
                  <c:v>338</c:v>
                </c:pt>
                <c:pt idx="4">
                  <c:v>406</c:v>
                </c:pt>
                <c:pt idx="5">
                  <c:v>486</c:v>
                </c:pt>
                <c:pt idx="6">
                  <c:v>632</c:v>
                </c:pt>
                <c:pt idx="7">
                  <c:v>696</c:v>
                </c:pt>
                <c:pt idx="8">
                  <c:v>1106</c:v>
                </c:pt>
                <c:pt idx="9">
                  <c:v>1361</c:v>
                </c:pt>
                <c:pt idx="10">
                  <c:v>1685</c:v>
                </c:pt>
                <c:pt idx="11">
                  <c:v>687</c:v>
                </c:pt>
                <c:pt idx="12">
                  <c:v>448</c:v>
                </c:pt>
                <c:pt idx="13">
                  <c:v>657</c:v>
                </c:pt>
                <c:pt idx="14">
                  <c:v>1258</c:v>
                </c:pt>
                <c:pt idx="15">
                  <c:v>1633</c:v>
                </c:pt>
                <c:pt idx="16">
                  <c:v>2630</c:v>
                </c:pt>
                <c:pt idx="17">
                  <c:v>2268</c:v>
                </c:pt>
                <c:pt idx="18">
                  <c:v>1880</c:v>
                </c:pt>
                <c:pt idx="19">
                  <c:v>1600</c:v>
                </c:pt>
                <c:pt idx="20">
                  <c:v>895</c:v>
                </c:pt>
                <c:pt idx="21">
                  <c:v>904</c:v>
                </c:pt>
                <c:pt idx="22">
                  <c:v>1479</c:v>
                </c:pt>
                <c:pt idx="23">
                  <c:v>1672</c:v>
                </c:pt>
                <c:pt idx="24">
                  <c:v>1910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77452496"/>
        <c:axId val="277450144"/>
        <c:axId val="0"/>
      </c:bar3DChart>
      <c:catAx>
        <c:axId val="277452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 о д ы</a:t>
                </a:r>
              </a:p>
            </c:rich>
          </c:tx>
          <c:layout>
            <c:manualLayout>
              <c:xMode val="edge"/>
              <c:yMode val="edge"/>
              <c:x val="0.63095191389902083"/>
              <c:y val="0.9393283756197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4501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77450144"/>
        <c:scaling>
          <c:orientation val="minMax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Число отравлений</a:t>
                </a:r>
              </a:p>
            </c:rich>
          </c:tx>
          <c:layout>
            <c:manualLayout>
              <c:xMode val="edge"/>
              <c:yMode val="edge"/>
              <c:x val="0.43896921716995035"/>
              <c:y val="0.2389203849518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crossAx val="27745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Летальность при острых отравлениях наркотиками</a:t>
            </a:r>
          </a:p>
        </c:rich>
      </c:tx>
      <c:layout>
        <c:manualLayout>
          <c:xMode val="edge"/>
          <c:yMode val="edge"/>
          <c:x val="0.13023635832543348"/>
          <c:y val="3.9251204463387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969484239170727E-2"/>
          <c:y val="6.387225465246367E-2"/>
          <c:w val="0.76182707993474719"/>
          <c:h val="0.798677354675822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Летальность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2</c:v>
                </c:pt>
                <c:pt idx="1">
                  <c:v>2.5</c:v>
                </c:pt>
                <c:pt idx="2">
                  <c:v>2.4</c:v>
                </c:pt>
                <c:pt idx="3">
                  <c:v>2.9</c:v>
                </c:pt>
                <c:pt idx="4">
                  <c:v>1.5</c:v>
                </c:pt>
                <c:pt idx="5">
                  <c:v>2</c:v>
                </c:pt>
                <c:pt idx="6">
                  <c:v>0.9</c:v>
                </c:pt>
                <c:pt idx="7">
                  <c:v>2.2000000000000002</c:v>
                </c:pt>
                <c:pt idx="8">
                  <c:v>1.3</c:v>
                </c:pt>
                <c:pt idx="9">
                  <c:v>0.95</c:v>
                </c:pt>
                <c:pt idx="10">
                  <c:v>1.8</c:v>
                </c:pt>
                <c:pt idx="11">
                  <c:v>2</c:v>
                </c:pt>
                <c:pt idx="12">
                  <c:v>3.6</c:v>
                </c:pt>
                <c:pt idx="13">
                  <c:v>1.8</c:v>
                </c:pt>
                <c:pt idx="14">
                  <c:v>1.03</c:v>
                </c:pt>
                <c:pt idx="15">
                  <c:v>0.98</c:v>
                </c:pt>
                <c:pt idx="16">
                  <c:v>1.6</c:v>
                </c:pt>
                <c:pt idx="17">
                  <c:v>1.1000000000000001</c:v>
                </c:pt>
                <c:pt idx="18">
                  <c:v>0.6</c:v>
                </c:pt>
                <c:pt idx="19">
                  <c:v>0.9</c:v>
                </c:pt>
                <c:pt idx="20">
                  <c:v>1.9</c:v>
                </c:pt>
                <c:pt idx="21">
                  <c:v>1.7</c:v>
                </c:pt>
                <c:pt idx="22">
                  <c:v>1.5</c:v>
                </c:pt>
                <c:pt idx="23">
                  <c:v>1.5</c:v>
                </c:pt>
                <c:pt idx="24">
                  <c:v>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8268760"/>
        <c:axId val="278267584"/>
        <c:axId val="0"/>
      </c:bar3DChart>
      <c:catAx>
        <c:axId val="278268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 о д ы</a:t>
                </a:r>
              </a:p>
            </c:rich>
          </c:tx>
          <c:layout>
            <c:manualLayout>
              <c:xMode val="edge"/>
              <c:yMode val="edge"/>
              <c:x val="0.60195758564437196"/>
              <c:y val="0.888135593220338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2675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7826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Летальность %</a:t>
                </a:r>
              </a:p>
            </c:rich>
          </c:tx>
          <c:layout>
            <c:manualLayout>
              <c:xMode val="edge"/>
              <c:yMode val="edge"/>
              <c:x val="0.11932553452221849"/>
              <c:y val="0.176898975925776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26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467BA-7DAC-4634-8FF5-CD975E356EB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28F4D-33C3-4349-A1C6-07CCB434E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9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8F4D-33C3-4349-A1C6-07CCB434EA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8F4D-33C3-4349-A1C6-07CCB434EA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5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8F4D-33C3-4349-A1C6-07CCB434EA0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8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5600" y="304800"/>
            <a:ext cx="10363200" cy="70485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990600"/>
            <a:ext cx="1036320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94358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4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3600" y="1371600"/>
            <a:ext cx="24384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1371600"/>
            <a:ext cx="7112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4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F6F659C-ADE8-4E7E-B894-C26326E390C5}" type="slidenum">
              <a:rPr lang="ru-RU">
                <a:solidFill>
                  <a:srgbClr val="4D4D4D"/>
                </a:solidFill>
                <a:latin typeface="Tahoma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4D4D4D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34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DBCB-7C1C-43CE-BD44-C14EA90EFE7C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8745-1566-4EBF-8731-79CDBBADA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7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DBCB-7C1C-43CE-BD44-C14EA90EFE7C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8745-1566-4EBF-8731-79CDBBADA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1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DBCB-7C1C-43CE-BD44-C14EA90EFE7C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8745-1566-4EBF-8731-79CDBBADA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62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DBCB-7C1C-43CE-BD44-C14EA90EFE7C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8745-1566-4EBF-8731-79CDBBADA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4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DBCB-7C1C-43CE-BD44-C14EA90EFE7C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8745-1566-4EBF-8731-79CDBBADA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45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DBCB-7C1C-43CE-BD44-C14EA90EFE7C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8745-1566-4EBF-8731-79CDBBADA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22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DBCB-7C1C-43CE-BD44-C14EA90EFE7C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8745-1566-4EBF-8731-79CDBBADA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1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5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DBCB-7C1C-43CE-BD44-C14EA90EFE7C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8745-1566-4EBF-8731-79CDBBADA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1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DBCB-7C1C-43CE-BD44-C14EA90EFE7C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8745-1566-4EBF-8731-79CDBBADA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2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44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69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001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12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85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80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DBCB-7C1C-43CE-BD44-C14EA90EFE7C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8745-1566-4EBF-8731-79CDBBADA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80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DBCB-7C1C-43CE-BD44-C14EA90EFE7C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8745-1566-4EBF-8731-79CDBBADA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1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8623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F6F659C-ADE8-4E7E-B894-C26326E390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2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2133600"/>
            <a:ext cx="4775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16800" y="2133600"/>
            <a:ext cx="4775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2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7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05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67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545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371601"/>
            <a:ext cx="975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2133600"/>
            <a:ext cx="975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4696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54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14539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en-US" sz="3600" b="1" i="1" dirty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/>
            </a:r>
            <a:br>
              <a:rPr lang="en-US" sz="3600" b="1" i="1" dirty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en-US" sz="3600" b="1" i="1" dirty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/>
            </a:r>
            <a:br>
              <a:rPr lang="en-US" sz="3600" b="1" i="1" dirty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 </a:t>
            </a:r>
            <a:b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 </a:t>
            </a:r>
            <a:b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ru-RU" sz="3600" b="1" i="1" dirty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/>
            </a:r>
            <a:br>
              <a:rPr lang="ru-RU" sz="3600" b="1" i="1" dirty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6600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solidFill>
                  <a:srgbClr val="FF6600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 </a:t>
            </a:r>
            <a: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Кафедра </a:t>
            </a:r>
            <a: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токсикологии, экстремальной и водолазной медицины </a:t>
            </a:r>
            <a:b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СЗГМУ им. И.И. Мечникова, </a:t>
            </a:r>
            <a: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СПб</a:t>
            </a:r>
            <a:b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профессор</a:t>
            </a:r>
            <a:r>
              <a:rPr lang="ru-RU" sz="36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FF99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Васильев Сергей Анатольевич: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sergei.a.vasilev@gmail.com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ea typeface="Segoe UI Symbo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2841674"/>
            <a:ext cx="9144000" cy="228753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6000" b="1" dirty="0" smtClean="0">
                <a:solidFill>
                  <a:schemeClr val="accent1"/>
                </a:solidFill>
                <a:latin typeface="+mj-lt"/>
              </a:rPr>
              <a:t>Неотложные состояния</a:t>
            </a:r>
          </a:p>
          <a:p>
            <a:pPr algn="r"/>
            <a:r>
              <a:rPr lang="ru-RU" sz="6000" b="1" dirty="0" smtClean="0">
                <a:solidFill>
                  <a:schemeClr val="accent1"/>
                </a:solidFill>
                <a:latin typeface="+mj-lt"/>
              </a:rPr>
              <a:t>у беременных, вызванные отравлениями современными наркотиками</a:t>
            </a:r>
            <a:endParaRPr lang="en-US" sz="6000" b="1" dirty="0" smtClean="0">
              <a:solidFill>
                <a:schemeClr val="accent1"/>
              </a:solidFill>
              <a:latin typeface="+mj-lt"/>
            </a:endParaRPr>
          </a:p>
          <a:p>
            <a:pPr algn="r"/>
            <a:endParaRPr lang="ru-RU" sz="6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657" y="5825490"/>
            <a:ext cx="199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Севастополь </a:t>
            </a:r>
            <a:r>
              <a:rPr lang="ru-RU" dirty="0" smtClean="0"/>
              <a:t>19.06.2015</a:t>
            </a:r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9353" y="0"/>
            <a:ext cx="1778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31854" y="0"/>
            <a:ext cx="7216726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</a:rPr>
              <a:t>Сургут: Основные симптомы у пациентов с «токсическим действием неизвестного ПАВ»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white"/>
                </a:solidFill>
              </a:rPr>
              <a:t>в период с 18.09. по 14.10.2014г.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17" y="1408195"/>
            <a:ext cx="8817211" cy="42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7" descr="C:\Users\Салманов\Desktop\ПАВы\Лиса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22302" y="1408335"/>
            <a:ext cx="90033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996418" y="3319975"/>
            <a:ext cx="6246056" cy="3538025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rgbClr val="4F6228"/>
              </a:solidFill>
              <a:latin typeface="Trebuchet MS" panose="020B0603020202020204" pitchFamily="34" charset="0"/>
            </a:endParaRPr>
          </a:p>
        </p:txBody>
      </p:sp>
      <p:pic>
        <p:nvPicPr>
          <p:cNvPr id="69642" name="Picture 30" descr="fasthelp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8091" y="422007"/>
            <a:ext cx="1022351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01202"/>
              </p:ext>
            </p:extLst>
          </p:nvPr>
        </p:nvGraphicFramePr>
        <p:xfrm>
          <a:off x="0" y="2046983"/>
          <a:ext cx="12082818" cy="4811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2789"/>
                <a:gridCol w="2880091"/>
                <a:gridCol w="2969938"/>
              </a:tblGrid>
              <a:tr h="3669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 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</a:tr>
              <a:tr h="50261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Возбуждение, агрессия</a:t>
                      </a:r>
                      <a:r>
                        <a:rPr lang="ru-RU" sz="1800" b="1" baseline="0" dirty="0" smtClean="0"/>
                        <a:t> </a:t>
                      </a:r>
                      <a:endParaRPr lang="ru-RU" sz="1800" b="1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51</a:t>
                      </a:r>
                      <a:endParaRPr lang="ru-RU" sz="1800" b="1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25,3</a:t>
                      </a:r>
                      <a:endParaRPr lang="ru-RU" sz="1800" b="1" dirty="0"/>
                    </a:p>
                  </a:txBody>
                  <a:tcPr marL="121923" marR="121923" marT="45723" marB="45723"/>
                </a:tc>
              </a:tr>
              <a:tr h="64147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Судороги до СМП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NB! </a:t>
                      </a:r>
                      <a:r>
                        <a:rPr lang="ru-RU" sz="1800" b="1" dirty="0" smtClean="0"/>
                        <a:t>Гипоксический</a:t>
                      </a:r>
                      <a:r>
                        <a:rPr lang="ru-RU" sz="1800" b="1" baseline="0" dirty="0" smtClean="0"/>
                        <a:t> отёк ГМ!</a:t>
                      </a:r>
                      <a:endParaRPr lang="ru-RU" sz="1800" b="1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</a:tr>
              <a:tr h="3836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Нарушение сознания до СМП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5,9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</a:tr>
              <a:tr h="6285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Нарушение сознания в присутствии СМП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17,8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</a:tr>
              <a:tr h="40285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Дезориентация 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101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</a:tr>
              <a:tr h="35918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Галлюцинации 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5,9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</a:tr>
              <a:tr h="3751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Нарушения дыхания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</a:tr>
              <a:tr h="64147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Тахикардия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ru-RU" sz="1800" b="1" dirty="0" smtClean="0"/>
                        <a:t>до</a:t>
                      </a:r>
                      <a:r>
                        <a:rPr lang="ru-RU" sz="1800" b="1" baseline="0" dirty="0" smtClean="0"/>
                        <a:t> 120-130,</a:t>
                      </a:r>
                    </a:p>
                    <a:p>
                      <a:r>
                        <a:rPr lang="ru-RU" sz="1800" b="1" baseline="0" smtClean="0"/>
                        <a:t>гипотония</a:t>
                      </a:r>
                      <a:endParaRPr lang="ru-RU" sz="1800" b="1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</a:t>
                      </a:r>
                      <a:endParaRPr lang="ru-RU" sz="1800" b="1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8,4</a:t>
                      </a:r>
                      <a:endParaRPr lang="ru-RU" sz="1800" b="1" dirty="0"/>
                    </a:p>
                  </a:txBody>
                  <a:tcPr marL="121923" marR="121923" marT="45723" marB="45723"/>
                </a:tc>
              </a:tr>
              <a:tr h="50261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Тошнота,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 рвота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5,4</a:t>
                      </a:r>
                      <a:endParaRPr lang="ru-RU" sz="1800" dirty="0"/>
                    </a:p>
                  </a:txBody>
                  <a:tcPr marL="121923" marR="121923" marT="45723" marB="45723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96168" y="0"/>
            <a:ext cx="8386233" cy="2311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chemeClr val="tx1"/>
                </a:solidFill>
              </a:rPr>
              <a:t>Острая дыхательная недостаточность – ОДН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(</a:t>
            </a:r>
            <a:r>
              <a:rPr lang="en-US" sz="4000" b="1" i="1" dirty="0">
                <a:solidFill>
                  <a:schemeClr val="tx1"/>
                </a:solidFill>
              </a:rPr>
              <a:t>NB! </a:t>
            </a:r>
            <a:r>
              <a:rPr lang="ru-RU" sz="2800" b="1" i="1" dirty="0">
                <a:solidFill>
                  <a:schemeClr val="tx1"/>
                </a:solidFill>
              </a:rPr>
              <a:t>Синтетические</a:t>
            </a:r>
            <a:r>
              <a:rPr lang="ru-RU" sz="4000" b="1" i="1" dirty="0" smtClean="0">
                <a:solidFill>
                  <a:schemeClr val="tx1"/>
                </a:solidFill>
              </a:rPr>
              <a:t>  </a:t>
            </a:r>
            <a:r>
              <a:rPr lang="ru-RU" sz="2800" b="1" i="1" dirty="0">
                <a:solidFill>
                  <a:schemeClr val="tx1"/>
                </a:solidFill>
              </a:rPr>
              <a:t>опиаты</a:t>
            </a:r>
            <a:r>
              <a:rPr lang="ru-RU" sz="4000" b="1" i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652713"/>
            <a:ext cx="10972800" cy="4038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4000" b="1" i="1" dirty="0">
                <a:latin typeface="+mj-lt"/>
                <a:ea typeface="+mj-ea"/>
                <a:cs typeface="+mj-cs"/>
              </a:rPr>
              <a:t>Острая сердечно-сосудистая недостаточность </a:t>
            </a:r>
            <a:r>
              <a:rPr lang="ru-RU" sz="4000" b="1" i="1" dirty="0" smtClean="0">
                <a:latin typeface="+mj-lt"/>
                <a:ea typeface="+mj-ea"/>
                <a:cs typeface="+mj-cs"/>
              </a:rPr>
              <a:t>– ОССН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4000" b="1" i="1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4000" b="1" i="1" dirty="0">
                <a:latin typeface="+mj-lt"/>
                <a:ea typeface="+mj-ea"/>
                <a:cs typeface="+mj-cs"/>
              </a:rPr>
              <a:t>NB! </a:t>
            </a:r>
            <a:r>
              <a:rPr lang="ru-RU" sz="2800" b="1" i="1" dirty="0">
                <a:latin typeface="+mj-lt"/>
                <a:ea typeface="+mj-ea"/>
                <a:cs typeface="+mj-cs"/>
              </a:rPr>
              <a:t>Синтетические </a:t>
            </a:r>
            <a:r>
              <a:rPr lang="ru-RU" sz="2800" b="1" i="1" dirty="0" err="1" smtClean="0">
                <a:latin typeface="+mj-lt"/>
                <a:ea typeface="+mj-ea"/>
                <a:cs typeface="+mj-cs"/>
              </a:rPr>
              <a:t>каннабиноиды</a:t>
            </a:r>
            <a:r>
              <a:rPr lang="ru-RU" sz="4000" b="1" i="1" dirty="0" smtClean="0">
                <a:latin typeface="+mj-lt"/>
                <a:ea typeface="+mj-ea"/>
                <a:cs typeface="+mj-cs"/>
              </a:rPr>
              <a:t>)</a:t>
            </a:r>
            <a:endParaRPr lang="ru-RU" sz="4000" b="1" i="1" dirty="0"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sz="4000" b="1" i="1" dirty="0" smtClean="0"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4000" b="1" i="1" dirty="0" smtClean="0">
                <a:latin typeface="+mj-lt"/>
                <a:ea typeface="+mj-ea"/>
                <a:cs typeface="+mj-cs"/>
              </a:rPr>
              <a:t>Острая </a:t>
            </a:r>
            <a:r>
              <a:rPr lang="ru-RU" sz="4000" b="1" i="1" dirty="0">
                <a:latin typeface="+mj-lt"/>
                <a:ea typeface="+mj-ea"/>
                <a:cs typeface="+mj-cs"/>
              </a:rPr>
              <a:t>церебральная </a:t>
            </a:r>
            <a:r>
              <a:rPr lang="ru-RU" sz="4000" b="1" i="1" dirty="0" smtClean="0">
                <a:latin typeface="+mj-lt"/>
                <a:ea typeface="+mj-ea"/>
                <a:cs typeface="+mj-cs"/>
              </a:rPr>
              <a:t>недостаточность - ОЦН</a:t>
            </a:r>
            <a:endParaRPr lang="ru-RU" sz="4000" b="1" i="1" dirty="0"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0066"/>
              </a:solidFill>
            </a:endParaRPr>
          </a:p>
        </p:txBody>
      </p:sp>
      <p:pic>
        <p:nvPicPr>
          <p:cNvPr id="72708" name="Picture 5" descr="pl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6126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922497" cy="241964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chemeClr val="tx1"/>
                </a:solidFill>
              </a:rPr>
              <a:t>Острая</a:t>
            </a:r>
            <a:br>
              <a:rPr lang="ru-RU" sz="4800" b="1" i="1" dirty="0" smtClean="0">
                <a:solidFill>
                  <a:schemeClr val="tx1"/>
                </a:solidFill>
              </a:rPr>
            </a:br>
            <a:r>
              <a:rPr lang="ru-RU" sz="4800" b="1" i="1" dirty="0" smtClean="0">
                <a:solidFill>
                  <a:schemeClr val="tx1"/>
                </a:solidFill>
              </a:rPr>
              <a:t>дыхательная</a:t>
            </a:r>
            <a:br>
              <a:rPr lang="ru-RU" sz="4800" b="1" i="1" dirty="0" smtClean="0">
                <a:solidFill>
                  <a:schemeClr val="tx1"/>
                </a:solidFill>
              </a:rPr>
            </a:br>
            <a:r>
              <a:rPr lang="ru-RU" sz="4800" b="1" i="1" dirty="0" smtClean="0">
                <a:solidFill>
                  <a:schemeClr val="tx1"/>
                </a:solidFill>
              </a:rPr>
              <a:t>недостаточность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1" y="2716090"/>
            <a:ext cx="8499230" cy="4141909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Варианты действий: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Перевод больной на ИВЛ;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Применение антидота – </a:t>
            </a:r>
            <a:r>
              <a:rPr lang="ru-RU" sz="3200" dirty="0" err="1" smtClean="0">
                <a:solidFill>
                  <a:schemeClr val="bg1"/>
                </a:solidFill>
              </a:rPr>
              <a:t>налоксона</a:t>
            </a:r>
            <a:r>
              <a:rPr lang="ru-RU" sz="3200" dirty="0" smtClean="0">
                <a:solidFill>
                  <a:schemeClr val="bg1"/>
                </a:solidFill>
              </a:rPr>
              <a:t> – при отсутствии признаков гипоксии головного мозга.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NB!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Налоксон</a:t>
            </a:r>
            <a:r>
              <a:rPr lang="ru-RU" sz="3200" dirty="0" smtClean="0">
                <a:solidFill>
                  <a:schemeClr val="bg1"/>
                </a:solidFill>
              </a:rPr>
              <a:t> действует только при отравлениях опиатными наркотиками и на фоне гипоксии противопоказан!</a:t>
            </a:r>
            <a:endParaRPr lang="en-US" sz="3600" dirty="0" smtClean="0">
              <a:solidFill>
                <a:schemeClr val="bg2"/>
              </a:solidFill>
            </a:endParaRPr>
          </a:p>
        </p:txBody>
      </p:sp>
      <p:pic>
        <p:nvPicPr>
          <p:cNvPr id="56322" name="Picture 2" descr="C:\Users\Oliva-iva\Desktop\1229_3643_t1385726443_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2982" y="0"/>
            <a:ext cx="5999018" cy="33653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9246" y="0"/>
            <a:ext cx="6200348" cy="260252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chemeClr val="tx1"/>
                </a:solidFill>
              </a:rPr>
              <a:t>Острая сердечно-сосудистая недостаточность</a:t>
            </a:r>
            <a:br>
              <a:rPr lang="ru-RU" sz="4800" b="1" i="1" dirty="0" smtClean="0">
                <a:solidFill>
                  <a:schemeClr val="tx1"/>
                </a:solidFill>
              </a:rPr>
            </a:br>
            <a:r>
              <a:rPr lang="ru-RU" sz="4800" b="1" i="1" dirty="0" smtClean="0">
                <a:solidFill>
                  <a:schemeClr val="tx1"/>
                </a:solidFill>
              </a:rPr>
              <a:t>(</a:t>
            </a:r>
            <a:r>
              <a:rPr lang="ru-RU" sz="4800" b="1" i="1" dirty="0" err="1" smtClean="0">
                <a:solidFill>
                  <a:schemeClr val="tx1"/>
                </a:solidFill>
              </a:rPr>
              <a:t>спайсы</a:t>
            </a:r>
            <a:r>
              <a:rPr lang="ru-RU" sz="4800" b="1" i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864968"/>
            <a:ext cx="12192000" cy="3993032"/>
          </a:xfrm>
        </p:spPr>
        <p:txBody>
          <a:bodyPr>
            <a:normAutofit lnSpcReduction="10000"/>
          </a:bodyPr>
          <a:lstStyle/>
          <a:p>
            <a:pPr marL="3657600" lvl="8" indent="0" algn="ctr">
              <a:buNone/>
              <a:defRPr/>
            </a:pPr>
            <a:endParaRPr lang="en-US" sz="2600" b="1" dirty="0" smtClean="0"/>
          </a:p>
          <a:p>
            <a:pPr algn="just"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Меры помощи: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3600" dirty="0" err="1" smtClean="0">
                <a:solidFill>
                  <a:schemeClr val="bg1"/>
                </a:solidFill>
              </a:rPr>
              <a:t>Седация</a:t>
            </a:r>
            <a:r>
              <a:rPr lang="ru-RU" sz="3600" dirty="0" smtClean="0">
                <a:solidFill>
                  <a:schemeClr val="bg1"/>
                </a:solidFill>
              </a:rPr>
              <a:t> (поверхностный, вызванный медикаментозно   </a:t>
            </a:r>
            <a:r>
              <a:rPr lang="ru-RU" sz="3600" dirty="0" smtClean="0">
                <a:solidFill>
                  <a:schemeClr val="bg1"/>
                </a:solidFill>
              </a:rPr>
              <a:t>сон) </a:t>
            </a:r>
            <a:r>
              <a:rPr lang="ru-RU" sz="3600" dirty="0" smtClean="0">
                <a:solidFill>
                  <a:schemeClr val="bg1"/>
                </a:solidFill>
              </a:rPr>
              <a:t>– </a:t>
            </a:r>
            <a:r>
              <a:rPr lang="ru-RU" sz="3600" b="1" i="1" dirty="0" smtClean="0">
                <a:solidFill>
                  <a:schemeClr val="bg1"/>
                </a:solidFill>
              </a:rPr>
              <a:t>ЧЕМ?;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Симптоматическая терапия;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Антидота нет;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3600" dirty="0" err="1" smtClean="0">
                <a:solidFill>
                  <a:schemeClr val="bg1"/>
                </a:solidFill>
              </a:rPr>
              <a:t>Налоксон</a:t>
            </a:r>
            <a:r>
              <a:rPr lang="ru-RU" sz="3600" dirty="0" smtClean="0">
                <a:solidFill>
                  <a:schemeClr val="bg1"/>
                </a:solidFill>
              </a:rPr>
              <a:t> противопоказан.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9246" cy="28649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3746" y="0"/>
            <a:ext cx="8029496" cy="140677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i="1" dirty="0" smtClean="0">
                <a:solidFill>
                  <a:schemeClr val="tx1"/>
                </a:solidFill>
              </a:rPr>
              <a:t>Диагностические критерии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ОЦН</a:t>
            </a:r>
          </a:p>
        </p:txBody>
      </p:sp>
      <p:graphicFrame>
        <p:nvGraphicFramePr>
          <p:cNvPr id="160795" name="Group 2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90596643"/>
              </p:ext>
            </p:extLst>
          </p:nvPr>
        </p:nvGraphicFramePr>
        <p:xfrm>
          <a:off x="0" y="1645920"/>
          <a:ext cx="12191999" cy="5212080"/>
        </p:xfrm>
        <a:graphic>
          <a:graphicData uri="http://schemas.openxmlformats.org/drawingml/2006/table">
            <a:tbl>
              <a:tblPr/>
              <a:tblGrid>
                <a:gridCol w="2384444"/>
                <a:gridCol w="4938709"/>
                <a:gridCol w="4868846"/>
              </a:tblGrid>
              <a:tr h="628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Период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Патогенетические механизмы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Ведущие синдромы и состояния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4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Острый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-Специфическое действие на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биомишени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-Неспецифические механизмы (гипоксия,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эндотоксикоз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метаболические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р-ва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).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-Синдромы выключения сознания;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-Эпилептиформные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р-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ва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Психотические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состояния.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0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Подострый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(ПОКД -?)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Медиаторный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дисбалланс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-Неспецифические механизмы (гипоксия,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эндотоксикоз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метаболические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р-ва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).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-Психотические состояния.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Остаточных явлений (ПОКД-?)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Нед-ть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интегративных ф-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ций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г.м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Астенич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.,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психоорганический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 с-м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5801" name="Picture 26" descr="C:\Users\Admin\Desktop\Васильев\Фотографии\Фото-Токсикология\DSCN3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83746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1" descr="http://copypast.ru/fotografii/foto_prikoli/prikolnullnaa_fotopodborka_63_/phot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0"/>
            <a:ext cx="8186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02391" y="499404"/>
            <a:ext cx="8830064" cy="194723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chemeClr val="accent1"/>
                </a:solidFill>
              </a:rPr>
              <a:t>Концепция рациональной нейрометаболической терапии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36098" y="2700997"/>
            <a:ext cx="11296357" cy="439615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b="1" dirty="0" smtClean="0"/>
              <a:t>1 этап</a:t>
            </a:r>
            <a:r>
              <a:rPr lang="ru-RU" sz="2400" dirty="0" smtClean="0"/>
              <a:t> – восстановление процессов </a:t>
            </a:r>
            <a:r>
              <a:rPr lang="ru-RU" sz="2400" i="1" dirty="0" smtClean="0"/>
              <a:t>доставки кислорода </a:t>
            </a:r>
            <a:r>
              <a:rPr lang="ru-RU" sz="2400" dirty="0" smtClean="0"/>
              <a:t>к тканям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b="1" dirty="0" smtClean="0"/>
              <a:t>2 этап</a:t>
            </a:r>
            <a:r>
              <a:rPr lang="ru-RU" sz="2400" dirty="0" smtClean="0"/>
              <a:t> – назначение комбинированных </a:t>
            </a:r>
            <a:r>
              <a:rPr lang="ru-RU" sz="2400" dirty="0" err="1" smtClean="0"/>
              <a:t>антигипоксантов</a:t>
            </a:r>
            <a:r>
              <a:rPr lang="ru-RU" sz="2400" dirty="0" smtClean="0"/>
              <a:t>: </a:t>
            </a:r>
            <a:r>
              <a:rPr lang="ru-RU" sz="2400" i="1" dirty="0" smtClean="0"/>
              <a:t>в/в </a:t>
            </a:r>
            <a:r>
              <a:rPr lang="ru-RU" sz="2400" i="1" dirty="0" err="1" smtClean="0"/>
              <a:t>цитофлавин</a:t>
            </a:r>
            <a:r>
              <a:rPr lang="ru-RU" sz="2400" i="1" dirty="0" smtClean="0"/>
              <a:t> 20 мл в разведении на 400-500 мл 10 % глюкозы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b="1" dirty="0" smtClean="0"/>
              <a:t>3 этап</a:t>
            </a:r>
            <a:r>
              <a:rPr lang="ru-RU" sz="2400" dirty="0" smtClean="0"/>
              <a:t> – назначение </a:t>
            </a:r>
            <a:r>
              <a:rPr lang="ru-RU" sz="2400" dirty="0" err="1" smtClean="0"/>
              <a:t>ноотропных</a:t>
            </a:r>
            <a:r>
              <a:rPr lang="ru-RU" sz="2400" dirty="0" smtClean="0"/>
              <a:t> средств при появлении признаков пробуждения – клинических и (или) электроэнцефалографических: </a:t>
            </a:r>
            <a:r>
              <a:rPr lang="ru-RU" sz="2400" i="1" dirty="0" smtClean="0"/>
              <a:t>в/</a:t>
            </a:r>
            <a:r>
              <a:rPr lang="ru-RU" sz="2400" i="1" dirty="0" err="1" smtClean="0"/>
              <a:t>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церебролизин</a:t>
            </a:r>
            <a:r>
              <a:rPr lang="ru-RU" sz="2400" i="1" dirty="0" smtClean="0"/>
              <a:t> 10 мл или </a:t>
            </a:r>
            <a:r>
              <a:rPr lang="ru-RU" sz="2400" i="1" dirty="0" err="1" smtClean="0"/>
              <a:t>пирацетам</a:t>
            </a:r>
            <a:r>
              <a:rPr lang="ru-RU" sz="2400" i="1" dirty="0" smtClean="0"/>
              <a:t> 20 мл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400" b="1" dirty="0" smtClean="0"/>
              <a:t>4 этап</a:t>
            </a:r>
            <a:r>
              <a:rPr lang="ru-RU" sz="2400" dirty="0" smtClean="0"/>
              <a:t> – назначение вазоактивных препаратов с учётом особенностей действия </a:t>
            </a:r>
            <a:r>
              <a:rPr lang="ru-RU" sz="2400" dirty="0" err="1" smtClean="0"/>
              <a:t>токсиканта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ауторегуляцию</a:t>
            </a:r>
            <a:r>
              <a:rPr lang="ru-RU" sz="2400" dirty="0" smtClean="0"/>
              <a:t> мозгового кровотока (УЗДГ сосудов головного мозга): при </a:t>
            </a:r>
            <a:r>
              <a:rPr lang="ru-RU" sz="2400" dirty="0" err="1" smtClean="0"/>
              <a:t>гиперперфузии</a:t>
            </a:r>
            <a:r>
              <a:rPr lang="ru-RU" sz="2400" dirty="0" smtClean="0"/>
              <a:t> – без дополнительных назначений, при </a:t>
            </a:r>
            <a:r>
              <a:rPr lang="ru-RU" sz="2400" dirty="0" err="1" smtClean="0"/>
              <a:t>гипоперфузии</a:t>
            </a:r>
            <a:r>
              <a:rPr lang="ru-RU" sz="2400" dirty="0" smtClean="0"/>
              <a:t> - </a:t>
            </a:r>
            <a:r>
              <a:rPr lang="ru-RU" sz="2400" i="1" dirty="0" err="1" smtClean="0"/>
              <a:t>кавинтон</a:t>
            </a:r>
            <a:r>
              <a:rPr lang="ru-RU" sz="2400" i="1" dirty="0" smtClean="0"/>
              <a:t> 10 мл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2000" i="1" dirty="0" smtClean="0"/>
          </a:p>
        </p:txBody>
      </p:sp>
      <p:pic>
        <p:nvPicPr>
          <p:cNvPr id="76804" name="Picture 5" descr="fd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902390" cy="24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1219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Клинические критерии эффективности нейрометаболической терапии</a:t>
            </a:r>
          </a:p>
        </p:txBody>
      </p:sp>
      <p:graphicFrame>
        <p:nvGraphicFramePr>
          <p:cNvPr id="1485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16436"/>
              </p:ext>
            </p:extLst>
          </p:nvPr>
        </p:nvGraphicFramePr>
        <p:xfrm>
          <a:off x="823384" y="1183979"/>
          <a:ext cx="8918918" cy="48955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66883"/>
                <a:gridCol w="2559744"/>
                <a:gridCol w="2792291"/>
              </a:tblGrid>
              <a:tr h="119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Интенсивная терапия (ИТ)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ИТ + Рациональная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НМТ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21920" marR="121920" horzOverflow="overflow"/>
                </a:tc>
              </a:tr>
              <a:tr h="5141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Длительность комы, ч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23,5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itchFamily="18" charset="2"/>
                        </a:rPr>
                        <a:t>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3,1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15,1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itchFamily="18" charset="2"/>
                        </a:rPr>
                        <a:t>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3,0*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21920" marR="121920" anchor="ctr" horzOverflow="overflow"/>
                </a:tc>
              </a:tr>
              <a:tr h="13369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Длительность психотических расстройств, ч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15,5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itchFamily="18" charset="2"/>
                        </a:rPr>
                        <a:t>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itchFamily="18" charset="2"/>
                        </a:rPr>
                        <a:t>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8,3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itchFamily="18" charset="2"/>
                        </a:rPr>
                        <a:t>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itchFamily="18" charset="2"/>
                        </a:rPr>
                        <a:t> 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2,5*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21920" marR="121920" anchor="ctr" horzOverflow="overflow"/>
                </a:tc>
              </a:tr>
              <a:tr h="9255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Выраженность астении,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отн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. ед.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64,1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itchFamily="18" charset="2"/>
                        </a:rPr>
                        <a:t>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itchFamily="18" charset="2"/>
                        </a:rPr>
                        <a:t>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23,0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itchFamily="18" charset="2"/>
                        </a:rPr>
                        <a:t>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itchFamily="18" charset="2"/>
                        </a:rPr>
                        <a:t> 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4,9 *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21920" marR="121920" anchor="ctr" horzOverflow="overflow"/>
                </a:tc>
              </a:tr>
              <a:tr h="9255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Психоорганический синдром, абс.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21920" marR="121920" anchor="ctr" horzOverflow="overflow"/>
                </a:tc>
              </a:tr>
            </a:tbl>
          </a:graphicData>
        </a:graphic>
      </p:graphicFrame>
      <p:sp>
        <p:nvSpPr>
          <p:cNvPr id="78877" name="Rectangle 29"/>
          <p:cNvSpPr>
            <a:spLocks noChangeArrowheads="1"/>
          </p:cNvSpPr>
          <p:nvPr/>
        </p:nvSpPr>
        <p:spPr bwMode="auto">
          <a:xfrm>
            <a:off x="823384" y="6348413"/>
            <a:ext cx="657648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buFontTx/>
              <a:buChar char="•"/>
              <a:tabLst>
                <a:tab pos="228600" algn="l"/>
                <a:tab pos="990600" algn="l"/>
              </a:tabLst>
            </a:pPr>
            <a:r>
              <a:rPr lang="ru-RU" sz="1400" dirty="0">
                <a:latin typeface="Arial" charset="0"/>
                <a:cs typeface="Times New Roman" pitchFamily="18" charset="0"/>
              </a:rPr>
              <a:t>* – различие между группами достоверно (</a:t>
            </a:r>
            <a:r>
              <a:rPr lang="ru-RU" sz="1400" dirty="0" err="1">
                <a:latin typeface="Arial" charset="0"/>
                <a:cs typeface="Times New Roman" pitchFamily="18" charset="0"/>
              </a:rPr>
              <a:t>p</a:t>
            </a:r>
            <a:r>
              <a:rPr lang="ru-RU" sz="1400" dirty="0">
                <a:latin typeface="Arial" charset="0"/>
                <a:cs typeface="Times New Roman" pitchFamily="18" charset="0"/>
              </a:rPr>
              <a:t> &lt; 0.05)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Oliva-iva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6" y="0"/>
            <a:ext cx="2991914" cy="31024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846" y="3102486"/>
            <a:ext cx="121511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Беременность у женщины, </a:t>
            </a:r>
          </a:p>
          <a:p>
            <a:r>
              <a:rPr lang="ru-RU" sz="2400" dirty="0" smtClean="0"/>
              <a:t>злоупотребляющей наркотиками или алкоголем, по определению относится к </a:t>
            </a:r>
            <a:r>
              <a:rPr lang="ru-RU" sz="2400" b="1" i="1" dirty="0" smtClean="0"/>
              <a:t>группе</a:t>
            </a:r>
            <a:r>
              <a:rPr lang="ru-RU" sz="2400" dirty="0" smtClean="0"/>
              <a:t> </a:t>
            </a:r>
            <a:r>
              <a:rPr lang="ru-RU" sz="2400" b="1" i="1" dirty="0" smtClean="0"/>
              <a:t>риска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Страдающие наркоманией женщины, как правило, не получают во время беременности достаточного врачебного наблюдения. Среди них распространены инфекции, передающиеся половым путем, в том числе </a:t>
            </a:r>
            <a:r>
              <a:rPr lang="ru-RU" sz="2400" b="1" i="1" dirty="0" smtClean="0"/>
              <a:t>сифилис</a:t>
            </a:r>
            <a:r>
              <a:rPr lang="ru-RU" sz="2400" dirty="0" smtClean="0"/>
              <a:t>, </a:t>
            </a:r>
            <a:r>
              <a:rPr lang="ru-RU" sz="2400" b="1" i="1" dirty="0" smtClean="0"/>
              <a:t>ВИЧ-инфекция</a:t>
            </a:r>
            <a:r>
              <a:rPr lang="ru-RU" sz="2400" dirty="0" smtClean="0"/>
              <a:t>, </a:t>
            </a:r>
            <a:r>
              <a:rPr lang="ru-RU" sz="2400" b="1" i="1" dirty="0" smtClean="0"/>
              <a:t>вирусный</a:t>
            </a:r>
            <a:r>
              <a:rPr lang="ru-RU" sz="2400" dirty="0" smtClean="0"/>
              <a:t> </a:t>
            </a:r>
            <a:r>
              <a:rPr lang="ru-RU" sz="2400" b="1" i="1" dirty="0" smtClean="0"/>
              <a:t>гепатит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Беременность на фоне наркомании нередко идет с </a:t>
            </a:r>
            <a:r>
              <a:rPr lang="ru-RU" sz="2400" b="1" i="1" dirty="0" smtClean="0"/>
              <a:t>внутриутробной</a:t>
            </a:r>
            <a:r>
              <a:rPr lang="ru-RU" sz="2400" dirty="0" smtClean="0"/>
              <a:t> </a:t>
            </a:r>
            <a:r>
              <a:rPr lang="ru-RU" sz="2400" b="1" i="1" dirty="0" smtClean="0"/>
              <a:t>задержкой</a:t>
            </a:r>
            <a:r>
              <a:rPr lang="ru-RU" sz="2400" dirty="0" smtClean="0"/>
              <a:t> </a:t>
            </a:r>
            <a:r>
              <a:rPr lang="ru-RU" sz="2400" b="1" i="1" dirty="0" smtClean="0"/>
              <a:t>развития</a:t>
            </a:r>
            <a:r>
              <a:rPr lang="ru-RU" sz="2400" dirty="0" smtClean="0"/>
              <a:t>, приводит к </a:t>
            </a:r>
            <a:r>
              <a:rPr lang="ru-RU" sz="2400" b="1" i="1" dirty="0" smtClean="0"/>
              <a:t>преждевременным</a:t>
            </a:r>
            <a:r>
              <a:rPr lang="ru-RU" sz="2400" dirty="0" smtClean="0"/>
              <a:t> </a:t>
            </a:r>
            <a:r>
              <a:rPr lang="ru-RU" sz="2400" b="1" i="1" dirty="0" smtClean="0"/>
              <a:t>родам</a:t>
            </a:r>
            <a:r>
              <a:rPr lang="ru-RU" sz="2400" dirty="0" smtClean="0"/>
              <a:t>, </a:t>
            </a:r>
            <a:r>
              <a:rPr lang="ru-RU" sz="2400" b="1" i="1" dirty="0" smtClean="0"/>
              <a:t>дородовому</a:t>
            </a:r>
            <a:r>
              <a:rPr lang="ru-RU" sz="2400" dirty="0" smtClean="0"/>
              <a:t> </a:t>
            </a:r>
            <a:r>
              <a:rPr lang="ru-RU" sz="2400" b="1" i="1" dirty="0" smtClean="0"/>
              <a:t>излитию</a:t>
            </a:r>
            <a:r>
              <a:rPr lang="ru-RU" sz="2400" dirty="0" smtClean="0"/>
              <a:t> </a:t>
            </a:r>
            <a:r>
              <a:rPr lang="ru-RU" sz="2400" b="1" i="1" dirty="0" smtClean="0"/>
              <a:t>вод</a:t>
            </a:r>
            <a:r>
              <a:rPr lang="ru-RU" sz="2400" dirty="0" smtClean="0"/>
              <a:t>, </a:t>
            </a:r>
            <a:r>
              <a:rPr lang="ru-RU" sz="2400" b="1" i="1" dirty="0" smtClean="0"/>
              <a:t>заболеванию</a:t>
            </a:r>
            <a:r>
              <a:rPr lang="ru-RU" sz="2400" dirty="0" smtClean="0"/>
              <a:t> и </a:t>
            </a:r>
            <a:r>
              <a:rPr lang="ru-RU" sz="2400" b="1" i="1" dirty="0" smtClean="0"/>
              <a:t>гибели</a:t>
            </a:r>
            <a:r>
              <a:rPr lang="ru-RU" sz="2400" dirty="0" smtClean="0"/>
              <a:t> </a:t>
            </a:r>
            <a:r>
              <a:rPr lang="ru-RU" sz="2400" b="1" i="1" dirty="0" smtClean="0"/>
              <a:t>новорожденного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32760" y="1051560"/>
            <a:ext cx="7437120" cy="11734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6000" b="1" i="1" dirty="0" smtClean="0">
                <a:solidFill>
                  <a:schemeClr val="accent1"/>
                </a:solidFill>
              </a:rPr>
              <a:t>Заключение: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297680" cy="285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3108960"/>
            <a:ext cx="12104137" cy="3749039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  <a:defRPr/>
            </a:pPr>
            <a:r>
              <a:rPr lang="ru-RU" sz="3600" i="1" dirty="0" smtClean="0">
                <a:latin typeface="Cambria" panose="02040503050406030204" pitchFamily="18" charset="0"/>
              </a:rPr>
              <a:t>В последние 5 лет среди всех острых отравлений веществами </a:t>
            </a:r>
            <a:r>
              <a:rPr lang="ru-RU" sz="3600" i="1" dirty="0" err="1" smtClean="0">
                <a:latin typeface="Cambria" panose="02040503050406030204" pitchFamily="18" charset="0"/>
              </a:rPr>
              <a:t>нейротропного</a:t>
            </a:r>
            <a:r>
              <a:rPr lang="ru-RU" sz="3600" i="1" dirty="0" smtClean="0">
                <a:latin typeface="Cambria" panose="02040503050406030204" pitchFamily="18" charset="0"/>
              </a:rPr>
              <a:t> действия особую значимость приобрели </a:t>
            </a:r>
            <a:r>
              <a:rPr lang="ru-RU" sz="3600" b="1" i="1" dirty="0" smtClean="0">
                <a:latin typeface="Cambria" panose="02040503050406030204" pitchFamily="18" charset="0"/>
              </a:rPr>
              <a:t>отравления синтетическими наркотиками</a:t>
            </a:r>
            <a:r>
              <a:rPr lang="ru-RU" sz="3600" i="1" dirty="0" smtClean="0">
                <a:latin typeface="Cambria" panose="02040503050406030204" pitchFamily="18" charset="0"/>
              </a:rPr>
              <a:t>: клиническая картина интоксикации развивается быстро, трудно поддаётся лечению</a:t>
            </a:r>
            <a:r>
              <a:rPr lang="en-US" sz="3600" i="1" dirty="0" smtClean="0">
                <a:latin typeface="Cambria" panose="02040503050406030204" pitchFamily="18" charset="0"/>
              </a:rPr>
              <a:t> </a:t>
            </a:r>
            <a:r>
              <a:rPr lang="ru-RU" sz="3600" i="1" dirty="0" smtClean="0">
                <a:latin typeface="Cambria" panose="02040503050406030204" pitchFamily="18" charset="0"/>
              </a:rPr>
              <a:t>и часто осложняется</a:t>
            </a:r>
            <a:r>
              <a:rPr lang="ru-RU" sz="3600" dirty="0" smtClean="0"/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97679" y="685800"/>
            <a:ext cx="6192981" cy="16459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6000" b="1" i="1" dirty="0" smtClean="0">
                <a:solidFill>
                  <a:schemeClr val="accent1"/>
                </a:solidFill>
              </a:rPr>
              <a:t>Заключение: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182"/>
            <a:ext cx="10959905" cy="1325563"/>
          </a:xfrm>
        </p:spPr>
        <p:txBody>
          <a:bodyPr/>
          <a:lstStyle/>
          <a:p>
            <a:r>
              <a:rPr lang="ru-RU" b="1" i="1" dirty="0" smtClean="0"/>
              <a:t>Актуальность</a:t>
            </a:r>
            <a:endParaRPr lang="ru-RU" b="1" i="1" dirty="0"/>
          </a:p>
        </p:txBody>
      </p:sp>
      <p:sp>
        <p:nvSpPr>
          <p:cNvPr id="4" name="Прямоугольник 4"/>
          <p:cNvSpPr>
            <a:spLocks noGrp="1" noChangeArrowheads="1"/>
          </p:cNvSpPr>
          <p:nvPr>
            <p:ph idx="1"/>
          </p:nvPr>
        </p:nvSpPr>
        <p:spPr bwMode="auto">
          <a:xfrm>
            <a:off x="4023360" y="464234"/>
            <a:ext cx="8168640" cy="59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1. Широкое распространение среди наркозависимого населения синтетических опиатных наркотиков, таких как МЕТАДОН; постепенное вытеснение широко распространённого в конце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XX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века </a:t>
            </a: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ГЕРОИНа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2. Появление на </a:t>
            </a: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наркорынке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травяных смесей, содержащих СИНТЕТИЧЕСКИЕ АГОНИСТЫ КАННАБИНОИДНЫХ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РЕЦЕПТОРОВ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rgbClr val="000000"/>
                </a:solidFill>
                <a:cs typeface="Times New Roman" pitchFamily="18" charset="0"/>
              </a:rPr>
              <a:t>каннабимиметики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, «</a:t>
            </a:r>
            <a:r>
              <a:rPr lang="ru-RU" dirty="0" err="1" smtClean="0">
                <a:solidFill>
                  <a:srgbClr val="000000"/>
                </a:solidFill>
                <a:cs typeface="Times New Roman" pitchFamily="18" charset="0"/>
              </a:rPr>
              <a:t>спайсы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»):</a:t>
            </a: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«Классические» </a:t>
            </a: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каннабиноиды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HU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-210);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«Неклассические» </a:t>
            </a: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каннабиноиды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(СР-47497-С8);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Нафтоилиндолы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JWH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-015,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JWH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-018,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JWH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-019,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JWH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-073,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JWH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-081,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JWH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-200,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JWH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-210,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JWH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-398);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Фенилацетилиндолы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JWH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-203,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JWH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-250);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Бензоилиндолы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(АМ-694,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RCS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-4);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Олеамид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(близкий по структуре эндогенному агонисту </a:t>
            </a: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каннабиноидных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CB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1-рецепторов АНАНДОМИДУ).</a:t>
            </a:r>
          </a:p>
        </p:txBody>
      </p:sp>
      <p:pic>
        <p:nvPicPr>
          <p:cNvPr id="5" name="Picture 5" descr="C:\Documents and Settings\plink.NIISP\Рабочий стол\55555\титул-и-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89982"/>
            <a:ext cx="3559126" cy="379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0981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121921" y="2721148"/>
            <a:ext cx="11957866" cy="4136852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  <a:defRPr/>
            </a:pPr>
            <a:r>
              <a:rPr lang="ru-RU" sz="3200" b="1" i="1" dirty="0" smtClean="0">
                <a:latin typeface="Cambria" panose="02040503050406030204" pitchFamily="18" charset="0"/>
              </a:rPr>
              <a:t> </a:t>
            </a:r>
            <a:r>
              <a:rPr lang="ru-RU" sz="3200" i="1" dirty="0" smtClean="0">
                <a:latin typeface="Cambria" panose="02040503050406030204" pitchFamily="18" charset="0"/>
              </a:rPr>
              <a:t>Острые отравления </a:t>
            </a:r>
            <a:r>
              <a:rPr lang="ru-RU" sz="3200" b="1" i="1" dirty="0" smtClean="0">
                <a:latin typeface="Cambria" panose="02040503050406030204" pitchFamily="18" charset="0"/>
              </a:rPr>
              <a:t>синтетическими </a:t>
            </a:r>
            <a:r>
              <a:rPr lang="ru-RU" sz="3200" b="1" i="1" dirty="0" err="1" smtClean="0">
                <a:latin typeface="Cambria" panose="02040503050406030204" pitchFamily="18" charset="0"/>
              </a:rPr>
              <a:t>каннабиноидами</a:t>
            </a:r>
            <a:r>
              <a:rPr lang="ru-RU" sz="3200" b="1" i="1" dirty="0" smtClean="0">
                <a:latin typeface="Cambria" panose="02040503050406030204" pitchFamily="18" charset="0"/>
              </a:rPr>
              <a:t> </a:t>
            </a:r>
            <a:r>
              <a:rPr lang="ru-RU" sz="3200" i="1" dirty="0" smtClean="0">
                <a:latin typeface="Cambria" panose="02040503050406030204" pitchFamily="18" charset="0"/>
              </a:rPr>
              <a:t>протекают с развитием выраженного психомоторного возбуждения, в которые больной опасен для себя и окружающих и может быть госпитализирован в психиатрический стационар. Летальные исходы при данной категории отравлений связаны с </a:t>
            </a:r>
            <a:r>
              <a:rPr lang="ru-RU" sz="3200" i="1" u="sng" dirty="0" err="1" smtClean="0">
                <a:latin typeface="Cambria" panose="02040503050406030204" pitchFamily="18" charset="0"/>
              </a:rPr>
              <a:t>кардиотоксическим</a:t>
            </a:r>
            <a:r>
              <a:rPr lang="ru-RU" sz="3200" i="1" dirty="0" smtClean="0">
                <a:latin typeface="Cambria" panose="02040503050406030204" pitchFamily="18" charset="0"/>
              </a:rPr>
              <a:t> </a:t>
            </a:r>
            <a:r>
              <a:rPr lang="ru-RU" sz="3200" i="1" u="sng" dirty="0" smtClean="0">
                <a:latin typeface="Cambria" panose="02040503050406030204" pitchFamily="18" charset="0"/>
              </a:rPr>
              <a:t>эффектом</a:t>
            </a:r>
            <a:r>
              <a:rPr lang="ru-RU" sz="3200" i="1" dirty="0" smtClean="0">
                <a:latin typeface="Cambria" panose="02040503050406030204" pitchFamily="18" charset="0"/>
              </a:rPr>
              <a:t> </a:t>
            </a:r>
            <a:r>
              <a:rPr lang="ru-RU" sz="3200" i="1" dirty="0" err="1" smtClean="0">
                <a:latin typeface="Cambria" panose="02040503050406030204" pitchFamily="18" charset="0"/>
              </a:rPr>
              <a:t>каннабиноидов</a:t>
            </a:r>
            <a:r>
              <a:rPr lang="ru-RU" sz="3200" i="1" dirty="0" smtClean="0">
                <a:latin typeface="Cambria" panose="02040503050406030204" pitchFamily="18" charset="0"/>
              </a:rPr>
              <a:t>. </a:t>
            </a:r>
            <a:r>
              <a:rPr lang="ru-RU" sz="3200" i="1" dirty="0" err="1" smtClean="0">
                <a:latin typeface="Cambria" panose="02040503050406030204" pitchFamily="18" charset="0"/>
              </a:rPr>
              <a:t>Антидотная</a:t>
            </a:r>
            <a:r>
              <a:rPr lang="ru-RU" sz="3200" i="1" dirty="0" smtClean="0">
                <a:latin typeface="Cambria" panose="02040503050406030204" pitchFamily="18" charset="0"/>
              </a:rPr>
              <a:t> терапия находится в начальной стадии разработки.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8908"/>
            <a:ext cx="4282142" cy="264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2143" y="731520"/>
            <a:ext cx="6126777" cy="14020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6000" b="1" i="1" dirty="0" smtClean="0">
                <a:solidFill>
                  <a:schemeClr val="accent1"/>
                </a:solidFill>
              </a:rPr>
              <a:t>Заключение: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926080"/>
            <a:ext cx="12192000" cy="3931919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  <a:defRPr/>
            </a:pPr>
            <a:r>
              <a:rPr lang="ru-RU" sz="3600" b="1" i="1" dirty="0" smtClean="0">
                <a:latin typeface="Cambria" panose="02040503050406030204" pitchFamily="18" charset="0"/>
              </a:rPr>
              <a:t> </a:t>
            </a:r>
            <a:r>
              <a:rPr lang="ru-RU" sz="3600" i="1" dirty="0" smtClean="0">
                <a:latin typeface="Cambria" panose="02040503050406030204" pitchFamily="18" charset="0"/>
              </a:rPr>
              <a:t>Лечение </a:t>
            </a:r>
            <a:r>
              <a:rPr lang="ru-RU" sz="3600" i="1" u="sng" dirty="0" smtClean="0">
                <a:latin typeface="Cambria" panose="02040503050406030204" pitchFamily="18" charset="0"/>
              </a:rPr>
              <a:t>дыхательной недостаточности</a:t>
            </a:r>
            <a:r>
              <a:rPr lang="ru-RU" sz="3600" i="1" dirty="0" smtClean="0">
                <a:latin typeface="Cambria" panose="02040503050406030204" pitchFamily="18" charset="0"/>
              </a:rPr>
              <a:t> при острых отравлениях </a:t>
            </a:r>
            <a:r>
              <a:rPr lang="ru-RU" sz="3600" b="1" i="1" dirty="0" err="1" smtClean="0">
                <a:latin typeface="Cambria" panose="02040503050406030204" pitchFamily="18" charset="0"/>
              </a:rPr>
              <a:t>опиоидами</a:t>
            </a:r>
            <a:r>
              <a:rPr lang="ru-RU" sz="3600" i="1" dirty="0" smtClean="0">
                <a:latin typeface="Cambria" panose="02040503050406030204" pitchFamily="18" charset="0"/>
              </a:rPr>
              <a:t> (</a:t>
            </a:r>
            <a:r>
              <a:rPr lang="ru-RU" sz="3600" i="1" dirty="0" err="1" smtClean="0">
                <a:latin typeface="Cambria" panose="02040503050406030204" pitchFamily="18" charset="0"/>
              </a:rPr>
              <a:t>метадоном</a:t>
            </a:r>
            <a:r>
              <a:rPr lang="ru-RU" sz="3600" i="1" dirty="0" smtClean="0">
                <a:latin typeface="Cambria" panose="02040503050406030204" pitchFamily="18" charset="0"/>
              </a:rPr>
              <a:t>) предусматривает более длительное проведение ИВЛ. Показания для применения антидота – </a:t>
            </a:r>
            <a:r>
              <a:rPr lang="ru-RU" sz="3600" i="1" dirty="0" err="1" smtClean="0">
                <a:latin typeface="Cambria" panose="02040503050406030204" pitchFamily="18" charset="0"/>
              </a:rPr>
              <a:t>налоксона</a:t>
            </a:r>
            <a:r>
              <a:rPr lang="ru-RU" sz="3600" i="1" dirty="0" smtClean="0">
                <a:latin typeface="Cambria" panose="02040503050406030204" pitchFamily="18" charset="0"/>
              </a:rPr>
              <a:t> – при этих отравлениях резко ограничены наличием гипоксии тканей.</a:t>
            </a:r>
          </a:p>
        </p:txBody>
      </p:sp>
      <p:pic>
        <p:nvPicPr>
          <p:cNvPr id="81924" name="Picture 6" descr="C:\Documents and Settings\plink.NIISP\Рабочий стол\5[1].Василь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5902" cy="279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35902" y="914400"/>
            <a:ext cx="6288258" cy="15697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6000" b="1" i="1" dirty="0" smtClean="0">
                <a:solidFill>
                  <a:schemeClr val="accent1"/>
                </a:solidFill>
              </a:rPr>
              <a:t>Заключение: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3118656"/>
            <a:ext cx="12192000" cy="373934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3200" i="1" dirty="0" smtClean="0">
              <a:latin typeface="Cambria" panose="020405030504060302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3200" i="1" dirty="0" smtClean="0">
                <a:latin typeface="Cambria" panose="02040503050406030204" pitchFamily="18" charset="0"/>
              </a:rPr>
              <a:t>При лечении </a:t>
            </a:r>
            <a:r>
              <a:rPr lang="ru-RU" sz="3200" i="1" u="sng" dirty="0" smtClean="0">
                <a:latin typeface="Cambria" panose="02040503050406030204" pitchFamily="18" charset="0"/>
              </a:rPr>
              <a:t>ОЦН</a:t>
            </a:r>
            <a:r>
              <a:rPr lang="ru-RU" sz="3200" i="1" dirty="0" smtClean="0">
                <a:latin typeface="Cambria" panose="02040503050406030204" pitchFamily="18" charset="0"/>
              </a:rPr>
              <a:t> эффективна </a:t>
            </a:r>
            <a:r>
              <a:rPr lang="ru-RU" sz="3200" i="1" dirty="0" err="1" smtClean="0">
                <a:latin typeface="Cambria" panose="02040503050406030204" pitchFamily="18" charset="0"/>
              </a:rPr>
              <a:t>нейрометаболическая</a:t>
            </a:r>
            <a:r>
              <a:rPr lang="ru-RU" sz="3200" i="1" dirty="0" smtClean="0">
                <a:latin typeface="Cambria" panose="02040503050406030204" pitchFamily="18" charset="0"/>
              </a:rPr>
              <a:t> терапия с поэтапной реализацией схемы: </a:t>
            </a:r>
            <a:r>
              <a:rPr lang="ru-RU" sz="3200" b="1" i="1" dirty="0" smtClean="0">
                <a:latin typeface="Cambria" panose="02040503050406030204" pitchFamily="18" charset="0"/>
              </a:rPr>
              <a:t>нормализация доставки кислорода – </a:t>
            </a:r>
            <a:r>
              <a:rPr lang="ru-RU" sz="3200" b="1" i="1" dirty="0" err="1" smtClean="0">
                <a:latin typeface="Cambria" panose="02040503050406030204" pitchFamily="18" charset="0"/>
              </a:rPr>
              <a:t>цитофлавин</a:t>
            </a:r>
            <a:r>
              <a:rPr lang="ru-RU" sz="3200" b="1" i="1" dirty="0" smtClean="0">
                <a:latin typeface="Cambria" panose="02040503050406030204" pitchFamily="18" charset="0"/>
              </a:rPr>
              <a:t> – </a:t>
            </a:r>
            <a:r>
              <a:rPr lang="ru-RU" sz="3200" b="1" i="1" dirty="0" err="1" smtClean="0">
                <a:latin typeface="Cambria" panose="02040503050406030204" pitchFamily="18" charset="0"/>
              </a:rPr>
              <a:t>пирацетам</a:t>
            </a:r>
            <a:r>
              <a:rPr lang="ru-RU" sz="3200" b="1" i="1" dirty="0" smtClean="0">
                <a:latin typeface="Cambria" panose="02040503050406030204" pitchFamily="18" charset="0"/>
              </a:rPr>
              <a:t> (</a:t>
            </a:r>
            <a:r>
              <a:rPr lang="ru-RU" sz="3200" b="1" i="1" dirty="0" err="1" smtClean="0">
                <a:latin typeface="Cambria" panose="02040503050406030204" pitchFamily="18" charset="0"/>
              </a:rPr>
              <a:t>церебролизин</a:t>
            </a:r>
            <a:r>
              <a:rPr lang="ru-RU" sz="3200" b="1" i="1" dirty="0" smtClean="0">
                <a:latin typeface="Cambria" panose="02040503050406030204" pitchFamily="18" charset="0"/>
              </a:rPr>
              <a:t>) – </a:t>
            </a:r>
            <a:r>
              <a:rPr lang="ru-RU" sz="3200" b="1" i="1" dirty="0" err="1" smtClean="0">
                <a:latin typeface="Cambria" panose="02040503050406030204" pitchFamily="18" charset="0"/>
              </a:rPr>
              <a:t>кавинтон</a:t>
            </a:r>
            <a:r>
              <a:rPr lang="ru-RU" sz="3200" b="1" i="1" dirty="0" smtClean="0"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3200" dirty="0" smtClean="0"/>
          </a:p>
        </p:txBody>
      </p:sp>
      <p:pic>
        <p:nvPicPr>
          <p:cNvPr id="82948" name="Picture 5" descr="kto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1"/>
            <a:ext cx="4207540" cy="294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87594" y="1036320"/>
            <a:ext cx="5921326" cy="16306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6000" b="1" i="1" dirty="0" smtClean="0">
                <a:solidFill>
                  <a:schemeClr val="accent1"/>
                </a:solidFill>
              </a:rPr>
              <a:t>Заключение: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017527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Спасибо за внимание!</a:t>
            </a:r>
            <a:endParaRPr lang="ru-RU" b="1" i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63" y="2052638"/>
            <a:ext cx="5802649" cy="4195762"/>
          </a:xfrm>
        </p:spPr>
      </p:pic>
    </p:spTree>
    <p:extLst>
      <p:ext uri="{BB962C8B-B14F-4D97-AF65-F5344CB8AC3E}">
        <p14:creationId xmlns:p14="http://schemas.microsoft.com/office/powerpoint/2010/main" val="134312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96030"/>
            <a:ext cx="3608173" cy="1325563"/>
          </a:xfrm>
        </p:spPr>
        <p:txBody>
          <a:bodyPr/>
          <a:lstStyle/>
          <a:p>
            <a:r>
              <a:rPr lang="ru-RU" b="1" dirty="0" smtClean="0"/>
              <a:t>Статистика</a:t>
            </a:r>
            <a:endParaRPr lang="ru-RU" b="1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499621"/>
              </p:ext>
            </p:extLst>
          </p:nvPr>
        </p:nvGraphicFramePr>
        <p:xfrm>
          <a:off x="3602179" y="0"/>
          <a:ext cx="858982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218155"/>
            <a:ext cx="3608173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 err="1" smtClean="0">
                <a:solidFill>
                  <a:schemeClr val="bg1"/>
                </a:solidFill>
              </a:rPr>
              <a:t>Метадон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2010 </a:t>
            </a:r>
            <a:r>
              <a:rPr lang="ru-RU" sz="2800" b="1" dirty="0">
                <a:solidFill>
                  <a:schemeClr val="bg1"/>
                </a:solidFill>
              </a:rPr>
              <a:t>год –</a:t>
            </a:r>
            <a:r>
              <a:rPr lang="ru-RU" sz="2800" b="1" i="1" dirty="0">
                <a:solidFill>
                  <a:schemeClr val="bg1"/>
                </a:solidFill>
              </a:rPr>
              <a:t> 84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</a:rPr>
              <a:t>↑</a:t>
            </a:r>
            <a:r>
              <a:rPr lang="ru-RU" sz="2800" b="1" dirty="0" smtClean="0">
                <a:solidFill>
                  <a:srgbClr val="00B050"/>
                </a:solidFill>
              </a:rPr>
              <a:t>в </a:t>
            </a:r>
            <a:r>
              <a:rPr lang="ru-RU" sz="2800" b="1" dirty="0">
                <a:solidFill>
                  <a:srgbClr val="00B050"/>
                </a:solidFill>
              </a:rPr>
              <a:t>10 раз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2012 год – </a:t>
            </a:r>
            <a:r>
              <a:rPr lang="ru-RU" sz="2800" b="1" i="1" dirty="0" smtClean="0">
                <a:solidFill>
                  <a:schemeClr val="bg1"/>
                </a:solidFill>
              </a:rPr>
              <a:t>831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2013 год – </a:t>
            </a:r>
            <a:r>
              <a:rPr lang="ru-RU" sz="2800" b="1" dirty="0" smtClean="0">
                <a:solidFill>
                  <a:schemeClr val="bg1"/>
                </a:solidFill>
              </a:rPr>
              <a:t>1078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2014 год – </a:t>
            </a:r>
            <a:r>
              <a:rPr lang="ru-RU" sz="2800" b="1" dirty="0" smtClean="0">
                <a:solidFill>
                  <a:schemeClr val="bg1"/>
                </a:solidFill>
              </a:rPr>
              <a:t>840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95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6388" y="44450"/>
            <a:ext cx="13335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2511"/>
            <a:ext cx="9048328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prstClr val="white"/>
                </a:solidFill>
              </a:rPr>
              <a:t>Сургут: Количество пациентов с диагнозом </a:t>
            </a:r>
            <a:br>
              <a:rPr lang="ru-RU" sz="2800" dirty="0">
                <a:solidFill>
                  <a:prstClr val="white"/>
                </a:solidFill>
              </a:rPr>
            </a:br>
            <a:r>
              <a:rPr lang="ru-RU" sz="2800" dirty="0">
                <a:solidFill>
                  <a:prstClr val="white"/>
                </a:solidFill>
              </a:rPr>
              <a:t>«Токсическое действие </a:t>
            </a:r>
            <a:r>
              <a:rPr lang="ru-RU" sz="2800" dirty="0" smtClean="0">
                <a:solidFill>
                  <a:prstClr val="white"/>
                </a:solidFill>
              </a:rPr>
              <a:t>неизвестного ПАВ</a:t>
            </a:r>
            <a:r>
              <a:rPr lang="ru-RU" sz="2800" dirty="0">
                <a:solidFill>
                  <a:prstClr val="white"/>
                </a:solidFill>
              </a:rPr>
              <a:t>» </a:t>
            </a:r>
            <a:br>
              <a:rPr lang="ru-RU" sz="2800" dirty="0">
                <a:solidFill>
                  <a:prstClr val="white"/>
                </a:solidFill>
              </a:rPr>
            </a:br>
            <a:r>
              <a:rPr lang="ru-RU" sz="2800" dirty="0">
                <a:solidFill>
                  <a:prstClr val="white"/>
                </a:solidFill>
              </a:rPr>
              <a:t>в 2013 и 2014 </a:t>
            </a:r>
            <a:r>
              <a:rPr lang="ru-RU" sz="2800" dirty="0" err="1">
                <a:solidFill>
                  <a:prstClr val="white"/>
                </a:solidFill>
              </a:rPr>
              <a:t>г.г</a:t>
            </a:r>
            <a:r>
              <a:rPr lang="ru-RU" sz="2800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15" y="143461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7889" y="2133600"/>
            <a:ext cx="4333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2" name="Picture 7" descr="C:\Users\Салманов\Desktop\ПАВы\Лиса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90075" y="1422401"/>
            <a:ext cx="84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5588" y="1819276"/>
            <a:ext cx="9156700" cy="5038725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 dirty="0">
              <a:solidFill>
                <a:srgbClr val="4F6228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729733"/>
              </p:ext>
            </p:extLst>
          </p:nvPr>
        </p:nvGraphicFramePr>
        <p:xfrm>
          <a:off x="12357" y="1818164"/>
          <a:ext cx="12179643" cy="507710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185410"/>
                <a:gridCol w="2375634"/>
                <a:gridCol w="2118780"/>
                <a:gridCol w="2499819"/>
              </a:tblGrid>
              <a:tr h="80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75" dirty="0">
                          <a:effectLst/>
                        </a:rPr>
                        <a:t>Месяц</a:t>
                      </a:r>
                      <a:endParaRPr lang="ru-RU" sz="2000" b="1" i="1" spc="75" dirty="0">
                        <a:solidFill>
                          <a:srgbClr val="00206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2013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2014</a:t>
                      </a:r>
                      <a:r>
                        <a:rPr lang="ru-RU" sz="2000" dirty="0">
                          <a:effectLst/>
                        </a:rPr>
                        <a:t> год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Прирост </a:t>
                      </a:r>
                      <a:r>
                        <a:rPr lang="ru-RU" sz="2000" dirty="0">
                          <a:effectLst/>
                        </a:rPr>
                        <a:t>в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4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Январь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4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Февраль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26,6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4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Март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72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4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Апрель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54,5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4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85,7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4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Июнь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75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4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Июль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4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Август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79,3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4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Сентябрь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150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99,3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48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Октябрь </a:t>
                      </a:r>
                      <a:r>
                        <a:rPr lang="ru-RU" sz="2000" dirty="0">
                          <a:effectLst/>
                        </a:rPr>
                        <a:t>до 14.10.2014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98,3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765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47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350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644,7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pic>
        <p:nvPicPr>
          <p:cNvPr id="62541" name="Picture 30" descr="fasthelp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63125" y="521736"/>
            <a:ext cx="7667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0166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4" y="581891"/>
            <a:ext cx="5355772" cy="108065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Эпидемиология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185"/>
            <a:ext cx="4724400" cy="4228531"/>
          </a:xfrm>
        </p:spPr>
      </p:pic>
      <p:sp>
        <p:nvSpPr>
          <p:cNvPr id="4" name="Прямоугольник 3"/>
          <p:cNvSpPr/>
          <p:nvPr/>
        </p:nvSpPr>
        <p:spPr>
          <a:xfrm>
            <a:off x="4724400" y="1533378"/>
            <a:ext cx="7467600" cy="521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разным данным 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распространенность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наркомании среди беременных составляет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11%.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наркомании значительно повышается 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риск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перинатальной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патологии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самопроизвольного аборта, внутриутробной задержки развития, внутриутробной гипоксии, преждевременных родов и развития абстинентного синдрома у новорожденного.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Беременные, употребляющие наркотики, нередко одновременно </a:t>
            </a:r>
            <a:r>
              <a:rPr lang="ru-RU" sz="2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курят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употребляют </a:t>
            </a:r>
            <a:r>
              <a:rPr lang="ru-RU" sz="2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алкоголь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Внутривенное употребление наркотиков приводит к заражению вирусными инфекциями (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ВИЧ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гепатиты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…).</a:t>
            </a:r>
            <a:endParaRPr lang="ru-RU" sz="2000" b="1" i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Страдающие наркоманией редко заботятся о своём </a:t>
            </a:r>
            <a:r>
              <a:rPr lang="ru-RU" sz="2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гигиене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питании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038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0" y="1371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0" y="533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670443"/>
              </p:ext>
            </p:extLst>
          </p:nvPr>
        </p:nvGraphicFramePr>
        <p:xfrm>
          <a:off x="3653862" y="-1"/>
          <a:ext cx="9444300" cy="715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 descr="C:\Users\Oliva-iva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717452"/>
            <a:ext cx="3559127" cy="5753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856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Летальность</a:t>
            </a:r>
            <a:endParaRPr lang="ru-RU" sz="4000" b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53076" y="292099"/>
            <a:ext cx="5110235" cy="150856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Летальность: героин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/</a:t>
            </a:r>
            <a:r>
              <a:rPr lang="ru-RU" b="1" i="1" dirty="0" err="1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метадон</a:t>
            </a:r>
            <a:endParaRPr lang="ru-RU" b="1" i="1" dirty="0">
              <a:solidFill>
                <a:schemeClr val="tx1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4619625" y="3429000"/>
            <a:ext cx="7572375" cy="34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bg1"/>
                </a:solidFill>
                <a:latin typeface="Calibri" pitchFamily="34" charset="0"/>
              </a:rPr>
              <a:t>Острые отравления героином – </a:t>
            </a:r>
            <a:r>
              <a:rPr lang="ru-RU" sz="4800" b="1" i="1" dirty="0">
                <a:solidFill>
                  <a:schemeClr val="bg1"/>
                </a:solidFill>
                <a:latin typeface="Calibri" pitchFamily="34" charset="0"/>
              </a:rPr>
              <a:t>1,75 %</a:t>
            </a:r>
          </a:p>
          <a:p>
            <a:pPr eaLnBrk="1" hangingPunct="1">
              <a:defRPr/>
            </a:pPr>
            <a:r>
              <a:rPr lang="ru-RU" sz="4800" b="1" dirty="0">
                <a:solidFill>
                  <a:schemeClr val="bg1"/>
                </a:solidFill>
                <a:latin typeface="Calibri" pitchFamily="34" charset="0"/>
              </a:rPr>
              <a:t>Острые отравления </a:t>
            </a:r>
            <a:r>
              <a:rPr lang="ru-RU" sz="4800" b="1" dirty="0" err="1">
                <a:solidFill>
                  <a:schemeClr val="bg1"/>
                </a:solidFill>
                <a:latin typeface="Calibri" pitchFamily="34" charset="0"/>
              </a:rPr>
              <a:t>метадоном</a:t>
            </a:r>
            <a:r>
              <a:rPr lang="ru-RU" sz="4800" b="1" dirty="0">
                <a:solidFill>
                  <a:schemeClr val="bg1"/>
                </a:solidFill>
                <a:latin typeface="Calibri" pitchFamily="34" charset="0"/>
              </a:rPr>
              <a:t> – </a:t>
            </a:r>
            <a:r>
              <a:rPr lang="ru-RU" sz="4800" b="1" i="1" dirty="0">
                <a:solidFill>
                  <a:schemeClr val="bg1"/>
                </a:solidFill>
                <a:latin typeface="Calibri" pitchFamily="34" charset="0"/>
              </a:rPr>
              <a:t>2,65 %</a:t>
            </a:r>
          </a:p>
        </p:txBody>
      </p:sp>
      <p:pic>
        <p:nvPicPr>
          <p:cNvPr id="64516" name="Picture 4" descr="C:\Documents and Settings\plink.NIISP\Рабочий стол\55555\DSC02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"/>
            <a:ext cx="4510216" cy="33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5002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42" y="135578"/>
            <a:ext cx="3672723" cy="3070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81431" y="308989"/>
            <a:ext cx="4685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Calibri" pitchFamily="34" charset="0"/>
              </a:rPr>
              <a:t>Метадо́н</a:t>
            </a:r>
            <a:r>
              <a:rPr lang="ru-RU" sz="2000" dirty="0" smtClean="0">
                <a:latin typeface="Calibri" pitchFamily="34" charset="0"/>
              </a:rPr>
              <a:t> (6-(</a:t>
            </a:r>
            <a:r>
              <a:rPr lang="ru-RU" sz="2000" dirty="0" err="1" smtClean="0">
                <a:latin typeface="Calibri" pitchFamily="34" charset="0"/>
              </a:rPr>
              <a:t>диметиламино</a:t>
            </a:r>
            <a:r>
              <a:rPr lang="ru-RU" sz="2000" dirty="0" smtClean="0">
                <a:latin typeface="Calibri" pitchFamily="34" charset="0"/>
              </a:rPr>
              <a:t>)-4,4-дифенилгептанон-3) — синтетический лекарственный препарат из группы опиоидов, применяемый как анальгетик, </a:t>
            </a:r>
          </a:p>
          <a:p>
            <a:r>
              <a:rPr lang="ru-RU" sz="2000" dirty="0" smtClean="0">
                <a:latin typeface="Calibri" pitchFamily="34" charset="0"/>
              </a:rPr>
              <a:t>а также при лечении наркотической зависимости. </a:t>
            </a:r>
            <a:r>
              <a:rPr lang="ru-RU" sz="2000" i="1" dirty="0" smtClean="0">
                <a:latin typeface="Calibri" pitchFamily="34" charset="0"/>
              </a:rPr>
              <a:t>Химическая формула</a:t>
            </a:r>
            <a:r>
              <a:rPr lang="ru-RU" sz="2000" dirty="0" smtClean="0">
                <a:latin typeface="Calibri" pitchFamily="34" charset="0"/>
              </a:rPr>
              <a:t>: C21H27NO.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3313" y="3984800"/>
            <a:ext cx="4958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Calibri" pitchFamily="34" charset="0"/>
              </a:rPr>
              <a:t>Герои́н</a:t>
            </a:r>
            <a:r>
              <a:rPr lang="ru-RU" sz="2000" dirty="0" smtClean="0">
                <a:latin typeface="Calibri" pitchFamily="34" charset="0"/>
              </a:rPr>
              <a:t> — </a:t>
            </a:r>
            <a:r>
              <a:rPr lang="ru-RU" sz="2000" dirty="0" err="1" smtClean="0">
                <a:latin typeface="Calibri" pitchFamily="34" charset="0"/>
              </a:rPr>
              <a:t>диацетилморфи́н</a:t>
            </a:r>
            <a:r>
              <a:rPr lang="ru-RU" sz="2000" dirty="0" smtClean="0">
                <a:latin typeface="Calibri" pitchFamily="34" charset="0"/>
              </a:rPr>
              <a:t>, 3,6-диацетильное производное морфина, или </a:t>
            </a:r>
            <a:r>
              <a:rPr lang="ru-RU" sz="2000" dirty="0" err="1" smtClean="0">
                <a:latin typeface="Calibri" pitchFamily="34" charset="0"/>
              </a:rPr>
              <a:t>диаморфи́н</a:t>
            </a:r>
            <a:r>
              <a:rPr lang="ru-RU" sz="2000" dirty="0" smtClean="0">
                <a:latin typeface="Calibri" pitchFamily="34" charset="0"/>
              </a:rPr>
              <a:t> (по BAN (англ.): </a:t>
            </a:r>
            <a:r>
              <a:rPr lang="ru-RU" sz="2000" dirty="0" err="1" smtClean="0">
                <a:latin typeface="Calibri" pitchFamily="34" charset="0"/>
              </a:rPr>
              <a:t>diamorphine</a:t>
            </a:r>
            <a:r>
              <a:rPr lang="ru-RU" sz="2000" dirty="0" smtClean="0">
                <a:latin typeface="Calibri" pitchFamily="34" charset="0"/>
              </a:rPr>
              <a:t>) — полусинтетический опиатный наркотик, в конце XIX века — начале XX применявшийся как лекарственное средство.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85" y="3006551"/>
            <a:ext cx="260032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05121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20397" cy="136520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Влияние опиатов на новорожденного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14944"/>
            <a:ext cx="10972800" cy="46966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Опиаты проходят через плаценту, поэтому злоупотребление                                       беременной </a:t>
            </a:r>
            <a:r>
              <a:rPr lang="ru-RU" sz="2000" dirty="0" err="1" smtClean="0">
                <a:solidFill>
                  <a:schemeClr val="bg1"/>
                </a:solidFill>
              </a:rPr>
              <a:t>опиоидными</a:t>
            </a:r>
            <a:r>
              <a:rPr lang="ru-RU" sz="2000" dirty="0" smtClean="0">
                <a:solidFill>
                  <a:schemeClr val="bg1"/>
                </a:solidFill>
              </a:rPr>
              <a:t> наркотиками вызывает в большинстве                                  случаев у новорожденного </a:t>
            </a:r>
            <a:r>
              <a:rPr lang="ru-RU" sz="2000" b="1" dirty="0" smtClean="0">
                <a:solidFill>
                  <a:schemeClr val="bg1"/>
                </a:solidFill>
              </a:rPr>
              <a:t>синдром отмены</a:t>
            </a:r>
            <a:r>
              <a:rPr lang="ru-RU" sz="2000" dirty="0" smtClean="0">
                <a:solidFill>
                  <a:schemeClr val="bg1"/>
                </a:solidFill>
              </a:rPr>
              <a:t>. Этот синдром иногда проявляется даже до рождения повышенной активностью плода, если мать испытывает потребность в очередной дозе.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Клинически</a:t>
            </a:r>
            <a:r>
              <a:rPr lang="ru-RU" sz="2000" dirty="0" smtClean="0">
                <a:solidFill>
                  <a:schemeClr val="bg1"/>
                </a:solidFill>
              </a:rPr>
              <a:t> синдром отмены проявляется </a:t>
            </a:r>
            <a:r>
              <a:rPr lang="ru-RU" sz="2000" b="1" dirty="0" smtClean="0">
                <a:solidFill>
                  <a:schemeClr val="bg1"/>
                </a:solidFill>
              </a:rPr>
              <a:t>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50-75%</a:t>
            </a:r>
            <a:r>
              <a:rPr lang="ru-RU" sz="2000" dirty="0" smtClean="0">
                <a:solidFill>
                  <a:schemeClr val="bg1"/>
                </a:solidFill>
              </a:rPr>
              <a:t> случаев. Обычно он развивается в первые 2 суток жизни. Частота и тяжесть его зависит от дозы, потребляемой матерью. Синдром развивается чаще, если последняя доза введена в предшествующие родам сутки). Изредка синдром отмены проявляется в возрасте 4—6 суток.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sz="2000" dirty="0" smtClean="0">
                <a:solidFill>
                  <a:schemeClr val="bg1"/>
                </a:solidFill>
              </a:rPr>
              <a:t>аркомания во время беременности </a:t>
            </a:r>
            <a:r>
              <a:rPr lang="ru-RU" sz="2000" b="1" dirty="0" smtClean="0">
                <a:solidFill>
                  <a:schemeClr val="bg1"/>
                </a:solidFill>
              </a:rPr>
              <a:t>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50 %</a:t>
            </a:r>
            <a:r>
              <a:rPr lang="ru-RU" sz="2000" dirty="0" smtClean="0">
                <a:solidFill>
                  <a:schemeClr val="bg1"/>
                </a:solidFill>
              </a:rPr>
              <a:t> случаев приводит к рождению ребенка с </a:t>
            </a:r>
            <a:r>
              <a:rPr lang="ru-RU" sz="2000" b="1" i="1" dirty="0" smtClean="0">
                <a:solidFill>
                  <a:schemeClr val="bg1"/>
                </a:solidFill>
              </a:rPr>
              <a:t>низкой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массой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тела</a:t>
            </a:r>
            <a:r>
              <a:rPr lang="ru-RU" sz="2000" dirty="0" smtClean="0">
                <a:solidFill>
                  <a:schemeClr val="bg1"/>
                </a:solidFill>
              </a:rPr>
              <a:t>. Причинами этого могут быть как хронические инфекции и плохое питание матери, так и прямое подавляющее действие наркотика на рост плода.</a:t>
            </a:r>
          </a:p>
        </p:txBody>
      </p:sp>
      <p:pic>
        <p:nvPicPr>
          <p:cNvPr id="49154" name="Picture 2" descr="C:\Users\Oliva-iva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8577" y="0"/>
            <a:ext cx="3343423" cy="218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46057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Protsedury">
  <a:themeElements>
    <a:clrScheme name="powerpoint-template 12">
      <a:dk1>
        <a:srgbClr val="4D4D4D"/>
      </a:dk1>
      <a:lt1>
        <a:srgbClr val="FFFFFF"/>
      </a:lt1>
      <a:dk2>
        <a:srgbClr val="4D4D4D"/>
      </a:dk2>
      <a:lt2>
        <a:srgbClr val="09BAFA"/>
      </a:lt2>
      <a:accent1>
        <a:srgbClr val="467435"/>
      </a:accent1>
      <a:accent2>
        <a:srgbClr val="B6D640"/>
      </a:accent2>
      <a:accent3>
        <a:srgbClr val="FFFFFF"/>
      </a:accent3>
      <a:accent4>
        <a:srgbClr val="404040"/>
      </a:accent4>
      <a:accent5>
        <a:srgbClr val="B0BCAE"/>
      </a:accent5>
      <a:accent6>
        <a:srgbClr val="A5C239"/>
      </a:accent6>
      <a:hlink>
        <a:srgbClr val="0B3DCB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F6DF52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5D5537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534C31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588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869BCC"/>
        </a:lt2>
        <a:accent1>
          <a:srgbClr val="00A2D9"/>
        </a:accent1>
        <a:accent2>
          <a:srgbClr val="B486B0"/>
        </a:accent2>
        <a:accent3>
          <a:srgbClr val="FFFFFF"/>
        </a:accent3>
        <a:accent4>
          <a:srgbClr val="404040"/>
        </a:accent4>
        <a:accent5>
          <a:srgbClr val="AACEE9"/>
        </a:accent5>
        <a:accent6>
          <a:srgbClr val="A3799F"/>
        </a:accent6>
        <a:hlink>
          <a:srgbClr val="3D5E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0D49F1"/>
        </a:lt2>
        <a:accent1>
          <a:srgbClr val="09BAFA"/>
        </a:accent1>
        <a:accent2>
          <a:srgbClr val="B6D640"/>
        </a:accent2>
        <a:accent3>
          <a:srgbClr val="FFFFFF"/>
        </a:accent3>
        <a:accent4>
          <a:srgbClr val="404040"/>
        </a:accent4>
        <a:accent5>
          <a:srgbClr val="AAD9FC"/>
        </a:accent5>
        <a:accent6>
          <a:srgbClr val="A5C239"/>
        </a:accent6>
        <a:hlink>
          <a:srgbClr val="5D9B4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09BAFA"/>
        </a:lt2>
        <a:accent1>
          <a:srgbClr val="467435"/>
        </a:accent1>
        <a:accent2>
          <a:srgbClr val="B6D640"/>
        </a:accent2>
        <a:accent3>
          <a:srgbClr val="FFFFFF"/>
        </a:accent3>
        <a:accent4>
          <a:srgbClr val="404040"/>
        </a:accent4>
        <a:accent5>
          <a:srgbClr val="B0BCAE"/>
        </a:accent5>
        <a:accent6>
          <a:srgbClr val="A5C239"/>
        </a:accent6>
        <a:hlink>
          <a:srgbClr val="0B3DC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1149</Words>
  <Application>Microsoft Office PowerPoint</Application>
  <PresentationFormat>Широкоэкранный</PresentationFormat>
  <Paragraphs>206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Batang</vt:lpstr>
      <vt:lpstr>Arial</vt:lpstr>
      <vt:lpstr>Calibri</vt:lpstr>
      <vt:lpstr>Cambria</vt:lpstr>
      <vt:lpstr>Century Gothic</vt:lpstr>
      <vt:lpstr>Microsoft Sans Serif</vt:lpstr>
      <vt:lpstr>Segoe UI Symbol</vt:lpstr>
      <vt:lpstr>Symbol</vt:lpstr>
      <vt:lpstr>Tahoma</vt:lpstr>
      <vt:lpstr>Times New Roman</vt:lpstr>
      <vt:lpstr>Trebuchet MS</vt:lpstr>
      <vt:lpstr>Wingdings</vt:lpstr>
      <vt:lpstr>Wingdings 3</vt:lpstr>
      <vt:lpstr>1_Protsedury</vt:lpstr>
      <vt:lpstr>Ион</vt:lpstr>
      <vt:lpstr>              Кафедра токсикологии, экстремальной и водолазной медицины  СЗГМУ им. И.И. Мечникова, СПб профессор Васильев Сергей Анатольевич: sergei.a.vasilev@gmail.com</vt:lpstr>
      <vt:lpstr>Актуальность</vt:lpstr>
      <vt:lpstr>Статистика</vt:lpstr>
      <vt:lpstr>Презентация PowerPoint</vt:lpstr>
      <vt:lpstr>Эпидемиология</vt:lpstr>
      <vt:lpstr>Презентация PowerPoint</vt:lpstr>
      <vt:lpstr>Летальность: героин/метадон</vt:lpstr>
      <vt:lpstr>Презентация PowerPoint</vt:lpstr>
      <vt:lpstr>Влияние опиатов на новорожденного</vt:lpstr>
      <vt:lpstr>Презентация PowerPoint</vt:lpstr>
      <vt:lpstr>Острая дыхательная недостаточность – ОДН (NB! Синтетические  опиаты)</vt:lpstr>
      <vt:lpstr>Острая дыхательная недостаточность</vt:lpstr>
      <vt:lpstr>Острая сердечно-сосудистая недостаточность (спайсы)</vt:lpstr>
      <vt:lpstr> Диагностические критерии  ОЦН</vt:lpstr>
      <vt:lpstr>Презентация PowerPoint</vt:lpstr>
      <vt:lpstr>Концепция рациональной нейрометаболической терапии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Максимова</dc:creator>
  <cp:lastModifiedBy>Windows User</cp:lastModifiedBy>
  <cp:revision>111</cp:revision>
  <dcterms:created xsi:type="dcterms:W3CDTF">2015-04-16T17:09:41Z</dcterms:created>
  <dcterms:modified xsi:type="dcterms:W3CDTF">2015-06-19T04:17:54Z</dcterms:modified>
</cp:coreProperties>
</file>