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48" r:id="rId1"/>
  </p:sldMasterIdLst>
  <p:sldIdLst>
    <p:sldId id="263" r:id="rId2"/>
    <p:sldId id="257" r:id="rId3"/>
    <p:sldId id="261" r:id="rId4"/>
    <p:sldId id="260" r:id="rId5"/>
    <p:sldId id="262" r:id="rId6"/>
    <p:sldId id="265" r:id="rId7"/>
    <p:sldId id="264" r:id="rId8"/>
    <p:sldId id="259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/>
    <p:restoredTop sz="94613"/>
  </p:normalViewPr>
  <p:slideViewPr>
    <p:cSldViewPr snapToGrid="0" snapToObjects="1">
      <p:cViewPr>
        <p:scale>
          <a:sx n="100" d="100"/>
          <a:sy n="100" d="100"/>
        </p:scale>
        <p:origin x="46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Pt>
            <c:idx val="1"/>
            <c:bubble3D val="0"/>
            <c:explosion val="6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2"/>
            <c:bubble3D val="0"/>
            <c:explosion val="1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Анестезиологи-реаниматологи</c:v>
                </c:pt>
                <c:pt idx="1">
                  <c:v>Акушеры-гинекологи</c:v>
                </c:pt>
                <c:pt idx="2">
                  <c:v>Врачи смежных специальностей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1200.0</c:v>
                </c:pt>
                <c:pt idx="1">
                  <c:v>1050.0</c:v>
                </c:pt>
                <c:pt idx="2">
                  <c:v>350.0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720154177745061"/>
          <c:y val="0.850270917703933"/>
          <c:w val="0.855969164450988"/>
          <c:h val="0.1235532098034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2861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2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79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865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6478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511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994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3523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07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982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482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66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263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699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2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78752-29FA-6C48-A59E-E001E7362895}" type="datetimeFigureOut">
              <a:rPr lang="ru-RU" smtClean="0"/>
              <a:t>18.08.15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8975E48-666F-544E-964E-DADB23613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46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  <p:sldLayoutId id="2147484560" r:id="rId12"/>
    <p:sldLayoutId id="2147484561" r:id="rId13"/>
    <p:sldLayoutId id="2147484562" r:id="rId14"/>
    <p:sldLayoutId id="2147484563" r:id="rId15"/>
    <p:sldLayoutId id="21474845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g"/><Relationship Id="rId12" Type="http://schemas.openxmlformats.org/officeDocument/2006/relationships/image" Target="../media/image14.jpg"/><Relationship Id="rId13" Type="http://schemas.openxmlformats.org/officeDocument/2006/relationships/image" Target="../media/image15.jpg"/><Relationship Id="rId14" Type="http://schemas.openxmlformats.org/officeDocument/2006/relationships/image" Target="../media/image16.jpg"/><Relationship Id="rId15" Type="http://schemas.openxmlformats.org/officeDocument/2006/relationships/image" Target="../media/image17.jpg"/><Relationship Id="rId16" Type="http://schemas.openxmlformats.org/officeDocument/2006/relationships/image" Target="../media/image18.jpg"/><Relationship Id="rId17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9" Type="http://schemas.openxmlformats.org/officeDocument/2006/relationships/image" Target="../media/image4.png"/><Relationship Id="rId10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29.jpg"/><Relationship Id="rId9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83955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926" y="825673"/>
            <a:ext cx="11629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ТЕОРИЯ И ПРАКТИКА АНЕСТЕЗИИ И ИНТЕНСИВНОЙ ТЕРАПИИ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В АКУШЕРСТВЕ И ГИНЕКОЛОГИИ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7265" y="296246"/>
            <a:ext cx="54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ВСЕРОССИЙСКИЙ ОБРАЗОВАТЕЛЬНЫЙ ФОРУМ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9264" y="2346192"/>
            <a:ext cx="3444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ПЕРВОЕ ПОЛУГОДИЕ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2015г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ЯНВАРЬ –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ИЮНЬ</a:t>
            </a:r>
            <a:endParaRPr lang="ru-RU" sz="2400" b="1" i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34" y="3683000"/>
            <a:ext cx="2921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4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3" y="2109790"/>
            <a:ext cx="7644360" cy="3972266"/>
          </a:xfrm>
        </p:spPr>
      </p:pic>
      <p:sp>
        <p:nvSpPr>
          <p:cNvPr id="6" name="Прямоугольник 5"/>
          <p:cNvSpPr/>
          <p:nvPr/>
        </p:nvSpPr>
        <p:spPr>
          <a:xfrm>
            <a:off x="125562" y="1488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3456" y="471155"/>
            <a:ext cx="277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ГЕОГРАФИЯ</a:t>
            </a:r>
            <a:endParaRPr lang="ru-RU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2109790"/>
            <a:ext cx="3289746" cy="3972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957" y="897623"/>
            <a:ext cx="5480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ru-RU" sz="2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городов, в которых прошел Форум</a:t>
            </a:r>
            <a:endParaRPr lang="ru-RU" sz="24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2860" y="471155"/>
            <a:ext cx="32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СТАТИСТИКА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86556" y="1689100"/>
            <a:ext cx="10886766" cy="1110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64</a:t>
            </a:r>
            <a:r>
              <a:rPr lang="ru-RU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докладчика      </a:t>
            </a:r>
            <a:r>
              <a:rPr lang="ru-RU" sz="4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194 </a:t>
            </a:r>
            <a:r>
              <a:rPr lang="ru-RU" sz="2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доклада</a:t>
            </a:r>
            <a:r>
              <a:rPr lang="en-US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2613</a:t>
            </a:r>
            <a:r>
              <a:rPr lang="ru-RU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слушателей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88</a:t>
            </a:r>
            <a:r>
              <a:rPr lang="ru-RU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компаний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5272111"/>
            <a:ext cx="2099320" cy="139954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76" y="3808180"/>
            <a:ext cx="2083325" cy="1388883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74" y="5272111"/>
            <a:ext cx="2057537" cy="1371691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32" y="2322270"/>
            <a:ext cx="2057537" cy="1371691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33" y="3796944"/>
            <a:ext cx="2081858" cy="138790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2" y="2313143"/>
            <a:ext cx="2083325" cy="1388884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0" y="5272111"/>
            <a:ext cx="2100910" cy="1371691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33" y="5272110"/>
            <a:ext cx="2057537" cy="1371691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94" y="5272110"/>
            <a:ext cx="2057536" cy="1371691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94" y="3780067"/>
            <a:ext cx="2079653" cy="1386435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32" y="3780067"/>
            <a:ext cx="2083326" cy="1388884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894" y="3796944"/>
            <a:ext cx="2100178" cy="1400119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2324484"/>
            <a:ext cx="2076330" cy="1384220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2" y="2293842"/>
            <a:ext cx="2100178" cy="1400119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924" y="2322269"/>
            <a:ext cx="2079653" cy="13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500" y="374016"/>
            <a:ext cx="11341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ПЕРЕЧЕНЬ СПЕЦИАЛЬНОСТЕЙ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В ПРОЦЕНТНОМ СООТНОШЕНИИ</a:t>
            </a:r>
            <a:endParaRPr lang="ru-RU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76091"/>
              </p:ext>
            </p:extLst>
          </p:nvPr>
        </p:nvGraphicFramePr>
        <p:xfrm>
          <a:off x="2904101" y="2474133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0315" y="2319028"/>
            <a:ext cx="4409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46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%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анестезиологов-реаниматологов</a:t>
            </a:r>
            <a:endParaRPr lang="ru-RU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315" y="3083262"/>
            <a:ext cx="34340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0%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акушеров гинекологов</a:t>
            </a:r>
            <a:endParaRPr lang="ru-RU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0315" y="3833763"/>
            <a:ext cx="4431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14</a:t>
            </a: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%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врачи смежных специальностей</a:t>
            </a:r>
            <a:endParaRPr lang="ru-RU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8500" y="471155"/>
            <a:ext cx="730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КЛИНИЧЕСКИЕ РЕКОМЕНДАЦИИ</a:t>
            </a:r>
            <a:endParaRPr lang="ru-RU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2534074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8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клинических рекомендаций приобрели статус Федеральных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ru-RU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клинических рекомендаций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проектов клинических рекомендаций</a:t>
            </a:r>
            <a:endParaRPr lang="ru-RU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11" y="2601332"/>
            <a:ext cx="2083774" cy="29083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958" y="2029098"/>
            <a:ext cx="2081826" cy="2905582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223018"/>
            <a:ext cx="3152374" cy="2101582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64" y="4223018"/>
            <a:ext cx="3152374" cy="210158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5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335" y="471155"/>
            <a:ext cx="10418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НАША ПОДДЕРЖКА</a:t>
            </a:r>
            <a:endParaRPr lang="ru-RU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7572" y="3015040"/>
            <a:ext cx="21529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23</a:t>
            </a:r>
            <a:r>
              <a:rPr lang="ru-RU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компании</a:t>
            </a:r>
            <a:endParaRPr lang="ru-RU" sz="24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572" y="1759012"/>
            <a:ext cx="70914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При поддержке Ассоциации была </a:t>
            </a:r>
            <a:r>
              <a:rPr lang="ru-RU" sz="20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проведена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6-я </a:t>
            </a:r>
            <a:r>
              <a:rPr lang="ru-RU" sz="20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Межрегиональная </a:t>
            </a:r>
            <a:r>
              <a:rPr lang="ru-RU" sz="20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научно-практическая конференция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«Современные вопросы анестезиологии-реаниматологии.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Уральский форум 2015. Европа-Азия»</a:t>
            </a:r>
            <a:endParaRPr lang="ru-RU" sz="20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00" y="1646251"/>
            <a:ext cx="3657322" cy="51689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61" y="4932838"/>
            <a:ext cx="2544094" cy="1696062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60" y="3143522"/>
            <a:ext cx="2544094" cy="16960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20534" y="3120914"/>
            <a:ext cx="19461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342</a:t>
            </a:r>
            <a:r>
              <a:rPr lang="ru-RU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b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участника</a:t>
            </a:r>
          </a:p>
          <a:p>
            <a:endParaRPr lang="ru-RU" dirty="0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92" y="3846819"/>
            <a:ext cx="1912403" cy="127493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0" y="5249225"/>
            <a:ext cx="1915525" cy="1277016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65" y="3844738"/>
            <a:ext cx="1915525" cy="1277016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41" y="5249225"/>
            <a:ext cx="1971249" cy="131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335" y="471155"/>
            <a:ext cx="10418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НАШИ ДОСТИЖЕНИЯ</a:t>
            </a:r>
            <a:endParaRPr lang="ru-RU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1755028"/>
            <a:ext cx="3594100" cy="507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4528" y="2244692"/>
            <a:ext cx="8596668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17-18 сентября ОМСК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25-26 сентября КАЗАНЬ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13-16 октября МОСКВА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20-21 октября ЧИТА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12-13 ноября УЛАН-УДЭ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19-20 ноября ПЕРМЬ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26-27 ноября САНКТ-ПЕТЕРБУРГ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3-4 декабря СУРГУТ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10-11 декабря КУРСК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17-18 декабря ЯКУТСК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335" y="471155"/>
            <a:ext cx="1041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ПЛАН МЕРОПРИЯТИЙ НА ВТОРОЕ ПОЛУГОДИЕ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                                             2015 г.</a:t>
            </a:r>
            <a:endParaRPr lang="ru-RU" sz="32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23" y="1788784"/>
            <a:ext cx="3497966" cy="49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562" y="136151"/>
            <a:ext cx="11951746" cy="15529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59" y="136151"/>
            <a:ext cx="1552949" cy="1552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101" y="2488168"/>
            <a:ext cx="115706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БЛАГОДАРИМ ВСЕХ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ЗА СОВМЕСТНУЮ РАБОТУ И УЧАСТИЕ!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ЖДЕМ ВСЕХ НА НАШИХ МЕРОПРИЯТИЯХ!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1992</TotalTime>
  <Words>151</Words>
  <Application>Microsoft Macintosh PowerPoint</Application>
  <PresentationFormat>Широкоэкранный</PresentationFormat>
  <Paragraphs>43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Times New Roman</vt:lpstr>
      <vt:lpstr>Trebuchet MS</vt:lpstr>
      <vt:lpstr>Wingdings 3</vt:lpstr>
      <vt:lpstr>Arial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53</cp:revision>
  <dcterms:created xsi:type="dcterms:W3CDTF">2015-07-03T14:44:09Z</dcterms:created>
  <dcterms:modified xsi:type="dcterms:W3CDTF">2015-08-18T08:11:51Z</dcterms:modified>
</cp:coreProperties>
</file>