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if" ContentType="image/t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51" r:id="rId94"/>
    <p:sldId id="352" r:id="rId95"/>
    <p:sldId id="353" r:id="rId96"/>
    <p:sldId id="348" r:id="rId97"/>
    <p:sldId id="349" r:id="rId98"/>
    <p:sldId id="350" r:id="rId9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printerSettings" Target="printerSettings/printerSettings1.bin"/><Relationship Id="rId102" Type="http://schemas.openxmlformats.org/officeDocument/2006/relationships/presProps" Target="presProps.xml"/><Relationship Id="rId103" Type="http://schemas.openxmlformats.org/officeDocument/2006/relationships/viewProps" Target="viewProps.xml"/><Relationship Id="rId104" Type="http://schemas.openxmlformats.org/officeDocument/2006/relationships/theme" Target="theme/theme1.xml"/><Relationship Id="rId10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189696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00037" indent="-300037"/>
            <a:lvl2pPr marL="742950" indent="-285750"/>
            <a:lvl3pPr marL="1181100" indent="-266700"/>
            <a:lvl4pPr marL="1691639" indent="-320039"/>
            <a:lvl5pPr marL="2184400" indent="-355600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lvet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50800" tIns="50800" rIns="50800" bIns="50800"/>
          <a:lstStyle>
            <a:lvl1pPr marL="40639" marR="40639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50800" tIns="50800" rIns="50800" bIns="50800"/>
          <a:lstStyle>
            <a:lvl1pPr marL="383540" marR="40639">
              <a:buClr>
                <a:srgbClr val="000000"/>
              </a:buClr>
              <a:buChar char="•"/>
              <a:defRPr>
                <a:uFill>
                  <a:solidFill>
                    <a:srgbClr val="000000"/>
                  </a:solidFill>
                </a:uFill>
              </a:defRPr>
            </a:lvl1pPr>
            <a:lvl2pPr marL="783590" marR="40639" indent="-285750"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2pPr>
            <a:lvl3pPr marL="1183639" marR="40639" indent="-228600">
              <a:spcBef>
                <a:spcPts val="500"/>
              </a:spcBef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3pPr>
            <a:lvl4pPr marL="1640839" marR="40639" indent="-228600">
              <a:spcBef>
                <a:spcPts val="400"/>
              </a:spcBef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4pPr>
            <a:lvl5pPr marL="2098039" marR="40639" indent="-228600">
              <a:spcBef>
                <a:spcPts val="400"/>
              </a:spcBef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4345334" y="6388100"/>
            <a:ext cx="453332" cy="447229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Тема Office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50800" tIns="50800" rIns="50800" bIns="50800"/>
          <a:lstStyle>
            <a:lvl1pPr marL="40639" marR="40639">
              <a:defRPr sz="4400" b="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50800" tIns="50800" rIns="50800" bIns="50800"/>
          <a:lstStyle>
            <a:lvl1pPr marL="383540" marR="40639">
              <a:buClr>
                <a:srgbClr val="000000"/>
              </a:buClr>
              <a:buChar char="•"/>
              <a:defRPr sz="32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  <a:lvl2pPr marL="783590" marR="40639" indent="-285750"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2pPr>
            <a:lvl3pPr marL="1183639" marR="40639" indent="-228600">
              <a:spcBef>
                <a:spcPts val="500"/>
              </a:spcBef>
              <a:buClr>
                <a:srgbClr val="000000"/>
              </a:buClr>
              <a:defRPr sz="24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3pPr>
            <a:lvl4pPr marL="1640839" marR="40639" indent="-228600">
              <a:spcBef>
                <a:spcPts val="400"/>
              </a:spcBef>
              <a:buClr>
                <a:srgbClr val="000000"/>
              </a:buClr>
              <a:defRPr sz="20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4pPr>
            <a:lvl5pPr marL="2098039" marR="40639" indent="-228600">
              <a:spcBef>
                <a:spcPts val="400"/>
              </a:spcBef>
              <a:buClr>
                <a:srgbClr val="000000"/>
              </a:buClr>
              <a:defRPr sz="20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xfrm>
            <a:off x="4345334" y="6388100"/>
            <a:ext cx="453332" cy="447229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lvet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50800" tIns="50800" rIns="50800" bIns="50800"/>
          <a:lstStyle>
            <a:lvl1pPr marL="40639" marR="40639">
              <a:defRPr>
                <a:uFill>
                  <a:solidFill>
                    <a:srgbClr val="000000"/>
                  </a:solidFill>
                </a:u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50800" tIns="50800" rIns="50800" bIns="50800"/>
          <a:lstStyle>
            <a:lvl1pPr marL="383540" marR="40639">
              <a:buClr>
                <a:srgbClr val="000000"/>
              </a:buClr>
              <a:buChar char="•"/>
              <a:defRPr>
                <a:uFill>
                  <a:solidFill>
                    <a:srgbClr val="000000"/>
                  </a:solidFill>
                </a:uFill>
              </a:defRPr>
            </a:lvl1pPr>
            <a:lvl2pPr marL="783590" marR="40639" indent="-285750"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2pPr>
            <a:lvl3pPr marL="1183639" marR="40639" indent="-228600">
              <a:spcBef>
                <a:spcPts val="500"/>
              </a:spcBef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3pPr>
            <a:lvl4pPr marL="1640839" marR="40639" indent="-228600">
              <a:spcBef>
                <a:spcPts val="400"/>
              </a:spcBef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4pPr>
            <a:lvl5pPr marL="2098039" marR="40639" indent="-228600">
              <a:spcBef>
                <a:spcPts val="400"/>
              </a:spcBef>
              <a:buClr>
                <a:srgbClr val="000000"/>
              </a:buClr>
              <a:defRPr>
                <a:uFill>
                  <a:solidFill>
                    <a:srgbClr val="000000"/>
                  </a:solidFill>
                </a:u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4345334" y="6388100"/>
            <a:ext cx="453332" cy="447229"/>
          </a:xfrm>
          <a:prstGeom prst="rect">
            <a:avLst/>
          </a:prstGeom>
        </p:spPr>
        <p:txBody>
          <a:bodyPr lIns="50800" tIns="50800" rIns="50800" bIns="50800" anchor="t"/>
          <a:lstStyle>
            <a:lvl1pPr algn="ctr" defTabSz="584200">
              <a:defRPr sz="2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2pPr marL="783771" indent="-326571"/>
            <a:lvl3pPr marL="1219200" indent="-304800"/>
            <a:lvl4pPr marL="1737360" indent="-365760"/>
            <a:lvl5pPr marL="2235200" indent="-406400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xmlns:p14="http://schemas.microsoft.com/office/powerpoint/2010/main" spd="med"/>
  <p:txStyles>
    <p:title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742950" marR="0" indent="-28575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1181100" marR="0" indent="-2667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1691639" marR="0" indent="-32003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2184400" marR="0" indent="-3556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2641600" marR="0" indent="-3556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3098800" marR="0" indent="-3556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3556000" marR="0" indent="-3556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4013200" marR="0" indent="-3556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4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4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457200" y="2674937"/>
            <a:ext cx="8229600" cy="1508126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buFont typeface="Arial"/>
              <a:defRPr sz="3600"/>
            </a:lvl1pPr>
          </a:lstStyle>
          <a:p>
            <a:r>
              <a:t>Лечебная тактика при железодефицитной анемии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xfrm>
            <a:off x="457200" y="5487119"/>
            <a:ext cx="8229600" cy="1094766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SzTx/>
              <a:buFontTx/>
              <a:buNone/>
              <a:defRPr sz="20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rPr dirty="0"/>
              <a:t>А.В. Бабаянц</a:t>
            </a:r>
          </a:p>
        </p:txBody>
      </p:sp>
      <p:sp>
        <p:nvSpPr>
          <p:cNvPr id="60" name="Shape 60"/>
          <p:cNvSpPr/>
          <p:nvPr/>
        </p:nvSpPr>
        <p:spPr>
          <a:xfrm>
            <a:off x="333159" y="185630"/>
            <a:ext cx="8477682" cy="2221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algn="ctr"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Кафедра анестезиологии и реаниматологии</a:t>
            </a:r>
            <a:endParaRPr b="1" dirty="0"/>
          </a:p>
          <a:p>
            <a:pPr algn="ctr"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ГОУ ВПО РНИМУ им. Н. И. Пирогова</a:t>
            </a:r>
            <a:endParaRPr b="1" dirty="0"/>
          </a:p>
          <a:p>
            <a:pPr algn="ctr"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rPr sz="2000" dirty="0"/>
              <a:t>зав. каф. академик РАН проф. Б.Р. </a:t>
            </a:r>
            <a:r>
              <a:rPr sz="2000" dirty="0" smtClean="0"/>
              <a:t>Гельфанд</a:t>
            </a:r>
            <a:endParaRPr sz="20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Британский комитет по стандартам в гематологии</a:t>
            </a:r>
          </a:p>
        </p:txBody>
      </p:sp>
      <p:pic>
        <p:nvPicPr>
          <p:cNvPr id="90" name="Без названия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2642" y="1589468"/>
            <a:ext cx="6918716" cy="4051236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>
            <a:spLocks noGrp="1"/>
          </p:cNvSpPr>
          <p:nvPr>
            <p:ph type="body" sz="half" idx="1"/>
          </p:nvPr>
        </p:nvSpPr>
        <p:spPr>
          <a:xfrm>
            <a:off x="465741" y="2899451"/>
            <a:ext cx="8391888" cy="288331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marL="0" marR="0" indent="0">
              <a:spcBef>
                <a:spcPts val="0"/>
              </a:spcBef>
              <a:buClrTx/>
              <a:buSzTx/>
              <a:buFontTx/>
              <a:buNone/>
              <a:defRPr sz="2800">
                <a:uFillTx/>
                <a:latin typeface="+mj-lt"/>
                <a:ea typeface="+mj-ea"/>
                <a:cs typeface="+mj-cs"/>
                <a:sym typeface="Helvetica"/>
              </a:defRPr>
            </a:pPr>
            <a:r>
              <a:t>Диагноз анемия у беременных:</a:t>
            </a:r>
          </a:p>
          <a:p>
            <a:pPr marL="0" marR="0" indent="0">
              <a:spcBef>
                <a:spcPts val="0"/>
              </a:spcBef>
              <a:buClrTx/>
              <a:buSzTx/>
              <a:buFontTx/>
              <a:buNone/>
              <a:defRPr sz="28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marL="228600" marR="0" indent="-228600">
              <a:lnSpc>
                <a:spcPct val="150000"/>
              </a:lnSpc>
              <a:spcBef>
                <a:spcPts val="0"/>
              </a:spcBef>
              <a:buClrTx/>
              <a:buFontTx/>
              <a:defRPr sz="28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r>
              <a:t>в первом триместре при Hb &lt;110 г / л </a:t>
            </a:r>
          </a:p>
          <a:p>
            <a:pPr marL="228600" marR="0" indent="-228600">
              <a:lnSpc>
                <a:spcPct val="150000"/>
              </a:lnSpc>
              <a:spcBef>
                <a:spcPts val="0"/>
              </a:spcBef>
              <a:buClrTx/>
              <a:buFontTx/>
              <a:defRPr sz="28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r>
              <a:t>во второй и третий триместры при Hb &lt;105г / л </a:t>
            </a:r>
          </a:p>
          <a:p>
            <a:pPr marL="228600" marR="0" indent="-228600">
              <a:lnSpc>
                <a:spcPct val="150000"/>
              </a:lnSpc>
              <a:spcBef>
                <a:spcPts val="0"/>
              </a:spcBef>
              <a:buClrTx/>
              <a:buFontTx/>
              <a:defRPr sz="28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r>
              <a:t>в послеродовом периоде при Hb &lt;100 г / л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Британский комитет по стандартам в гематологии</a:t>
            </a:r>
          </a:p>
        </p:txBody>
      </p:sp>
      <p:pic>
        <p:nvPicPr>
          <p:cNvPr id="94" name="Без названия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2642" y="1589468"/>
            <a:ext cx="6918716" cy="4051236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>
            <a:spLocks noGrp="1"/>
          </p:cNvSpPr>
          <p:nvPr>
            <p:ph type="body" sz="half" idx="1"/>
          </p:nvPr>
        </p:nvSpPr>
        <p:spPr>
          <a:xfrm>
            <a:off x="465741" y="2899451"/>
            <a:ext cx="8391888" cy="288331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marL="0" marR="0" indent="0">
              <a:spcBef>
                <a:spcPts val="0"/>
              </a:spcBef>
              <a:buClrTx/>
              <a:buSzTx/>
              <a:buFontTx/>
              <a:buNone/>
              <a:defRPr sz="2800">
                <a:uFillTx/>
                <a:latin typeface="+mj-lt"/>
                <a:ea typeface="+mj-ea"/>
                <a:cs typeface="+mj-cs"/>
                <a:sym typeface="Helvetica"/>
              </a:defRPr>
            </a:pPr>
            <a:r>
              <a:t>Диагноз анемия у беременных:</a:t>
            </a:r>
          </a:p>
          <a:p>
            <a:pPr marL="0" marR="0" indent="0">
              <a:spcBef>
                <a:spcPts val="0"/>
              </a:spcBef>
              <a:buClrTx/>
              <a:buSzTx/>
              <a:buFontTx/>
              <a:buNone/>
              <a:defRPr sz="28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marL="228600" marR="0" indent="-228600">
              <a:lnSpc>
                <a:spcPct val="150000"/>
              </a:lnSpc>
              <a:spcBef>
                <a:spcPts val="0"/>
              </a:spcBef>
              <a:buClrTx/>
              <a:buFontTx/>
              <a:defRPr sz="2800">
                <a:uFillTx/>
                <a:latin typeface="+mj-lt"/>
                <a:ea typeface="+mj-ea"/>
                <a:cs typeface="+mj-cs"/>
                <a:sym typeface="Helvetica"/>
              </a:defRPr>
            </a:pPr>
            <a:r>
              <a:t>в первом триместре при </a:t>
            </a:r>
            <a:r>
              <a:rPr b="1"/>
              <a:t>Hb &lt;110 г/л</a:t>
            </a:r>
            <a:r>
              <a:t> </a:t>
            </a:r>
          </a:p>
          <a:p>
            <a:pPr marL="228600" marR="0" indent="-228600">
              <a:lnSpc>
                <a:spcPct val="150000"/>
              </a:lnSpc>
              <a:spcBef>
                <a:spcPts val="0"/>
              </a:spcBef>
              <a:buClrTx/>
              <a:buFontTx/>
              <a:defRPr sz="28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r>
              <a:t>во второй и третий триместры при Hb &lt;105г / л </a:t>
            </a:r>
          </a:p>
          <a:p>
            <a:pPr marL="228600" marR="0" indent="-228600">
              <a:lnSpc>
                <a:spcPct val="150000"/>
              </a:lnSpc>
              <a:spcBef>
                <a:spcPts val="0"/>
              </a:spcBef>
              <a:buClrTx/>
              <a:buFontTx/>
              <a:defRPr sz="28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r>
              <a:t>в послеродовом периоде при Hb &lt;100 г / л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Британский комитет по стандартам в гематологии</a:t>
            </a:r>
          </a:p>
        </p:txBody>
      </p:sp>
      <p:pic>
        <p:nvPicPr>
          <p:cNvPr id="98" name="Без названия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2642" y="1589468"/>
            <a:ext cx="6918716" cy="4051236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>
            <a:spLocks noGrp="1"/>
          </p:cNvSpPr>
          <p:nvPr>
            <p:ph type="body" sz="half" idx="1"/>
          </p:nvPr>
        </p:nvSpPr>
        <p:spPr>
          <a:xfrm>
            <a:off x="465741" y="2899451"/>
            <a:ext cx="8391888" cy="288331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marL="0" marR="0" indent="0">
              <a:spcBef>
                <a:spcPts val="0"/>
              </a:spcBef>
              <a:buClrTx/>
              <a:buSzTx/>
              <a:buFontTx/>
              <a:buNone/>
              <a:defRPr sz="2800">
                <a:uFillTx/>
                <a:latin typeface="+mj-lt"/>
                <a:ea typeface="+mj-ea"/>
                <a:cs typeface="+mj-cs"/>
                <a:sym typeface="Helvetica"/>
              </a:defRPr>
            </a:pPr>
            <a:r>
              <a:t>Диагноз анемия у беременных:</a:t>
            </a:r>
          </a:p>
          <a:p>
            <a:pPr marL="0" marR="0" indent="0">
              <a:spcBef>
                <a:spcPts val="0"/>
              </a:spcBef>
              <a:buClrTx/>
              <a:buSzTx/>
              <a:buFontTx/>
              <a:buNone/>
              <a:defRPr sz="28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marL="228600" marR="0" indent="-228600">
              <a:lnSpc>
                <a:spcPct val="150000"/>
              </a:lnSpc>
              <a:spcBef>
                <a:spcPts val="0"/>
              </a:spcBef>
              <a:buClrTx/>
              <a:buFontTx/>
              <a:defRPr sz="2800">
                <a:uFillTx/>
                <a:latin typeface="+mj-lt"/>
                <a:ea typeface="+mj-ea"/>
                <a:cs typeface="+mj-cs"/>
                <a:sym typeface="Helvetica"/>
              </a:defRPr>
            </a:pPr>
            <a:r>
              <a:t>в первом триместре при </a:t>
            </a:r>
            <a:r>
              <a:rPr b="1"/>
              <a:t>Hb &lt;110 г/л</a:t>
            </a:r>
            <a:r>
              <a:t> </a:t>
            </a:r>
          </a:p>
          <a:p>
            <a:pPr marL="228600" marR="0" indent="-228600">
              <a:lnSpc>
                <a:spcPct val="150000"/>
              </a:lnSpc>
              <a:spcBef>
                <a:spcPts val="0"/>
              </a:spcBef>
              <a:buClrTx/>
              <a:buFontTx/>
              <a:defRPr sz="2800">
                <a:uFillTx/>
                <a:latin typeface="+mj-lt"/>
                <a:ea typeface="+mj-ea"/>
                <a:cs typeface="+mj-cs"/>
                <a:sym typeface="Helvetica"/>
              </a:defRPr>
            </a:pPr>
            <a:r>
              <a:t>во второй и третий триместры при </a:t>
            </a:r>
            <a:r>
              <a:rPr b="1"/>
              <a:t>Hb &lt;105 г/л</a:t>
            </a:r>
            <a:r>
              <a:t> </a:t>
            </a:r>
          </a:p>
          <a:p>
            <a:pPr marL="228600" marR="0" indent="-228600">
              <a:lnSpc>
                <a:spcPct val="150000"/>
              </a:lnSpc>
              <a:spcBef>
                <a:spcPts val="0"/>
              </a:spcBef>
              <a:buClrTx/>
              <a:buFontTx/>
              <a:defRPr sz="2800"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Helvetica"/>
              </a:defRPr>
            </a:pPr>
            <a:r>
              <a:t>в послеродовом периоде при Hb &lt;100 г / л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Британский комитет по стандартам в гематологии</a:t>
            </a:r>
          </a:p>
        </p:txBody>
      </p:sp>
      <p:pic>
        <p:nvPicPr>
          <p:cNvPr id="102" name="Без названия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2642" y="1589468"/>
            <a:ext cx="6918716" cy="4051236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>
            <a:spLocks noGrp="1"/>
          </p:cNvSpPr>
          <p:nvPr>
            <p:ph type="body" sz="half" idx="1"/>
          </p:nvPr>
        </p:nvSpPr>
        <p:spPr>
          <a:xfrm>
            <a:off x="465741" y="2899451"/>
            <a:ext cx="8391888" cy="2883316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marL="0" marR="0" indent="0">
              <a:spcBef>
                <a:spcPts val="0"/>
              </a:spcBef>
              <a:buClrTx/>
              <a:buSzTx/>
              <a:buFontTx/>
              <a:buNone/>
              <a:defRPr sz="2800">
                <a:uFillTx/>
                <a:latin typeface="+mj-lt"/>
                <a:ea typeface="+mj-ea"/>
                <a:cs typeface="+mj-cs"/>
                <a:sym typeface="Helvetica"/>
              </a:defRPr>
            </a:pPr>
            <a:r>
              <a:t>Диагноз анемия у беременных:</a:t>
            </a:r>
          </a:p>
          <a:p>
            <a:pPr marL="0" marR="0" indent="0">
              <a:spcBef>
                <a:spcPts val="0"/>
              </a:spcBef>
              <a:buClrTx/>
              <a:buSzTx/>
              <a:buFontTx/>
              <a:buNone/>
              <a:defRPr sz="28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marL="228600" marR="0" indent="-228600">
              <a:lnSpc>
                <a:spcPct val="150000"/>
              </a:lnSpc>
              <a:spcBef>
                <a:spcPts val="0"/>
              </a:spcBef>
              <a:buClrTx/>
              <a:buFontTx/>
              <a:defRPr sz="2800">
                <a:uFillTx/>
                <a:latin typeface="+mj-lt"/>
                <a:ea typeface="+mj-ea"/>
                <a:cs typeface="+mj-cs"/>
                <a:sym typeface="Helvetica"/>
              </a:defRPr>
            </a:pPr>
            <a:r>
              <a:t>в первом триместре при </a:t>
            </a:r>
            <a:r>
              <a:rPr b="1"/>
              <a:t>Hb &lt;110 г/л</a:t>
            </a:r>
            <a:r>
              <a:t> </a:t>
            </a:r>
          </a:p>
          <a:p>
            <a:pPr marL="228600" marR="0" indent="-228600">
              <a:lnSpc>
                <a:spcPct val="150000"/>
              </a:lnSpc>
              <a:spcBef>
                <a:spcPts val="0"/>
              </a:spcBef>
              <a:buClrTx/>
              <a:buFontTx/>
              <a:defRPr sz="2800">
                <a:uFillTx/>
                <a:latin typeface="+mj-lt"/>
                <a:ea typeface="+mj-ea"/>
                <a:cs typeface="+mj-cs"/>
                <a:sym typeface="Helvetica"/>
              </a:defRPr>
            </a:pPr>
            <a:r>
              <a:t>во второй и третий триместры при </a:t>
            </a:r>
            <a:r>
              <a:rPr b="1"/>
              <a:t>Hb &lt;105 г/л</a:t>
            </a:r>
            <a:r>
              <a:t> </a:t>
            </a:r>
          </a:p>
          <a:p>
            <a:pPr marL="228600" marR="0" indent="-228600">
              <a:lnSpc>
                <a:spcPct val="150000"/>
              </a:lnSpc>
              <a:spcBef>
                <a:spcPts val="0"/>
              </a:spcBef>
              <a:buClrTx/>
              <a:buFontTx/>
              <a:defRPr sz="2800">
                <a:uFillTx/>
                <a:latin typeface="+mj-lt"/>
                <a:ea typeface="+mj-ea"/>
                <a:cs typeface="+mj-cs"/>
                <a:sym typeface="Helvetica"/>
              </a:defRPr>
            </a:pPr>
            <a:r>
              <a:t>в послеродовом периоде при </a:t>
            </a:r>
            <a:r>
              <a:rPr b="1"/>
              <a:t>Hb &lt;100 г/л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596900" y="2709862"/>
            <a:ext cx="7950200" cy="2225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buClr>
                <a:srgbClr val="000000"/>
              </a:buClr>
              <a:buFont typeface="Arial"/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Анемия может быть как самостоятельным заболеванием, так и симптомом другой нозологии (гемобластозы и иные опухоли, заболевания соединительной ткани, хронические болезни почек, хронические инфекции, хронические интоксикации и др.)</a:t>
            </a:r>
          </a:p>
        </p:txBody>
      </p:sp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983871"/>
          </a:xfrm>
          <a:prstGeom prst="rect">
            <a:avLst/>
          </a:prstGeom>
        </p:spPr>
        <p:txBody>
          <a:bodyPr/>
          <a:lstStyle>
            <a:lvl1pPr marL="0" marR="0">
              <a:spcBef>
                <a:spcPts val="700"/>
              </a:spcBef>
              <a:defRPr sz="2800">
                <a:uFillTx/>
              </a:defRPr>
            </a:lvl1pPr>
          </a:lstStyle>
          <a:p>
            <a:r>
              <a:t>Следует отличать анемии, развивающиеся во время беременности, от существующих до ее наступления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Этиология и патогенез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idx="1"/>
          </p:nvPr>
        </p:nvSpPr>
        <p:spPr>
          <a:xfrm>
            <a:off x="457200" y="1544711"/>
            <a:ext cx="8229600" cy="3768578"/>
          </a:xfrm>
          <a:prstGeom prst="rect">
            <a:avLst/>
          </a:prstGeom>
        </p:spPr>
        <p:txBody>
          <a:bodyPr anchor="ctr"/>
          <a:lstStyle/>
          <a:p>
            <a:pPr marL="40639" indent="0" algn="ctr">
              <a:buSzTx/>
              <a:buNone/>
            </a:pPr>
            <a:r>
              <a:t>В основе этиологии железодефицитной анемии лежит </a:t>
            </a:r>
            <a:r>
              <a:rPr b="1"/>
              <a:t>дисбаланс между поступлением и выведением </a:t>
            </a:r>
            <a:r>
              <a:t>железа, а также </a:t>
            </a:r>
            <a:r>
              <a:rPr b="1"/>
              <a:t>повышенный расход </a:t>
            </a:r>
            <a:r>
              <a:t>железа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xfrm>
            <a:off x="457200" y="144462"/>
            <a:ext cx="8229600" cy="1257301"/>
          </a:xfrm>
          <a:prstGeom prst="rect">
            <a:avLst/>
          </a:prstGeom>
        </p:spPr>
        <p:txBody>
          <a:bodyPr/>
          <a:lstStyle>
            <a:lvl1pPr marL="0" marR="0">
              <a:spcBef>
                <a:spcPts val="700"/>
              </a:spcBef>
              <a:defRPr sz="2800">
                <a:uFillTx/>
              </a:defRPr>
            </a:lvl1pPr>
          </a:lstStyle>
          <a:p>
            <a:r>
              <a:t>Дефицит железа, обусловленный кровопотерей:</a:t>
            </a:r>
          </a:p>
        </p:txBody>
      </p:sp>
      <p:sp>
        <p:nvSpPr>
          <p:cNvPr id="112" name="Shape 112"/>
          <p:cNvSpPr>
            <a:spLocks noGrp="1"/>
          </p:cNvSpPr>
          <p:nvPr>
            <p:ph type="body" idx="1"/>
          </p:nvPr>
        </p:nvSpPr>
        <p:spPr>
          <a:xfrm>
            <a:off x="194692" y="1554187"/>
            <a:ext cx="8754617" cy="5280968"/>
          </a:xfrm>
          <a:prstGeom prst="rect">
            <a:avLst/>
          </a:prstGeom>
        </p:spPr>
        <p:txBody>
          <a:bodyPr/>
          <a:lstStyle/>
          <a:p>
            <a:pPr>
              <a:defRPr sz="2200"/>
            </a:pPr>
            <a:r>
              <a:t>заболевания органов желудочно-кишечного тракта (ЖКТ): язвы, эрозии, полипы, диафрагмальная грыжа, дивертикулез, неспецифический язвенный колит, геморрой</a:t>
            </a:r>
          </a:p>
          <a:p>
            <a:pPr>
              <a:defRPr sz="2200"/>
            </a:pPr>
            <a:r>
              <a:t>заболевания легких: кровохарканье, легочный гемосидероз</a:t>
            </a:r>
          </a:p>
          <a:p>
            <a:pPr>
              <a:defRPr sz="2200"/>
            </a:pPr>
            <a:r>
              <a:t>заболевания почек: гематурия при мочекаменной болезни, геморрагический нефрит</a:t>
            </a:r>
          </a:p>
          <a:p>
            <a:pPr>
              <a:defRPr sz="2200"/>
            </a:pPr>
            <a:r>
              <a:t>заболевания, проявляемые хроническими носовыми кровотечениями: идиопатическая тромбоцитопеническая пурпура, тромбоцитопатии</a:t>
            </a:r>
          </a:p>
          <a:p>
            <a:pPr>
              <a:defRPr sz="2200"/>
            </a:pPr>
            <a:r>
              <a:t>дефицит железа при хроническом внутрисосудистом гемолизе (например, при дефектах протезированных клапанов)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685800" y="98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t>Нормативные документы</a:t>
            </a:r>
          </a:p>
        </p:txBody>
      </p:sp>
      <p:sp>
        <p:nvSpPr>
          <p:cNvPr id="115" name="Shape 115"/>
          <p:cNvSpPr>
            <a:spLocks noGrp="1"/>
          </p:cNvSpPr>
          <p:nvPr>
            <p:ph type="body" sz="quarter" idx="1"/>
          </p:nvPr>
        </p:nvSpPr>
        <p:spPr>
          <a:xfrm>
            <a:off x="332679" y="1592163"/>
            <a:ext cx="8478642" cy="127322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anchor="ctr"/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Приказ Минздрава РФ от 25 ноября 2002 г. </a:t>
            </a:r>
            <a:r>
              <a:rPr b="1"/>
              <a:t>N 363</a:t>
            </a:r>
            <a:r>
              <a:t> </a:t>
            </a: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«Об утверждении Инструкции по применению компонентов крови»</a:t>
            </a:r>
          </a:p>
        </p:txBody>
      </p:sp>
      <p:sp>
        <p:nvSpPr>
          <p:cNvPr id="116" name="Shape 116"/>
          <p:cNvSpPr/>
          <p:nvPr/>
        </p:nvSpPr>
        <p:spPr>
          <a:xfrm>
            <a:off x="332680" y="3460750"/>
            <a:ext cx="8478640" cy="208534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2100"/>
            </a:pPr>
            <a:r>
              <a:t>МИНИСТЕРСТВО ЗДРАВООХРАНЕНИЯ РОССИЙСКОЙ ФЕДЕРАЦИИ</a:t>
            </a:r>
          </a:p>
          <a:p>
            <a:pPr algn="ctr">
              <a:defRPr sz="2100"/>
            </a:pPr>
            <a:r>
              <a:t>ПРИКАЗ</a:t>
            </a:r>
          </a:p>
          <a:p>
            <a:pPr algn="ctr">
              <a:defRPr sz="2100"/>
            </a:pPr>
            <a:r>
              <a:t>от 2 апреля 2013 г. </a:t>
            </a:r>
            <a:r>
              <a:rPr b="1"/>
              <a:t>N 183н</a:t>
            </a:r>
          </a:p>
          <a:p>
            <a:pPr algn="ctr">
              <a:defRPr sz="2100"/>
            </a:pPr>
            <a:r>
              <a:t>ОБ УТВЕРЖДЕНИИ ПРАВИЛ</a:t>
            </a:r>
          </a:p>
          <a:p>
            <a:pPr algn="ctr">
              <a:defRPr sz="2100"/>
            </a:pPr>
            <a:r>
              <a:t>КЛИНИЧЕСКОГО ИСПОЛЬЗОВАНИЯ ДОНОРСКОЙ КРОВИ</a:t>
            </a:r>
          </a:p>
          <a:p>
            <a:pPr algn="ctr">
              <a:defRPr sz="2100"/>
            </a:pPr>
            <a:r>
              <a:t>И (ИЛИ) ЕЕ КОМПОНЕНТОВ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1725"/>
          </a:xfrm>
          <a:prstGeom prst="rect">
            <a:avLst/>
          </a:prstGeom>
        </p:spPr>
        <p:txBody>
          <a:bodyPr/>
          <a:lstStyle/>
          <a:p>
            <a:r>
              <a:rPr sz="2800" dirty="0"/>
              <a:t>VII. Правила переливания консервированной донорской крови</a:t>
            </a:r>
          </a:p>
          <a:p>
            <a:r>
              <a:rPr sz="2800" dirty="0"/>
              <a:t>и эритроцитсодержащих компонентов</a:t>
            </a:r>
          </a:p>
        </p:txBody>
      </p:sp>
      <p:sp>
        <p:nvSpPr>
          <p:cNvPr id="119" name="Shape 119"/>
          <p:cNvSpPr>
            <a:spLocks noGrp="1"/>
          </p:cNvSpPr>
          <p:nvPr>
            <p:ph type="body" idx="1"/>
          </p:nvPr>
        </p:nvSpPr>
        <p:spPr>
          <a:xfrm>
            <a:off x="287932" y="2674267"/>
            <a:ext cx="8708778" cy="3496897"/>
          </a:xfrm>
          <a:prstGeom prst="rect">
            <a:avLst/>
          </a:prstGeom>
        </p:spPr>
        <p:txBody>
          <a:bodyPr/>
          <a:lstStyle/>
          <a:p>
            <a:pPr marL="0" indent="342900" algn="just">
              <a:spcBef>
                <a:spcPts val="0"/>
              </a:spcBef>
              <a:buSzTx/>
              <a:buFontTx/>
              <a:buNone/>
              <a:defRPr sz="2400"/>
            </a:pPr>
            <a:r>
              <a:rPr dirty="0"/>
              <a:t>30. Медицинским показанием к трансфузии (переливанию) донорской крови и эритроцитсодержащих компонентов </a:t>
            </a:r>
            <a:r>
              <a:rPr b="1" dirty="0"/>
              <a:t>при острой анемии</a:t>
            </a:r>
            <a:r>
              <a:rPr dirty="0"/>
              <a:t> вследствие массивной кровопотери является потеря 25 - 30% объема циркулирующей крови, сопровождающаяся снижением уровня гемоглобина ниже 70 - 80 г/л и гематокрита ниже 25% и возникновением циркуляторных нарушений.</a:t>
            </a:r>
          </a:p>
          <a:p>
            <a:pPr marL="0" indent="342900" algn="just">
              <a:spcBef>
                <a:spcPts val="0"/>
              </a:spcBef>
              <a:buSzTx/>
              <a:buFontTx/>
              <a:buNone/>
              <a:defRPr sz="2400"/>
            </a:pPr>
            <a:endParaRPr dirty="0"/>
          </a:p>
        </p:txBody>
      </p:sp>
      <p:sp>
        <p:nvSpPr>
          <p:cNvPr id="120" name="Shape 120"/>
          <p:cNvSpPr/>
          <p:nvPr/>
        </p:nvSpPr>
        <p:spPr>
          <a:xfrm>
            <a:off x="685800" y="2945129"/>
            <a:ext cx="127000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indent="342900" algn="just">
              <a:defRPr sz="1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641725"/>
          </a:xfrm>
          <a:prstGeom prst="rect">
            <a:avLst/>
          </a:prstGeom>
        </p:spPr>
        <p:txBody>
          <a:bodyPr/>
          <a:lstStyle/>
          <a:p>
            <a:r>
              <a:t>VII. Правила переливания консервированной донорской крови</a:t>
            </a:r>
          </a:p>
          <a:p>
            <a:r>
              <a:t>и эритроцитсодержащих компонентов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287932" y="1790700"/>
            <a:ext cx="8708778" cy="5240536"/>
          </a:xfrm>
          <a:prstGeom prst="rect">
            <a:avLst/>
          </a:prstGeom>
        </p:spPr>
        <p:txBody>
          <a:bodyPr/>
          <a:lstStyle/>
          <a:p>
            <a:pPr marL="0" indent="342900" algn="just">
              <a:spcBef>
                <a:spcPts val="0"/>
              </a:spcBef>
              <a:buSzTx/>
              <a:buFontTx/>
              <a:buNone/>
              <a:defRPr sz="2400"/>
            </a:pPr>
            <a:r>
              <a:t>30. Медицинским показанием к трансфузии (переливанию) донорской крови и эритроцитсодержащих компонентов </a:t>
            </a:r>
            <a:r>
              <a:rPr b="1"/>
              <a:t>при острой анемии</a:t>
            </a:r>
            <a:r>
              <a:t> вследствие массивной кровопотери является потеря 25 - 30% объема циркулирующей крови, сопровождающаяся снижением уровня гемоглобина ниже 70 - 80 г/л и гематокрита ниже 25% и возникновением циркуляторных нарушений.</a:t>
            </a:r>
          </a:p>
          <a:p>
            <a:pPr marL="0" indent="342900" algn="just">
              <a:spcBef>
                <a:spcPts val="0"/>
              </a:spcBef>
              <a:buSzTx/>
              <a:buFontTx/>
              <a:buNone/>
              <a:defRPr sz="2400"/>
            </a:pPr>
            <a:endParaRPr/>
          </a:p>
          <a:p>
            <a:pPr marL="0" indent="0">
              <a:spcBef>
                <a:spcPts val="0"/>
              </a:spcBef>
              <a:buSzTx/>
              <a:buFontTx/>
              <a:buNone/>
              <a:defRPr sz="2400"/>
            </a:pPr>
            <a:r>
              <a:t>31. </a:t>
            </a:r>
            <a:r>
              <a:rPr b="1"/>
              <a:t>При хронической анемии</a:t>
            </a:r>
            <a:r>
              <a:t> трансфузия (переливание) донорской крови или эритроцитсодержащих компонентов назначается только для коррекции важнейших симптомов, обусловленных анемией и не поддающихся основной патогенетической терапии</a:t>
            </a:r>
            <a:r>
              <a:rPr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24" name="Shape 124"/>
          <p:cNvSpPr/>
          <p:nvPr/>
        </p:nvSpPr>
        <p:spPr>
          <a:xfrm>
            <a:off x="685800" y="2945129"/>
            <a:ext cx="127000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indent="342900" algn="just">
              <a:defRPr sz="10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495300" y="2298700"/>
            <a:ext cx="8039100" cy="2936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just" defTabSz="914400">
              <a:buClr>
                <a:srgbClr val="000000"/>
              </a:buClr>
              <a:buFont typeface="Arial"/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  Патологическое состояние, характеризуемое снижением концентрации гемоглобина ниже соответствующих нормальных значений</a:t>
            </a:r>
          </a:p>
          <a:p>
            <a:pPr marL="40639" marR="40639" algn="just" defTabSz="914400">
              <a:buClr>
                <a:srgbClr val="000000"/>
              </a:buClr>
              <a:buFont typeface="Arial"/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  <a:p>
            <a:pPr marL="40639" marR="40639" algn="just" defTabSz="914400">
              <a:buClr>
                <a:srgbClr val="000000"/>
              </a:buClr>
              <a:buFont typeface="Arial"/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  По определению Всемирной организацией здравоохранения (ВОЗ) (2011) во время беременности диагноз анемии, независимо от причины, правомерен при уровне гемоглобина ниже 110 г/л</a:t>
            </a:r>
          </a:p>
        </p:txBody>
      </p:sp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457200" y="252412"/>
            <a:ext cx="8229600" cy="2026147"/>
          </a:xfrm>
          <a:prstGeom prst="rect">
            <a:avLst/>
          </a:prstGeom>
        </p:spPr>
        <p:txBody>
          <a:bodyPr/>
          <a:lstStyle/>
          <a:p>
            <a:r>
              <a:rPr>
                <a:latin typeface="Arial"/>
                <a:ea typeface="Arial"/>
                <a:cs typeface="Arial"/>
                <a:sym typeface="Arial"/>
              </a:rPr>
              <a:t>Анемия</a:t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r>
              <a:rPr>
                <a:latin typeface="Arial"/>
                <a:ea typeface="Arial"/>
                <a:cs typeface="Arial"/>
                <a:sym typeface="Arial"/>
              </a:rPr>
              <a:t/>
            </a:r>
            <a:br>
              <a:rPr>
                <a:latin typeface="Arial"/>
                <a:ea typeface="Arial"/>
                <a:cs typeface="Arial"/>
                <a:sym typeface="Arial"/>
              </a:rPr>
            </a:br>
            <a:r>
              <a:rPr baseline="29999"/>
              <a:t>О99.0 Анемия, осложняющая беременность, роды и послеродовой период (МКБ-10)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457200" y="1882775"/>
            <a:ext cx="8229600" cy="30924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400"/>
            </a:pPr>
            <a:r>
              <a:t>ТАБЛИЦА</a:t>
            </a:r>
            <a:br/>
            <a:r>
              <a:t>ОСНОВНЫХ ВИДОВ РЕАКЦИЙ И ОСЛОЖНЕНИЙ, ВОЗНИКАЮЩИХ</a:t>
            </a:r>
            <a:br/>
            <a:r>
              <a:t>У РЕЦИПИЕНТОВ В СВЯЗИ С ТРАНСФУЗИЕЙ (ПЕРЕЛИВАНИЕМ)</a:t>
            </a:r>
            <a:br/>
            <a:r>
              <a:t>ДОНОРСКОЙ КРОВИ И (ИЛИ) ЕЕ КОМПОНЕНТОВ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graphicFrame>
        <p:nvGraphicFramePr>
          <p:cNvPr id="130" name="Table 130"/>
          <p:cNvGraphicFramePr/>
          <p:nvPr/>
        </p:nvGraphicFramePr>
        <p:xfrm>
          <a:off x="191591" y="269496"/>
          <a:ext cx="8881715" cy="646499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938620"/>
                <a:gridCol w="5943095"/>
              </a:tblGrid>
              <a:tr h="77045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Вид реакций и осложнений</a:t>
                      </a:r>
                    </a:p>
                  </a:txBody>
                  <a:tcPr marL="0" marR="0" marT="0" marB="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Причина</a:t>
                      </a:r>
                    </a:p>
                  </a:txBody>
                  <a:tcPr marL="0" marR="0" marT="0" marB="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</a:tr>
              <a:tr h="400634">
                <a:tc gridSpan="2">
                  <a:txBody>
                    <a:bodyPr/>
                    <a:lstStyle/>
                    <a:p>
                      <a:pPr algn="ctr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t>1. </a:t>
                      </a:r>
                      <a:r>
                        <a:rPr b="1"/>
                        <a:t>Непосредственные реакции и осложнения</a:t>
                      </a:r>
                    </a:p>
                  </a:txBody>
                  <a:tcPr marL="0" marR="0" marT="0" marB="0" anchor="ctr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257">
                <a:tc gridSpan="2">
                  <a:txBody>
                    <a:bodyPr/>
                    <a:lstStyle/>
                    <a:p>
                      <a:pPr algn="ctr">
                        <a:tabLst>
                          <a:tab pos="1993900" algn="l"/>
                          <a:tab pos="3009900" algn="r"/>
                        </a:tabLst>
                        <a:defRPr sz="1800"/>
                      </a:pPr>
                      <a:r>
                        <a:rPr sz="2000" b="1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Иммунные реакции и осложнения</a:t>
                      </a:r>
                    </a:p>
                  </a:txBody>
                  <a:tcPr marL="0" marR="0" marT="0" marB="0" anchor="ctr" horzOverflow="overflow">
                    <a:solidFill>
                      <a:srgbClr val="A7A7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5041"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DDDDD"/>
                    </a:solidFill>
                  </a:tcPr>
                </a:tc>
              </a:tr>
              <a:tr h="1494674"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A7A7A7"/>
                    </a:solidFill>
                  </a:tcPr>
                </a:tc>
              </a:tr>
              <a:tr h="755041"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DDDDD"/>
                    </a:solidFill>
                  </a:tcPr>
                </a:tc>
              </a:tr>
              <a:tr h="385225"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A7A7A7"/>
                    </a:solidFill>
                  </a:tcPr>
                </a:tc>
              </a:tr>
              <a:tr h="1494674"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graphicFrame>
        <p:nvGraphicFramePr>
          <p:cNvPr id="134" name="Table 134"/>
          <p:cNvGraphicFramePr/>
          <p:nvPr/>
        </p:nvGraphicFramePr>
        <p:xfrm>
          <a:off x="191591" y="269496"/>
          <a:ext cx="8881715" cy="646499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938620"/>
                <a:gridCol w="5943095"/>
              </a:tblGrid>
              <a:tr h="77045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Вид реакций и осложнений</a:t>
                      </a:r>
                    </a:p>
                  </a:txBody>
                  <a:tcPr marL="0" marR="0" marT="0" marB="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Причина</a:t>
                      </a:r>
                    </a:p>
                  </a:txBody>
                  <a:tcPr marL="0" marR="0" marT="0" marB="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</a:tr>
              <a:tr h="400634">
                <a:tc gridSpan="2">
                  <a:txBody>
                    <a:bodyPr/>
                    <a:lstStyle/>
                    <a:p>
                      <a:pPr algn="ctr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t>1. </a:t>
                      </a:r>
                      <a:r>
                        <a:rPr b="1"/>
                        <a:t>Непосредственные реакции и осложнения</a:t>
                      </a:r>
                    </a:p>
                  </a:txBody>
                  <a:tcPr marL="0" marR="0" marT="0" marB="0" anchor="ctr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257">
                <a:tc gridSpan="2">
                  <a:txBody>
                    <a:bodyPr/>
                    <a:lstStyle/>
                    <a:p>
                      <a:pPr algn="ctr">
                        <a:tabLst>
                          <a:tab pos="1993900" algn="l"/>
                          <a:tab pos="3009900" algn="r"/>
                        </a:tabLst>
                        <a:defRPr sz="1800"/>
                      </a:pPr>
                      <a:r>
                        <a:rPr sz="2000" b="1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Иммунные реакции и осложнения</a:t>
                      </a:r>
                    </a:p>
                  </a:txBody>
                  <a:tcPr marL="0" marR="0" marT="0" marB="0" anchor="ctr" horzOverflow="overflow">
                    <a:solidFill>
                      <a:srgbClr val="A7A7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504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Острый гемолиз</a:t>
                      </a:r>
                    </a:p>
                  </a:txBody>
                  <a:tcPr marL="0" marR="0" marT="0" marB="0" anchor="ctr" horzOverflow="overflow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Групповая (ABO) и резус-несовместимость эритроцитов донора и реципиента</a:t>
                      </a:r>
                    </a:p>
                  </a:txBody>
                  <a:tcPr marL="0" marR="0" marT="0" marB="0" anchor="ctr" horzOverflow="overflow">
                    <a:solidFill>
                      <a:srgbClr val="DDDDDD"/>
                    </a:solidFill>
                  </a:tcPr>
                </a:tc>
              </a:tr>
              <a:tr h="1494674"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A7A7A7"/>
                    </a:solidFill>
                  </a:tcPr>
                </a:tc>
              </a:tr>
              <a:tr h="755041"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DDDDD"/>
                    </a:solidFill>
                  </a:tcPr>
                </a:tc>
              </a:tr>
              <a:tr h="385225"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A7A7A7"/>
                    </a:solidFill>
                  </a:tcPr>
                </a:tc>
              </a:tr>
              <a:tr h="1494674"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graphicFrame>
        <p:nvGraphicFramePr>
          <p:cNvPr id="138" name="Table 138"/>
          <p:cNvGraphicFramePr/>
          <p:nvPr/>
        </p:nvGraphicFramePr>
        <p:xfrm>
          <a:off x="191591" y="269496"/>
          <a:ext cx="8881715" cy="646499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938620"/>
                <a:gridCol w="5943095"/>
              </a:tblGrid>
              <a:tr h="77045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Вид реакций и осложнений</a:t>
                      </a:r>
                    </a:p>
                  </a:txBody>
                  <a:tcPr marL="0" marR="0" marT="0" marB="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Причина</a:t>
                      </a:r>
                    </a:p>
                  </a:txBody>
                  <a:tcPr marL="0" marR="0" marT="0" marB="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</a:tr>
              <a:tr h="400634">
                <a:tc gridSpan="2">
                  <a:txBody>
                    <a:bodyPr/>
                    <a:lstStyle/>
                    <a:p>
                      <a:pPr algn="ctr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t>1. </a:t>
                      </a:r>
                      <a:r>
                        <a:rPr b="1"/>
                        <a:t>Непосредственные реакции и осложнения</a:t>
                      </a:r>
                    </a:p>
                  </a:txBody>
                  <a:tcPr marL="0" marR="0" marT="0" marB="0" anchor="ctr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257">
                <a:tc gridSpan="2">
                  <a:txBody>
                    <a:bodyPr/>
                    <a:lstStyle/>
                    <a:p>
                      <a:pPr algn="ctr">
                        <a:tabLst>
                          <a:tab pos="1993900" algn="l"/>
                          <a:tab pos="3009900" algn="r"/>
                        </a:tabLst>
                        <a:defRPr sz="1800"/>
                      </a:pPr>
                      <a:r>
                        <a:rPr sz="2000" b="1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Иммунные реакции и осложнения</a:t>
                      </a:r>
                    </a:p>
                  </a:txBody>
                  <a:tcPr marL="0" marR="0" marT="0" marB="0" anchor="ctr" horzOverflow="overflow">
                    <a:solidFill>
                      <a:srgbClr val="A7A7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504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Острый гемолиз</a:t>
                      </a:r>
                    </a:p>
                  </a:txBody>
                  <a:tcPr marL="0" marR="0" marT="0" marB="0" anchor="ctr" horzOverflow="overflow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Групповая (ABO) и резус-несовместимость эритроцитов донора и реципиента</a:t>
                      </a:r>
                    </a:p>
                  </a:txBody>
                  <a:tcPr marL="0" marR="0" marT="0" marB="0" anchor="ctr" horzOverflow="overflow">
                    <a:solidFill>
                      <a:srgbClr val="DDDDDD"/>
                    </a:solidFill>
                  </a:tcPr>
                </a:tc>
              </a:tr>
              <a:tr h="149467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Гипертермическая (фебрильная) негемолитическая реакция</a:t>
                      </a:r>
                    </a:p>
                  </a:txBody>
                  <a:tcPr marL="0" marR="0" marT="0" marB="0" anchor="ctr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Наличие гранулоцитов донора в переливаемой среде</a:t>
                      </a:r>
                    </a:p>
                  </a:txBody>
                  <a:tcPr marL="0" marR="0" marT="0" marB="0" anchor="ctr" horzOverflow="overflow">
                    <a:solidFill>
                      <a:srgbClr val="A7A7A7"/>
                    </a:solidFill>
                  </a:tcPr>
                </a:tc>
              </a:tr>
              <a:tr h="755041"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DDDDD"/>
                    </a:solidFill>
                  </a:tcPr>
                </a:tc>
              </a:tr>
              <a:tr h="385225"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A7A7A7"/>
                    </a:solidFill>
                  </a:tcPr>
                </a:tc>
              </a:tr>
              <a:tr h="1494674"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graphicFrame>
        <p:nvGraphicFramePr>
          <p:cNvPr id="142" name="Table 142"/>
          <p:cNvGraphicFramePr/>
          <p:nvPr/>
        </p:nvGraphicFramePr>
        <p:xfrm>
          <a:off x="191591" y="269496"/>
          <a:ext cx="8881715" cy="646499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938620"/>
                <a:gridCol w="5943095"/>
              </a:tblGrid>
              <a:tr h="77045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Вид реакций и осложнений</a:t>
                      </a:r>
                    </a:p>
                  </a:txBody>
                  <a:tcPr marL="0" marR="0" marT="0" marB="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Причина</a:t>
                      </a:r>
                    </a:p>
                  </a:txBody>
                  <a:tcPr marL="0" marR="0" marT="0" marB="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</a:tr>
              <a:tr h="400634">
                <a:tc gridSpan="2">
                  <a:txBody>
                    <a:bodyPr/>
                    <a:lstStyle/>
                    <a:p>
                      <a:pPr algn="ctr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t>1. </a:t>
                      </a:r>
                      <a:r>
                        <a:rPr b="1"/>
                        <a:t>Непосредственные реакции и осложнения</a:t>
                      </a:r>
                    </a:p>
                  </a:txBody>
                  <a:tcPr marL="0" marR="0" marT="0" marB="0" anchor="ctr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257">
                <a:tc gridSpan="2">
                  <a:txBody>
                    <a:bodyPr/>
                    <a:lstStyle/>
                    <a:p>
                      <a:pPr algn="ctr">
                        <a:tabLst>
                          <a:tab pos="1993900" algn="l"/>
                          <a:tab pos="3009900" algn="r"/>
                        </a:tabLst>
                        <a:defRPr sz="1800"/>
                      </a:pPr>
                      <a:r>
                        <a:rPr sz="2000" b="1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Иммунные реакции и осложнения</a:t>
                      </a:r>
                    </a:p>
                  </a:txBody>
                  <a:tcPr marL="0" marR="0" marT="0" marB="0" anchor="ctr" horzOverflow="overflow">
                    <a:solidFill>
                      <a:srgbClr val="A7A7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504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Острый гемолиз</a:t>
                      </a:r>
                    </a:p>
                  </a:txBody>
                  <a:tcPr marL="0" marR="0" marT="0" marB="0" anchor="ctr" horzOverflow="overflow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Групповая (ABO) и резус-несовместимость эритроцитов донора и реципиента</a:t>
                      </a:r>
                    </a:p>
                  </a:txBody>
                  <a:tcPr marL="0" marR="0" marT="0" marB="0" anchor="ctr" horzOverflow="overflow">
                    <a:solidFill>
                      <a:srgbClr val="DDDDDD"/>
                    </a:solidFill>
                  </a:tcPr>
                </a:tc>
              </a:tr>
              <a:tr h="149467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Гипертермическая (фебрильная) негемолитическая реакция</a:t>
                      </a:r>
                    </a:p>
                  </a:txBody>
                  <a:tcPr marL="0" marR="0" marT="0" marB="0" anchor="ctr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Наличие гранулоцитов донора в переливаемой среде</a:t>
                      </a:r>
                    </a:p>
                  </a:txBody>
                  <a:tcPr marL="0" marR="0" marT="0" marB="0" anchor="ctr" horzOverflow="overflow">
                    <a:solidFill>
                      <a:srgbClr val="A7A7A7"/>
                    </a:solidFill>
                  </a:tcPr>
                </a:tc>
              </a:tr>
              <a:tr h="75504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Анафилактический шок</a:t>
                      </a:r>
                    </a:p>
                  </a:txBody>
                  <a:tcPr marL="0" marR="0" marT="0" marB="0" anchor="ctr" horzOverflow="overflow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Наличие антител класса A (IgA) и др.</a:t>
                      </a:r>
                    </a:p>
                  </a:txBody>
                  <a:tcPr marL="0" marR="0" marT="0" marB="0" anchor="ctr" horzOverflow="overflow">
                    <a:solidFill>
                      <a:srgbClr val="DDDDDD"/>
                    </a:solidFill>
                  </a:tcPr>
                </a:tc>
              </a:tr>
              <a:tr h="385225"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A7A7A7"/>
                    </a:solidFill>
                  </a:tcPr>
                </a:tc>
              </a:tr>
              <a:tr h="1494674"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graphicFrame>
        <p:nvGraphicFramePr>
          <p:cNvPr id="146" name="Table 146"/>
          <p:cNvGraphicFramePr/>
          <p:nvPr/>
        </p:nvGraphicFramePr>
        <p:xfrm>
          <a:off x="191591" y="269496"/>
          <a:ext cx="8881715" cy="646499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938620"/>
                <a:gridCol w="5943095"/>
              </a:tblGrid>
              <a:tr h="77045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Вид реакций и осложнений</a:t>
                      </a:r>
                    </a:p>
                  </a:txBody>
                  <a:tcPr marL="0" marR="0" marT="0" marB="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Причина</a:t>
                      </a:r>
                    </a:p>
                  </a:txBody>
                  <a:tcPr marL="0" marR="0" marT="0" marB="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</a:tr>
              <a:tr h="400634">
                <a:tc gridSpan="2">
                  <a:txBody>
                    <a:bodyPr/>
                    <a:lstStyle/>
                    <a:p>
                      <a:pPr algn="ctr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t>1. </a:t>
                      </a:r>
                      <a:r>
                        <a:rPr b="1"/>
                        <a:t>Непосредственные реакции и осложнения</a:t>
                      </a:r>
                    </a:p>
                  </a:txBody>
                  <a:tcPr marL="0" marR="0" marT="0" marB="0" anchor="ctr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257">
                <a:tc gridSpan="2">
                  <a:txBody>
                    <a:bodyPr/>
                    <a:lstStyle/>
                    <a:p>
                      <a:pPr algn="ctr">
                        <a:tabLst>
                          <a:tab pos="1993900" algn="l"/>
                          <a:tab pos="3009900" algn="r"/>
                        </a:tabLst>
                        <a:defRPr sz="1800"/>
                      </a:pPr>
                      <a:r>
                        <a:rPr sz="2000" b="1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Иммунные реакции и осложнения</a:t>
                      </a:r>
                    </a:p>
                  </a:txBody>
                  <a:tcPr marL="0" marR="0" marT="0" marB="0" anchor="ctr" horzOverflow="overflow">
                    <a:solidFill>
                      <a:srgbClr val="A7A7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504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Острый гемолиз</a:t>
                      </a:r>
                    </a:p>
                  </a:txBody>
                  <a:tcPr marL="0" marR="0" marT="0" marB="0" anchor="ctr" horzOverflow="overflow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Групповая (ABO) и резус-несовместимость эритроцитов донора и реципиента</a:t>
                      </a:r>
                    </a:p>
                  </a:txBody>
                  <a:tcPr marL="0" marR="0" marT="0" marB="0" anchor="ctr" horzOverflow="overflow">
                    <a:solidFill>
                      <a:srgbClr val="DDDDDD"/>
                    </a:solidFill>
                  </a:tcPr>
                </a:tc>
              </a:tr>
              <a:tr h="149467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Гипертермическая (фебрильная) негемолитическая реакция</a:t>
                      </a:r>
                    </a:p>
                  </a:txBody>
                  <a:tcPr marL="0" marR="0" marT="0" marB="0" anchor="ctr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Наличие гранулоцитов донора в переливаемой среде</a:t>
                      </a:r>
                    </a:p>
                  </a:txBody>
                  <a:tcPr marL="0" marR="0" marT="0" marB="0" anchor="ctr" horzOverflow="overflow">
                    <a:solidFill>
                      <a:srgbClr val="A7A7A7"/>
                    </a:solidFill>
                  </a:tcPr>
                </a:tc>
              </a:tr>
              <a:tr h="75504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Анафилактический шок</a:t>
                      </a:r>
                    </a:p>
                  </a:txBody>
                  <a:tcPr marL="0" marR="0" marT="0" marB="0" anchor="ctr" horzOverflow="overflow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Наличие антител класса A (IgA) и др.</a:t>
                      </a:r>
                    </a:p>
                  </a:txBody>
                  <a:tcPr marL="0" marR="0" marT="0" marB="0" anchor="ctr" horzOverflow="overflow">
                    <a:solidFill>
                      <a:srgbClr val="DDDDDD"/>
                    </a:solidFill>
                  </a:tcPr>
                </a:tc>
              </a:tr>
              <a:tr h="3852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Крапивница</a:t>
                      </a:r>
                    </a:p>
                  </a:txBody>
                  <a:tcPr marL="0" marR="0" marT="0" marB="0" anchor="ctr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Наличие антител к белкам плазмы</a:t>
                      </a:r>
                    </a:p>
                  </a:txBody>
                  <a:tcPr marL="0" marR="0" marT="0" marB="0" anchor="ctr" horzOverflow="overflow">
                    <a:solidFill>
                      <a:srgbClr val="A7A7A7"/>
                    </a:solidFill>
                  </a:tcPr>
                </a:tc>
              </a:tr>
              <a:tr h="1494674"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graphicFrame>
        <p:nvGraphicFramePr>
          <p:cNvPr id="150" name="Table 150"/>
          <p:cNvGraphicFramePr/>
          <p:nvPr/>
        </p:nvGraphicFramePr>
        <p:xfrm>
          <a:off x="191591" y="269496"/>
          <a:ext cx="8881715" cy="646499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938620"/>
                <a:gridCol w="5943095"/>
              </a:tblGrid>
              <a:tr h="77045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Вид реакций и осложнений</a:t>
                      </a:r>
                    </a:p>
                  </a:txBody>
                  <a:tcPr marL="0" marR="0" marT="0" marB="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Причина</a:t>
                      </a:r>
                    </a:p>
                  </a:txBody>
                  <a:tcPr marL="0" marR="0" marT="0" marB="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</a:tr>
              <a:tr h="400634">
                <a:tc gridSpan="2">
                  <a:txBody>
                    <a:bodyPr/>
                    <a:lstStyle/>
                    <a:p>
                      <a:pPr algn="ctr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t>1. </a:t>
                      </a:r>
                      <a:r>
                        <a:rPr b="1"/>
                        <a:t>Непосредственные реакции и осложнения</a:t>
                      </a:r>
                    </a:p>
                  </a:txBody>
                  <a:tcPr marL="0" marR="0" marT="0" marB="0" anchor="ctr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257">
                <a:tc gridSpan="2">
                  <a:txBody>
                    <a:bodyPr/>
                    <a:lstStyle/>
                    <a:p>
                      <a:pPr algn="ctr">
                        <a:tabLst>
                          <a:tab pos="1993900" algn="l"/>
                          <a:tab pos="3009900" algn="r"/>
                        </a:tabLst>
                        <a:defRPr sz="1800"/>
                      </a:pPr>
                      <a:r>
                        <a:rPr sz="2000" b="1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Иммунные реакции и осложнения</a:t>
                      </a:r>
                    </a:p>
                  </a:txBody>
                  <a:tcPr marL="0" marR="0" marT="0" marB="0" anchor="ctr" horzOverflow="overflow">
                    <a:solidFill>
                      <a:srgbClr val="A7A7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504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Острый гемолиз</a:t>
                      </a:r>
                    </a:p>
                  </a:txBody>
                  <a:tcPr marL="0" marR="0" marT="0" marB="0" anchor="ctr" horzOverflow="overflow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Групповая (ABO) и резус-несовместимость эритроцитов донора и реципиента</a:t>
                      </a:r>
                    </a:p>
                  </a:txBody>
                  <a:tcPr marL="0" marR="0" marT="0" marB="0" anchor="ctr" horzOverflow="overflow">
                    <a:solidFill>
                      <a:srgbClr val="DDDDDD"/>
                    </a:solidFill>
                  </a:tcPr>
                </a:tc>
              </a:tr>
              <a:tr h="149467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Гипертермическая (фебрильная) негемолитическая реакция</a:t>
                      </a:r>
                    </a:p>
                  </a:txBody>
                  <a:tcPr marL="0" marR="0" marT="0" marB="0" anchor="ctr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Наличие гранулоцитов донора в переливаемой среде</a:t>
                      </a:r>
                    </a:p>
                  </a:txBody>
                  <a:tcPr marL="0" marR="0" marT="0" marB="0" anchor="ctr" horzOverflow="overflow">
                    <a:solidFill>
                      <a:srgbClr val="A7A7A7"/>
                    </a:solidFill>
                  </a:tcPr>
                </a:tc>
              </a:tr>
              <a:tr h="75504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Анафилактический шок</a:t>
                      </a:r>
                    </a:p>
                  </a:txBody>
                  <a:tcPr marL="0" marR="0" marT="0" marB="0" anchor="ctr" horzOverflow="overflow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Наличие антител класса A (IgA) и др.</a:t>
                      </a:r>
                    </a:p>
                  </a:txBody>
                  <a:tcPr marL="0" marR="0" marT="0" marB="0" anchor="ctr" horzOverflow="overflow">
                    <a:solidFill>
                      <a:srgbClr val="DDDDDD"/>
                    </a:solidFill>
                  </a:tcPr>
                </a:tc>
              </a:tr>
              <a:tr h="38522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Крапивница</a:t>
                      </a:r>
                    </a:p>
                  </a:txBody>
                  <a:tcPr marL="0" marR="0" marT="0" marB="0" anchor="ctr" horzOverflow="overflow"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Наличие антител к белкам плазмы</a:t>
                      </a:r>
                    </a:p>
                  </a:txBody>
                  <a:tcPr marL="0" marR="0" marT="0" marB="0" anchor="ctr" horzOverflow="overflow">
                    <a:solidFill>
                      <a:srgbClr val="A7A7A7"/>
                    </a:solidFill>
                  </a:tcPr>
                </a:tc>
              </a:tr>
              <a:tr h="149467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Острое трансфузионно-обусловленное повреждение легких</a:t>
                      </a:r>
                    </a:p>
                  </a:txBody>
                  <a:tcPr marL="0" marR="0" marT="0" marB="0" anchor="ctr" horzOverflow="overflow"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Наличие или образование лейкоцитарных антител у донора или реципиента</a:t>
                      </a:r>
                    </a:p>
                  </a:txBody>
                  <a:tcPr marL="0" marR="0" marT="0" marB="0" anchor="ctr" horzOverflow="overflow"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99009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283463">
              <a:defRPr sz="1984"/>
            </a:pPr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graphicFrame>
        <p:nvGraphicFramePr>
          <p:cNvPr id="154" name="Table 154"/>
          <p:cNvGraphicFramePr/>
          <p:nvPr/>
        </p:nvGraphicFramePr>
        <p:xfrm>
          <a:off x="177800" y="158750"/>
          <a:ext cx="8788400" cy="6539856"/>
        </p:xfrm>
        <a:graphic>
          <a:graphicData uri="http://schemas.openxmlformats.org/drawingml/2006/table">
            <a:tbl>
              <a:tblPr bandRow="1">
                <a:tableStyleId>{33BA23B1-9221-436E-865A-0063620EA4FD}</a:tableStyleId>
              </a:tblPr>
              <a:tblGrid>
                <a:gridCol w="2923798"/>
                <a:gridCol w="5864602"/>
              </a:tblGrid>
              <a:tr h="440982"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1. Непосредственные реакции и осложнения</a:t>
                      </a:r>
                    </a:p>
                  </a:txBody>
                  <a:tcPr marL="0" marR="0" marT="0" marB="0" anchor="ctr" horzOverflow="overflow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982"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Неиммунные реакции и осложнения </a:t>
                      </a:r>
                    </a:p>
                  </a:txBody>
                  <a:tcPr marL="0" marR="0" marT="0" marB="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9566"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CBCBCB"/>
                    </a:solidFill>
                  </a:tcPr>
                </a:tc>
              </a:tr>
              <a:tr h="1614163"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E7E7E7"/>
                    </a:solidFill>
                  </a:tcPr>
                </a:tc>
              </a:tr>
              <a:tr h="1614163"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99009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283463">
              <a:defRPr sz="1984"/>
            </a:pPr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graphicFrame>
        <p:nvGraphicFramePr>
          <p:cNvPr id="158" name="Table 158"/>
          <p:cNvGraphicFramePr/>
          <p:nvPr/>
        </p:nvGraphicFramePr>
        <p:xfrm>
          <a:off x="177800" y="158750"/>
          <a:ext cx="8788400" cy="6539856"/>
        </p:xfrm>
        <a:graphic>
          <a:graphicData uri="http://schemas.openxmlformats.org/drawingml/2006/table">
            <a:tbl>
              <a:tblPr bandRow="1">
                <a:tableStyleId>{33BA23B1-9221-436E-865A-0063620EA4FD}</a:tableStyleId>
              </a:tblPr>
              <a:tblGrid>
                <a:gridCol w="2923798"/>
                <a:gridCol w="5864602"/>
              </a:tblGrid>
              <a:tr h="440982"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1. Непосредственные реакции и осложнения</a:t>
                      </a:r>
                    </a:p>
                  </a:txBody>
                  <a:tcPr marL="0" marR="0" marT="0" marB="0" anchor="ctr" horzOverflow="overflow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982"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Неиммунные реакции и осложнения </a:t>
                      </a:r>
                    </a:p>
                  </a:txBody>
                  <a:tcPr marL="0" marR="0" marT="0" marB="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95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Острый гемолиз</a:t>
                      </a:r>
                    </a:p>
                  </a:txBody>
                  <a:tcPr marL="0" marR="0" marT="0" marB="0" anchor="ctr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Разрушение эритроцитов донора вследствие нарушения температурного режима хранения или сроков хранения, несоблюдение правил подготовки к переливанию, смешивание с гипотоническим или гипертоническим растворами</a:t>
                      </a:r>
                    </a:p>
                  </a:txBody>
                  <a:tcPr marL="0" marR="0" marT="0" marB="0" anchor="ctr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CBCBCB"/>
                    </a:solidFill>
                  </a:tcPr>
                </a:tc>
              </a:tr>
              <a:tr h="1614163"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E7E7E7"/>
                    </a:solidFill>
                  </a:tcPr>
                </a:tc>
              </a:tr>
              <a:tr h="1614163"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99009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283463">
              <a:defRPr sz="1984"/>
            </a:pPr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graphicFrame>
        <p:nvGraphicFramePr>
          <p:cNvPr id="162" name="Table 162"/>
          <p:cNvGraphicFramePr/>
          <p:nvPr/>
        </p:nvGraphicFramePr>
        <p:xfrm>
          <a:off x="177800" y="158750"/>
          <a:ext cx="8788400" cy="6539856"/>
        </p:xfrm>
        <a:graphic>
          <a:graphicData uri="http://schemas.openxmlformats.org/drawingml/2006/table">
            <a:tbl>
              <a:tblPr bandRow="1">
                <a:tableStyleId>{33BA23B1-9221-436E-865A-0063620EA4FD}</a:tableStyleId>
              </a:tblPr>
              <a:tblGrid>
                <a:gridCol w="2923798"/>
                <a:gridCol w="5864602"/>
              </a:tblGrid>
              <a:tr h="440982"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1. Непосредственные реакции и осложнения</a:t>
                      </a:r>
                    </a:p>
                  </a:txBody>
                  <a:tcPr marL="0" marR="0" marT="0" marB="0" anchor="ctr" horzOverflow="overflow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982"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Неиммунные реакции и осложнения </a:t>
                      </a:r>
                    </a:p>
                  </a:txBody>
                  <a:tcPr marL="0" marR="0" marT="0" marB="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95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Острый гемолиз</a:t>
                      </a:r>
                    </a:p>
                  </a:txBody>
                  <a:tcPr marL="0" marR="0" marT="0" marB="0" anchor="ctr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Разрушение эритроцитов донора вследствие нарушения температурного режима хранения или сроков хранения, несоблюдение правил подготовки к переливанию, смешивание с гипотоническим или гипертоническим растворами</a:t>
                      </a:r>
                    </a:p>
                  </a:txBody>
                  <a:tcPr marL="0" marR="0" marT="0" marB="0" anchor="ctr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CBCBCB"/>
                    </a:solidFill>
                  </a:tcPr>
                </a:tc>
              </a:tr>
              <a:tr h="161416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Септический шок</a:t>
                      </a:r>
                    </a:p>
                  </a:txBody>
                  <a:tcPr marL="0" marR="0" marT="0" marB="0" anchor="ctr" horzOverflow="overflow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Трансфузия (переливание) инфицированной крови или ее компонентов, а также инфицированных солевых или коллоидных растворов</a:t>
                      </a:r>
                    </a:p>
                  </a:txBody>
                  <a:tcPr marL="0" marR="0" marT="0" marB="0" anchor="ctr" horzOverflow="overflow">
                    <a:solidFill>
                      <a:srgbClr val="E7E7E7"/>
                    </a:solidFill>
                  </a:tcPr>
                </a:tc>
              </a:tr>
              <a:tr h="1614163"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0" marR="0" marT="0" marB="0" anchor="ctr" horzOverflow="overflow"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546100" y="1717278"/>
            <a:ext cx="7815263" cy="3423444"/>
          </a:xfrm>
          <a:prstGeom prst="rect">
            <a:avLst/>
          </a:prstGeom>
        </p:spPr>
        <p:txBody>
          <a:bodyPr anchor="ctr"/>
          <a:lstStyle>
            <a:lvl1pPr marL="40639" indent="0" algn="ctr">
              <a:buSzTx/>
              <a:buNone/>
              <a:defRPr sz="28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- гематологический синдром, характеризующийся нарушением синтеза гемоглобина вследствие дефицита железа и проявляющийся анемией и сидеропенией, а также развитием трофических нарушений в органах и тканях</a:t>
            </a:r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180975" y="38100"/>
            <a:ext cx="8545513" cy="1258888"/>
          </a:xfrm>
          <a:prstGeom prst="rect">
            <a:avLst/>
          </a:prstGeom>
        </p:spPr>
        <p:txBody>
          <a:bodyPr/>
          <a:lstStyle/>
          <a:p>
            <a:pPr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  </a:t>
            </a:r>
            <a:r>
              <a:rPr b="1"/>
              <a:t>Железодефицитная анемия (ЖДА) 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99009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283463">
              <a:defRPr sz="1984"/>
            </a:pPr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graphicFrame>
        <p:nvGraphicFramePr>
          <p:cNvPr id="166" name="Table 166"/>
          <p:cNvGraphicFramePr/>
          <p:nvPr/>
        </p:nvGraphicFramePr>
        <p:xfrm>
          <a:off x="177800" y="158750"/>
          <a:ext cx="8788400" cy="6539856"/>
        </p:xfrm>
        <a:graphic>
          <a:graphicData uri="http://schemas.openxmlformats.org/drawingml/2006/table">
            <a:tbl>
              <a:tblPr bandRow="1">
                <a:tableStyleId>{33BA23B1-9221-436E-865A-0063620EA4FD}</a:tableStyleId>
              </a:tblPr>
              <a:tblGrid>
                <a:gridCol w="2923798"/>
                <a:gridCol w="5864602"/>
              </a:tblGrid>
              <a:tr h="440982"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1. Непосредственные реакции и осложнения</a:t>
                      </a:r>
                    </a:p>
                  </a:txBody>
                  <a:tcPr marL="0" marR="0" marT="0" marB="0" anchor="ctr" horzOverflow="overflow"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982"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000" b="1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Неиммунные реакции и осложнения </a:t>
                      </a:r>
                    </a:p>
                  </a:txBody>
                  <a:tcPr marL="0" marR="0" marT="0" marB="0" anchor="ctr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956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Острый гемолиз</a:t>
                      </a:r>
                    </a:p>
                  </a:txBody>
                  <a:tcPr marL="0" marR="0" marT="0" marB="0" anchor="ctr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Разрушение эритроцитов донора вследствие нарушения температурного режима хранения или сроков хранения, несоблюдение правил подготовки к переливанию, смешивание с гипотоническим или гипертоническим растворами</a:t>
                      </a:r>
                    </a:p>
                  </a:txBody>
                  <a:tcPr marL="0" marR="0" marT="0" marB="0" anchor="ctr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CBCBCB"/>
                    </a:solidFill>
                  </a:tcPr>
                </a:tc>
              </a:tr>
              <a:tr h="161416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Септический шок</a:t>
                      </a:r>
                    </a:p>
                  </a:txBody>
                  <a:tcPr marL="0" marR="0" marT="0" marB="0" anchor="ctr" horzOverflow="overflow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Трансфузия (переливание) инфицированной крови или ее компонентов, а также инфицированных солевых или коллоидных растворов</a:t>
                      </a:r>
                    </a:p>
                  </a:txBody>
                  <a:tcPr marL="0" marR="0" marT="0" marB="0" anchor="ctr" horzOverflow="overflow">
                    <a:solidFill>
                      <a:srgbClr val="E7E7E7"/>
                    </a:solidFill>
                  </a:tcPr>
                </a:tc>
              </a:tr>
              <a:tr h="161416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Острая сердечно-сосудистая недостаточность, отек легких</a:t>
                      </a:r>
                    </a:p>
                  </a:txBody>
                  <a:tcPr marL="0" marR="0" marT="0" marB="0" anchor="ctr" horzOverflow="overflow"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Волемическая (объемная) перегрузка</a:t>
                      </a:r>
                    </a:p>
                  </a:txBody>
                  <a:tcPr marL="0" marR="0" marT="0" marB="0" anchor="ctr" horzOverflow="overflow"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endParaRPr/>
          </a:p>
        </p:txBody>
      </p:sp>
      <p:graphicFrame>
        <p:nvGraphicFramePr>
          <p:cNvPr id="170" name="Table 170"/>
          <p:cNvGraphicFramePr/>
          <p:nvPr/>
        </p:nvGraphicFramePr>
        <p:xfrm>
          <a:off x="191591" y="239258"/>
          <a:ext cx="8760816" cy="637948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898619"/>
                <a:gridCol w="5862197"/>
              </a:tblGrid>
              <a:tr h="607053"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b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2. Отдаленные реакции и осложнения</a:t>
                      </a:r>
                    </a:p>
                  </a:txBody>
                  <a:tcPr marL="0" marR="0" marT="0" marB="0" anchor="ctr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6592">
                <a:tc gridSpan="2">
                  <a:txBody>
                    <a:bodyPr/>
                    <a:lstStyle/>
                    <a:p>
                      <a:pPr algn="ctr">
                        <a:tabLst>
                          <a:tab pos="1993900" algn="l"/>
                          <a:tab pos="3009900" algn="r"/>
                        </a:tabLst>
                        <a:defRPr sz="1800"/>
                      </a:pPr>
                      <a:r>
                        <a:rPr sz="2000" b="1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Иммунные реакции и осложнения</a:t>
                      </a:r>
                    </a:p>
                  </a:txBody>
                  <a:tcPr marL="0" marR="0" marT="0" marB="0" anchor="ctr" horzOverflow="overflow"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1835"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A7A7A7"/>
                    </a:solidFill>
                  </a:tcPr>
                </a:tc>
              </a:tr>
              <a:tr h="2612498"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DDDDDD"/>
                    </a:solidFill>
                  </a:tcPr>
                </a:tc>
              </a:tr>
              <a:tr h="1051503"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A7A7A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endParaRPr/>
          </a:p>
        </p:txBody>
      </p:sp>
      <p:graphicFrame>
        <p:nvGraphicFramePr>
          <p:cNvPr id="174" name="Table 174"/>
          <p:cNvGraphicFramePr/>
          <p:nvPr/>
        </p:nvGraphicFramePr>
        <p:xfrm>
          <a:off x="191591" y="239258"/>
          <a:ext cx="8760816" cy="637948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898619"/>
                <a:gridCol w="5862197"/>
              </a:tblGrid>
              <a:tr h="607053"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b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2. Отдаленные реакции и осложнения</a:t>
                      </a:r>
                    </a:p>
                  </a:txBody>
                  <a:tcPr marL="0" marR="0" marT="0" marB="0" anchor="ctr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6592">
                <a:tc gridSpan="2">
                  <a:txBody>
                    <a:bodyPr/>
                    <a:lstStyle/>
                    <a:p>
                      <a:pPr algn="ctr">
                        <a:tabLst>
                          <a:tab pos="1993900" algn="l"/>
                          <a:tab pos="3009900" algn="r"/>
                        </a:tabLst>
                        <a:defRPr sz="1800"/>
                      </a:pPr>
                      <a:r>
                        <a:rPr sz="2000" b="1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Иммунные реакции и осложнения</a:t>
                      </a:r>
                    </a:p>
                  </a:txBody>
                  <a:tcPr marL="0" marR="0" marT="0" marB="0" anchor="ctr" horzOverflow="overflow"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183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Гемолиз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Повторная трансфузия (переливание) с образованием антител к антигенам эритроцитов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A7A7A7"/>
                    </a:solidFill>
                  </a:tcPr>
                </a:tc>
              </a:tr>
              <a:tr h="2612498"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DDDDDD"/>
                    </a:solidFill>
                  </a:tcPr>
                </a:tc>
              </a:tr>
              <a:tr h="1051503"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A7A7A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endParaRPr/>
          </a:p>
        </p:txBody>
      </p:sp>
      <p:graphicFrame>
        <p:nvGraphicFramePr>
          <p:cNvPr id="178" name="Table 178"/>
          <p:cNvGraphicFramePr/>
          <p:nvPr/>
        </p:nvGraphicFramePr>
        <p:xfrm>
          <a:off x="191591" y="239258"/>
          <a:ext cx="8760816" cy="637948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898619"/>
                <a:gridCol w="5862197"/>
              </a:tblGrid>
              <a:tr h="607053"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b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2. Отдаленные реакции и осложнения</a:t>
                      </a:r>
                    </a:p>
                  </a:txBody>
                  <a:tcPr marL="0" marR="0" marT="0" marB="0" anchor="ctr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6592">
                <a:tc gridSpan="2">
                  <a:txBody>
                    <a:bodyPr/>
                    <a:lstStyle/>
                    <a:p>
                      <a:pPr algn="ctr">
                        <a:tabLst>
                          <a:tab pos="1993900" algn="l"/>
                          <a:tab pos="3009900" algn="r"/>
                        </a:tabLst>
                        <a:defRPr sz="1800"/>
                      </a:pPr>
                      <a:r>
                        <a:rPr sz="2000" b="1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Иммунные реакции и осложнения</a:t>
                      </a:r>
                    </a:p>
                  </a:txBody>
                  <a:tcPr marL="0" marR="0" marT="0" marB="0" anchor="ctr" horzOverflow="overflow"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183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Гемолиз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Повторная трансфузия (переливание) с образованием антител к антигенам эритроцитов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A7A7A7"/>
                    </a:solidFill>
                  </a:tcPr>
                </a:tc>
              </a:tr>
              <a:tr h="261249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Реакция "трансплантат против хозяина"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Иммунологический конфликт, обусловленный активацией T-лимфоцитов трансплантата (компонента крови) с образованием у реципиента цитокинов, стимулирующих антигенный ответ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DDDDDD"/>
                    </a:solidFill>
                  </a:tcPr>
                </a:tc>
              </a:tr>
              <a:tr h="1051503"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A7A7A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endParaRPr/>
          </a:p>
        </p:txBody>
      </p:sp>
      <p:graphicFrame>
        <p:nvGraphicFramePr>
          <p:cNvPr id="182" name="Table 182"/>
          <p:cNvGraphicFramePr/>
          <p:nvPr/>
        </p:nvGraphicFramePr>
        <p:xfrm>
          <a:off x="191591" y="239258"/>
          <a:ext cx="8760816" cy="6379481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898619"/>
                <a:gridCol w="5862197"/>
              </a:tblGrid>
              <a:tr h="607053"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b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2. Отдаленные реакции и осложнения</a:t>
                      </a:r>
                    </a:p>
                  </a:txBody>
                  <a:tcPr marL="0" marR="0" marT="0" marB="0" anchor="ctr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6592">
                <a:tc gridSpan="2">
                  <a:txBody>
                    <a:bodyPr/>
                    <a:lstStyle/>
                    <a:p>
                      <a:pPr algn="ctr">
                        <a:tabLst>
                          <a:tab pos="1993900" algn="l"/>
                          <a:tab pos="3009900" algn="r"/>
                        </a:tabLst>
                        <a:defRPr sz="1800"/>
                      </a:pPr>
                      <a:r>
                        <a:rPr sz="2000" b="1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Иммунные реакции и осложнения</a:t>
                      </a:r>
                    </a:p>
                  </a:txBody>
                  <a:tcPr marL="0" marR="0" marT="0" marB="0" anchor="ctr" horzOverflow="overflow"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183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Гемолиз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Повторная трансфузия (переливание) с образованием антител к антигенам эритроцитов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A7A7A7"/>
                    </a:solidFill>
                  </a:tcPr>
                </a:tc>
              </a:tr>
              <a:tr h="261249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Реакция "трансплантат против хозяина"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Иммунологический конфликт, обусловленный активацией T-лимфоцитов трансплантата (компонента крови) с образованием у реципиента цитокинов, стимулирующих антигенный ответ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DDDDDD"/>
                    </a:solidFill>
                  </a:tcPr>
                </a:tc>
              </a:tr>
              <a:tr h="105150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Посттрансфузионная пурпура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Образование антитромбоцитарных антител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A7A7A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endParaRPr/>
          </a:p>
        </p:txBody>
      </p:sp>
      <p:graphicFrame>
        <p:nvGraphicFramePr>
          <p:cNvPr id="186" name="Table 186"/>
          <p:cNvGraphicFramePr/>
          <p:nvPr/>
        </p:nvGraphicFramePr>
        <p:xfrm>
          <a:off x="210418" y="166687"/>
          <a:ext cx="8723163" cy="510057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886161"/>
                <a:gridCol w="5837002"/>
              </a:tblGrid>
              <a:tr h="794643"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b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2. Отдаленные реакции и осложнения</a:t>
                      </a:r>
                    </a:p>
                  </a:txBody>
                  <a:tcPr marL="0" marR="0" marT="0" marB="0" anchor="ctr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6556">
                <a:tc gridSpan="2">
                  <a:txBody>
                    <a:bodyPr/>
                    <a:lstStyle/>
                    <a:p>
                      <a:pPr algn="ctr">
                        <a:tabLst>
                          <a:tab pos="1993900" algn="l"/>
                          <a:tab pos="3009900" algn="r"/>
                        </a:tabLst>
                        <a:defRPr sz="1800"/>
                      </a:pPr>
                      <a:r>
                        <a:rPr sz="2000" b="1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Неиммунные реакции и осложнения</a:t>
                      </a:r>
                    </a:p>
                  </a:txBody>
                  <a:tcPr marL="0" marR="0" marT="0" marB="0" anchor="ctr" horzOverflow="overflow"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3756"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A7A7A7"/>
                    </a:solidFill>
                  </a:tcPr>
                </a:tc>
              </a:tr>
              <a:tr h="2155615"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endParaRPr/>
          </a:p>
        </p:txBody>
      </p:sp>
      <p:graphicFrame>
        <p:nvGraphicFramePr>
          <p:cNvPr id="190" name="Table 190"/>
          <p:cNvGraphicFramePr/>
          <p:nvPr/>
        </p:nvGraphicFramePr>
        <p:xfrm>
          <a:off x="210418" y="166687"/>
          <a:ext cx="8723163" cy="510057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886161"/>
                <a:gridCol w="5837002"/>
              </a:tblGrid>
              <a:tr h="794643"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b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2. Отдаленные реакции и осложнения</a:t>
                      </a:r>
                    </a:p>
                  </a:txBody>
                  <a:tcPr marL="0" marR="0" marT="0" marB="0" anchor="ctr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6556">
                <a:tc gridSpan="2">
                  <a:txBody>
                    <a:bodyPr/>
                    <a:lstStyle/>
                    <a:p>
                      <a:pPr algn="ctr">
                        <a:tabLst>
                          <a:tab pos="1993900" algn="l"/>
                          <a:tab pos="3009900" algn="r"/>
                        </a:tabLst>
                        <a:defRPr sz="1800"/>
                      </a:pPr>
                      <a:r>
                        <a:rPr sz="2000" b="1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Неиммунные реакции и осложнения</a:t>
                      </a:r>
                    </a:p>
                  </a:txBody>
                  <a:tcPr marL="0" marR="0" marT="0" marB="0" anchor="ctr" horzOverflow="overflow"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375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Перегрузка железом - гемосидероз органов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Многочисленные переливания эритроцитов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A7A7A7"/>
                    </a:solidFill>
                  </a:tcPr>
                </a:tc>
              </a:tr>
              <a:tr h="2155615"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20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endParaRPr/>
          </a:p>
        </p:txBody>
      </p:sp>
      <p:graphicFrame>
        <p:nvGraphicFramePr>
          <p:cNvPr id="194" name="Table 194"/>
          <p:cNvGraphicFramePr/>
          <p:nvPr/>
        </p:nvGraphicFramePr>
        <p:xfrm>
          <a:off x="210418" y="166687"/>
          <a:ext cx="8723163" cy="510057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886161"/>
                <a:gridCol w="5837002"/>
              </a:tblGrid>
              <a:tr h="794643">
                <a:tc gridSpan="2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800" b="1">
                          <a:solidFill>
                            <a:srgbClr val="FFFFFF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2. Отдаленные реакции и осложнения</a:t>
                      </a:r>
                    </a:p>
                  </a:txBody>
                  <a:tcPr marL="0" marR="0" marT="0" marB="0" anchor="ctr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6556">
                <a:tc gridSpan="2">
                  <a:txBody>
                    <a:bodyPr/>
                    <a:lstStyle/>
                    <a:p>
                      <a:pPr algn="ctr">
                        <a:tabLst>
                          <a:tab pos="1993900" algn="l"/>
                          <a:tab pos="3009900" algn="r"/>
                        </a:tabLst>
                        <a:defRPr sz="1800"/>
                      </a:pPr>
                      <a:r>
                        <a:rPr sz="2000" b="1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Неиммунные реакции и осложнения</a:t>
                      </a:r>
                    </a:p>
                  </a:txBody>
                  <a:tcPr marL="0" marR="0" marT="0" marB="0" anchor="ctr" horzOverflow="overflow"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375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Перегрузка железом - гемосидероз органов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A7A7A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Многочисленные переливания эритроцитов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A7A7A7"/>
                    </a:solidFill>
                  </a:tcPr>
                </a:tc>
              </a:tr>
              <a:tr h="215561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Инфицирование (трансмиссия вирусных инфекций)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Передача инфекционного агента (преимущественно вирусов) с донорской кровью или ее компонентами</a:t>
                      </a:r>
                    </a:p>
                  </a:txBody>
                  <a:tcPr marL="63500" marR="63500" marT="0" marB="0" anchor="ctr" horzOverflow="overflow">
                    <a:lnL w="6350">
                      <a:solidFill>
                        <a:srgbClr val="CBCBCB"/>
                      </a:solidFill>
                      <a:miter lim="400000"/>
                    </a:lnL>
                    <a:lnR w="6350">
                      <a:solidFill>
                        <a:srgbClr val="CBCBCB"/>
                      </a:solidFill>
                      <a:miter lim="400000"/>
                    </a:lnR>
                    <a:lnT w="6350">
                      <a:solidFill>
                        <a:srgbClr val="CBCBCB"/>
                      </a:solidFill>
                      <a:miter lim="400000"/>
                    </a:lnT>
                    <a:lnB w="6350">
                      <a:solidFill>
                        <a:srgbClr val="CBCBCB"/>
                      </a:solidFill>
                      <a:miter lim="400000"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219075" y="388937"/>
            <a:ext cx="8924925" cy="13319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Общие задачи в терапии анемии, связанной с кровопотерей:</a:t>
            </a:r>
          </a:p>
        </p:txBody>
      </p:sp>
      <p:sp>
        <p:nvSpPr>
          <p:cNvPr id="197" name="Shape 197"/>
          <p:cNvSpPr/>
          <p:nvPr/>
        </p:nvSpPr>
        <p:spPr>
          <a:xfrm>
            <a:off x="95250" y="2325687"/>
            <a:ext cx="8953500" cy="2225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320040" marR="40639" indent="-228600" defTabSz="914400">
              <a:buClr>
                <a:srgbClr val="000000"/>
              </a:buClr>
              <a:buSzPct val="100000"/>
              <a:buFont typeface="Arial"/>
              <a:buChar char="•"/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Уменьшение выраженности кровотечения (объема кровопотери)</a:t>
            </a:r>
          </a:p>
          <a:p>
            <a:pPr marL="320040" marR="40639" indent="-228600" defTabSz="914400">
              <a:buClr>
                <a:srgbClr val="000000"/>
              </a:buClr>
              <a:buSzPct val="100000"/>
              <a:buFont typeface="Arial"/>
              <a:buChar char="•"/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20040" marR="40639" indent="-228600" defTabSz="914400">
              <a:buClr>
                <a:srgbClr val="000000"/>
              </a:buClr>
              <a:buSzPct val="100000"/>
              <a:buFont typeface="Arial"/>
              <a:buChar char="•"/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Лечение связанных с анемией симптомов</a:t>
            </a:r>
          </a:p>
          <a:p>
            <a:pPr marL="360679" marR="40639" indent="-228600" defTabSz="914400">
              <a:buClr>
                <a:srgbClr val="000000"/>
              </a:buClr>
              <a:buSzPct val="100000"/>
              <a:buFont typeface="Arial"/>
              <a:buChar char="•"/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320040" marR="40639" indent="-228600" defTabSz="914400">
              <a:buClr>
                <a:srgbClr val="000000"/>
              </a:buClr>
              <a:buSzPct val="100000"/>
              <a:buFont typeface="Arial"/>
              <a:buChar char="•"/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При ЖДА необходимо использование препаратов железа </a:t>
            </a:r>
          </a:p>
        </p:txBody>
      </p:sp>
      <p:sp>
        <p:nvSpPr>
          <p:cNvPr id="198" name="Shape 198"/>
          <p:cNvSpPr/>
          <p:nvPr/>
        </p:nvSpPr>
        <p:spPr>
          <a:xfrm>
            <a:off x="5975350" y="6064250"/>
            <a:ext cx="3035300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0639" marR="40639" defTabSz="914400">
              <a:buClr>
                <a:srgbClr val="000000"/>
              </a:buClr>
              <a:buFont typeface="Arial"/>
              <a:tabLst>
                <a:tab pos="4953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900"/>
              <a:t>Ayers DM et al. </a:t>
            </a:r>
            <a:r>
              <a:rPr sz="900" i="1"/>
              <a:t>Nursing.</a:t>
            </a:r>
            <a:r>
              <a:rPr sz="900"/>
              <a:t> 2009;39:44-50</a:t>
            </a:r>
          </a:p>
          <a:p>
            <a:pPr marL="40639" marR="40639" defTabSz="914400">
              <a:buClr>
                <a:srgbClr val="000000"/>
              </a:buClr>
              <a:buFont typeface="Arial"/>
              <a:tabLst>
                <a:tab pos="4953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900"/>
              <a:t>Woolcock JG et al. </a:t>
            </a:r>
            <a:r>
              <a:rPr sz="900" i="1"/>
              <a:t>Fertil Steril.</a:t>
            </a:r>
            <a:r>
              <a:rPr sz="900"/>
              <a:t> 2008;90:2269-80</a:t>
            </a:r>
          </a:p>
          <a:p>
            <a:pPr marL="40639" marR="40639" defTabSz="914400">
              <a:buClr>
                <a:srgbClr val="000000"/>
              </a:buClr>
              <a:buFont typeface="Arial"/>
              <a:tabLst>
                <a:tab pos="495300" algn="l"/>
                <a:tab pos="952500" algn="l"/>
              </a:tabLst>
              <a:defRPr sz="9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Marret H. et al. European Journal of Obstetrics &amp; Gynecology and Reproductive Biology. – 2010. – Т. 152. – №. 2. – С. 133-137.</a:t>
            </a:r>
          </a:p>
        </p:txBody>
      </p:sp>
      <p:sp>
        <p:nvSpPr>
          <p:cNvPr id="199" name="Shape 199"/>
          <p:cNvSpPr/>
          <p:nvPr/>
        </p:nvSpPr>
        <p:spPr>
          <a:xfrm>
            <a:off x="3440112" y="1965325"/>
            <a:ext cx="2057401" cy="32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spcBef>
                <a:spcPts val="900"/>
              </a:spcBef>
              <a:buClr>
                <a:srgbClr val="000000"/>
              </a:buClr>
              <a:buFont typeface="Arial"/>
              <a:defRPr sz="1600" b="1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7058"/>
          </a:xfrm>
          <a:prstGeom prst="rect">
            <a:avLst/>
          </a:prstGeom>
        </p:spPr>
        <p:txBody>
          <a:bodyPr/>
          <a:lstStyle/>
          <a:p>
            <a:r>
              <a:t>Дефицит железа вследствие снижения поступления или усвоения железа:</a:t>
            </a:r>
          </a:p>
        </p:txBody>
      </p:sp>
      <p:sp>
        <p:nvSpPr>
          <p:cNvPr id="202" name="Shape 202"/>
          <p:cNvSpPr>
            <a:spLocks noGrp="1"/>
          </p:cNvSpPr>
          <p:nvPr>
            <p:ph type="body" idx="1"/>
          </p:nvPr>
        </p:nvSpPr>
        <p:spPr>
          <a:xfrm>
            <a:off x="457200" y="2197100"/>
            <a:ext cx="8229600" cy="3412729"/>
          </a:xfrm>
          <a:prstGeom prst="rect">
            <a:avLst/>
          </a:prstGeom>
        </p:spPr>
        <p:txBody>
          <a:bodyPr/>
          <a:lstStyle/>
          <a:p>
            <a:r>
              <a:t>алиментарный фактор при преимущественно вегетарианской диете</a:t>
            </a:r>
          </a:p>
          <a:p>
            <a:r>
              <a:t>резекция желудка и/или проксимальных отделов тонкой кишки</a:t>
            </a:r>
          </a:p>
          <a:p>
            <a:r>
              <a:t>хронический энтерит</a:t>
            </a:r>
          </a:p>
          <a:p>
            <a:r>
              <a:t>синдром нарушенного всасывания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457200" y="3048000"/>
            <a:ext cx="82423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40639" marR="40639" algn="ctr" defTabSz="914400">
              <a:buClr>
                <a:srgbClr val="000000"/>
              </a:buClr>
              <a:buFont typeface="Arial"/>
              <a:defRPr sz="28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По данным ВОЗ (2012) железодефицитная анемия развивается в среднем у 42% беременных</a:t>
            </a:r>
          </a:p>
        </p:txBody>
      </p:sp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457200" y="282575"/>
            <a:ext cx="8229600" cy="1508125"/>
          </a:xfrm>
          <a:prstGeom prst="rect">
            <a:avLst/>
          </a:prstGeom>
        </p:spPr>
        <p:txBody>
          <a:bodyPr/>
          <a:lstStyle/>
          <a:p>
            <a:r>
              <a:t>Наиболее частая причина анемии у беременных - железодефицитные состояния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77988"/>
          </a:xfrm>
          <a:prstGeom prst="rect">
            <a:avLst/>
          </a:prstGeom>
        </p:spPr>
        <p:txBody>
          <a:bodyPr/>
          <a:lstStyle/>
          <a:p>
            <a:r>
              <a:t>Дефицит железа вследствие повышенного расхода при беременности и в период лактации: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idx="1"/>
          </p:nvPr>
        </p:nvSpPr>
        <p:spPr>
          <a:xfrm>
            <a:off x="373285" y="1676400"/>
            <a:ext cx="8397430" cy="5042297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увеличение потребления экзогенного железа (до 5-6 г/сут) в связи с интенсификацией эритропоэза</a:t>
            </a:r>
          </a:p>
          <a:p>
            <a:pPr>
              <a:defRPr sz="2400"/>
            </a:pPr>
            <a:endParaRPr/>
          </a:p>
          <a:p>
            <a:pPr>
              <a:defRPr sz="2400"/>
            </a:pPr>
            <a:r>
              <a:t>увеличение эритроцитарной массы и возрастание потребностей плода за счет материнского депо</a:t>
            </a:r>
          </a:p>
          <a:p>
            <a:pPr>
              <a:defRPr sz="2400"/>
            </a:pPr>
            <a:endParaRPr/>
          </a:p>
          <a:p>
            <a:pPr>
              <a:defRPr sz="2400"/>
            </a:pPr>
            <a:r>
              <a:t>Дополнительными причинами снижения гемоглобина у беременных могут быть также неравномерное увеличение объема циркулирующей плазмы крови, объема эритроцитов, неадекватно низкая продукция эритропоэтина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92275"/>
          </a:xfrm>
          <a:prstGeom prst="rect">
            <a:avLst/>
          </a:prstGeom>
        </p:spPr>
        <p:txBody>
          <a:bodyPr/>
          <a:lstStyle/>
          <a:p>
            <a:r>
              <a:t>Факторы риска развития железодефицитной анемии: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idx="1"/>
          </p:nvPr>
        </p:nvSpPr>
        <p:spPr>
          <a:xfrm>
            <a:off x="300458" y="2092325"/>
            <a:ext cx="8543083" cy="4303713"/>
          </a:xfrm>
          <a:prstGeom prst="rect">
            <a:avLst/>
          </a:prstGeom>
        </p:spPr>
        <p:txBody>
          <a:bodyPr/>
          <a:lstStyle/>
          <a:p>
            <a:r>
              <a:t>ранний токсикоз беременных</a:t>
            </a:r>
          </a:p>
          <a:p>
            <a:r>
              <a:t>предлежание плаценты</a:t>
            </a:r>
          </a:p>
          <a:p>
            <a:r>
              <a:t>многоплодная беременность</a:t>
            </a:r>
          </a:p>
          <a:p>
            <a:r>
              <a:t>частые роды с длительным лактационным периодом</a:t>
            </a:r>
          </a:p>
          <a:p>
            <a:r>
              <a:t>короткие промежутки между родами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639939"/>
          </a:xfrm>
          <a:prstGeom prst="rect">
            <a:avLst/>
          </a:prstGeom>
        </p:spPr>
        <p:txBody>
          <a:bodyPr/>
          <a:lstStyle/>
          <a:p>
            <a:r>
              <a:t>Клиническая картина</a:t>
            </a:r>
          </a:p>
        </p:txBody>
      </p:sp>
      <p:sp>
        <p:nvSpPr>
          <p:cNvPr id="211" name="Shape 211"/>
          <p:cNvSpPr>
            <a:spLocks noGrp="1"/>
          </p:cNvSpPr>
          <p:nvPr>
            <p:ph type="body" sz="half" idx="1"/>
          </p:nvPr>
        </p:nvSpPr>
        <p:spPr>
          <a:xfrm>
            <a:off x="457200" y="2324100"/>
            <a:ext cx="8229600" cy="2599085"/>
          </a:xfrm>
          <a:prstGeom prst="rect">
            <a:avLst/>
          </a:prstGeom>
        </p:spPr>
        <p:txBody>
          <a:bodyPr anchor="ctr"/>
          <a:lstStyle>
            <a:lvl1pPr marL="40639" indent="0" algn="ctr">
              <a:buSzTx/>
              <a:buNone/>
            </a:lvl1pPr>
          </a:lstStyle>
          <a:p>
            <a:r>
              <a:t>Клинические проявления железодефицитной анемии включают симптомы анемии (признаки гемической гипоксии) и сидеропении (признаки тканевого дефицита железа)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marL="0" marR="0">
              <a:defRPr>
                <a:uFillTx/>
              </a:defRPr>
            </a:lvl1pPr>
          </a:lstStyle>
          <a:p>
            <a:r>
              <a:t>Клинические признаки сидеропении:</a:t>
            </a:r>
          </a:p>
        </p:txBody>
      </p:sp>
      <p:sp>
        <p:nvSpPr>
          <p:cNvPr id="214" name="Shape 214"/>
          <p:cNvSpPr>
            <a:spLocks noGrp="1"/>
          </p:cNvSpPr>
          <p:nvPr>
            <p:ph type="body" idx="1"/>
          </p:nvPr>
        </p:nvSpPr>
        <p:spPr>
          <a:xfrm>
            <a:off x="368300" y="1447800"/>
            <a:ext cx="8229600" cy="5257800"/>
          </a:xfrm>
          <a:prstGeom prst="rect">
            <a:avLst/>
          </a:prstGeom>
        </p:spPr>
        <p:txBody>
          <a:bodyPr/>
          <a:lstStyle/>
          <a:p>
            <a:pPr marL="409916" marR="0" indent="-369276">
              <a:defRPr sz="2400">
                <a:uFillTx/>
              </a:defRPr>
            </a:pPr>
            <a:r>
              <a:t>сухость и шелушение кожи, ломкость волос и ногтей </a:t>
            </a:r>
          </a:p>
          <a:p>
            <a:pPr marL="409916" marR="0" indent="-369276">
              <a:defRPr sz="2400">
                <a:uFillTx/>
              </a:defRPr>
            </a:pPr>
            <a:r>
              <a:t>извращение вкуса (патофагия)</a:t>
            </a:r>
          </a:p>
          <a:p>
            <a:pPr marL="409916" marR="0" indent="-369276">
              <a:defRPr sz="2400">
                <a:uFillTx/>
              </a:defRPr>
            </a:pPr>
            <a:r>
              <a:t>обоняния (патоосмия) </a:t>
            </a:r>
          </a:p>
          <a:p>
            <a:pPr marL="409916" marR="0" indent="-369276">
              <a:defRPr sz="2400">
                <a:uFillTx/>
              </a:defRPr>
            </a:pPr>
            <a:r>
              <a:t>койлонихия (ложкообразная вогнутость ногтей) </a:t>
            </a:r>
          </a:p>
          <a:p>
            <a:pPr marL="409916" marR="0" indent="-369276">
              <a:defRPr sz="2400">
                <a:uFillTx/>
              </a:defRPr>
            </a:pPr>
            <a:r>
              <a:t>хейлит (заеды)</a:t>
            </a:r>
          </a:p>
          <a:p>
            <a:pPr marL="409916" marR="0" indent="-369276">
              <a:defRPr sz="2400">
                <a:uFillTx/>
              </a:defRPr>
            </a:pPr>
            <a:r>
              <a:t>"синева" склер</a:t>
            </a:r>
          </a:p>
          <a:p>
            <a:pPr marL="409916" marR="0" indent="-369276">
              <a:defRPr sz="2400">
                <a:uFillTx/>
              </a:defRPr>
            </a:pPr>
            <a:r>
              <a:t>ангулярный стоматит</a:t>
            </a:r>
          </a:p>
          <a:p>
            <a:pPr marL="409916" marR="0" indent="-369276">
              <a:defRPr sz="2400">
                <a:uFillTx/>
              </a:defRPr>
            </a:pPr>
            <a:r>
              <a:t>атрофический глоссит ("лаковый" язык) </a:t>
            </a:r>
          </a:p>
          <a:p>
            <a:pPr marL="409916" marR="0" indent="-369276">
              <a:defRPr sz="2400">
                <a:uFillTx/>
              </a:defRPr>
            </a:pPr>
            <a:r>
              <a:t>мышечная слабость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Осложнения</a:t>
            </a:r>
          </a:p>
        </p:txBody>
      </p:sp>
      <p:sp>
        <p:nvSpPr>
          <p:cNvPr id="217" name="Shape 217"/>
          <p:cNvSpPr>
            <a:spLocks noGrp="1"/>
          </p:cNvSpPr>
          <p:nvPr>
            <p:ph type="body" idx="1"/>
          </p:nvPr>
        </p:nvSpPr>
        <p:spPr>
          <a:xfrm>
            <a:off x="215900" y="1409700"/>
            <a:ext cx="8524181" cy="5257800"/>
          </a:xfrm>
          <a:prstGeom prst="rect">
            <a:avLst/>
          </a:prstGeom>
        </p:spPr>
        <p:txBody>
          <a:bodyPr/>
          <a:lstStyle/>
          <a:p>
            <a:pPr marL="383539" indent="-342899">
              <a:defRPr sz="2000"/>
            </a:pPr>
            <a:r>
              <a:t>риск преждевременных родов и рождения ребенка с низкой массой тела </a:t>
            </a:r>
          </a:p>
          <a:p>
            <a:pPr marL="383539" indent="-342899">
              <a:defRPr sz="2000"/>
            </a:pPr>
            <a:r>
              <a:t>увеличивается частота развития преэклампсии (у 40-50%) </a:t>
            </a:r>
          </a:p>
          <a:p>
            <a:pPr marL="383539" indent="-342899">
              <a:defRPr sz="2000"/>
            </a:pPr>
            <a:r>
              <a:t>В 1,5-2 раза чаще происходит несвоевременное излитие околоплодных вод</a:t>
            </a:r>
          </a:p>
          <a:p>
            <a:pPr marL="383539" indent="-342899">
              <a:defRPr sz="2000"/>
            </a:pPr>
            <a:r>
              <a:t>Слабость родовой деятельности отмечают у 10-15%</a:t>
            </a:r>
          </a:p>
          <a:p>
            <a:pPr marL="383539" indent="-342899">
              <a:defRPr sz="2000"/>
            </a:pPr>
            <a:r>
              <a:t>Увеличивается частота патологической кровопотери в родах (у 8-10%)</a:t>
            </a:r>
          </a:p>
          <a:p>
            <a:pPr marL="383539" indent="-342899">
              <a:defRPr sz="2000"/>
            </a:pPr>
            <a:r>
              <a:t> Гипогалактия </a:t>
            </a:r>
          </a:p>
          <a:p>
            <a:pPr marL="383539" indent="-342899">
              <a:defRPr sz="2000"/>
            </a:pPr>
            <a:r>
              <a:t>У родильниц увеличивается частота инфекционных осложнений (до 12%).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Лабораторные признаки железодефицитной анемии у беременных:</a:t>
            </a:r>
          </a:p>
        </p:txBody>
      </p:sp>
      <p:sp>
        <p:nvSpPr>
          <p:cNvPr id="220" name="Shape 220"/>
          <p:cNvSpPr>
            <a:spLocks noGrp="1"/>
          </p:cNvSpPr>
          <p:nvPr>
            <p:ph type="body" idx="1"/>
          </p:nvPr>
        </p:nvSpPr>
        <p:spPr>
          <a:xfrm>
            <a:off x="150812" y="1600200"/>
            <a:ext cx="8804276" cy="5257800"/>
          </a:xfrm>
          <a:prstGeom prst="rect">
            <a:avLst/>
          </a:prstGeom>
        </p:spPr>
        <p:txBody>
          <a:bodyPr anchor="ctr"/>
          <a:lstStyle/>
          <a:p>
            <a:pPr marL="383540" indent="-342900">
              <a:defRPr sz="1700"/>
            </a:pPr>
            <a:r>
              <a:t>снижение среднего объема эритроцита менее 80 фл, отражает микроцитоз;</a:t>
            </a:r>
          </a:p>
          <a:p>
            <a:pPr marL="383540" indent="-342900">
              <a:defRPr sz="1700"/>
            </a:pPr>
            <a:r>
              <a:t>снижение среднего содержания гемоглобина в эритроците менее 30 пг, отражает гипохромию;</a:t>
            </a:r>
          </a:p>
          <a:p>
            <a:pPr marL="383540" indent="-342900">
              <a:defRPr sz="1700"/>
            </a:pPr>
            <a:r>
              <a:t>повышение ширины распределения эритроцита по объему более 14,5%, отражает анизоцитоз;</a:t>
            </a:r>
          </a:p>
          <a:p>
            <a:pPr marL="383540" indent="-342900">
              <a:defRPr sz="1700"/>
            </a:pPr>
            <a:r>
              <a:t>ретикулоциты в норме (при отсутствии кровотечения и вне терапии);</a:t>
            </a:r>
          </a:p>
          <a:p>
            <a:pPr marL="383540" indent="-342900">
              <a:defRPr sz="1700"/>
            </a:pPr>
            <a:r>
              <a:t>снижение сывороточного железа менее 12,5 мкмоль/л;</a:t>
            </a:r>
          </a:p>
          <a:p>
            <a:pPr marL="383540" indent="-342900">
              <a:defRPr sz="1700"/>
            </a:pPr>
            <a:r>
              <a:t>повышение общей железосвязывающей способности сыворотки более 85 мкмоль/л;</a:t>
            </a:r>
          </a:p>
          <a:p>
            <a:pPr marL="383540" indent="-342900">
              <a:defRPr sz="1700"/>
            </a:pPr>
            <a:r>
              <a:t>повышение трансферрина более 80 мкмоль/л;</a:t>
            </a:r>
          </a:p>
          <a:p>
            <a:pPr marL="383540" indent="-342900">
              <a:defRPr sz="1700"/>
            </a:pPr>
            <a:r>
              <a:t>снижение насыщения трансферрина железом менее 17 (17%);</a:t>
            </a:r>
          </a:p>
          <a:p>
            <a:pPr marL="383540" indent="-342900">
              <a:defRPr sz="1700"/>
            </a:pPr>
            <a:r>
              <a:t>снижение сывороточного ферритина менее 15 мкг/л (15 нг/мл);</a:t>
            </a:r>
          </a:p>
          <a:p>
            <a:pPr marL="383540" indent="-342900">
              <a:defRPr sz="1700"/>
            </a:pPr>
            <a:r>
              <a:t>повышение эритропоэтина более 30 МЕ/мл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xfrm>
            <a:off x="0" y="0"/>
            <a:ext cx="9015413" cy="1258888"/>
          </a:xfrm>
          <a:prstGeom prst="rect">
            <a:avLst/>
          </a:prstGeom>
        </p:spPr>
        <p:txBody>
          <a:bodyPr/>
          <a:lstStyle>
            <a:lvl1pPr>
              <a:defRPr sz="32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   Причины дефицита железа</a:t>
            </a:r>
          </a:p>
        </p:txBody>
      </p:sp>
      <p:sp>
        <p:nvSpPr>
          <p:cNvPr id="223" name="Shape 223"/>
          <p:cNvSpPr>
            <a:spLocks noGrp="1"/>
          </p:cNvSpPr>
          <p:nvPr>
            <p:ph type="body" idx="1"/>
          </p:nvPr>
        </p:nvSpPr>
        <p:spPr>
          <a:xfrm>
            <a:off x="454025" y="1677987"/>
            <a:ext cx="8312150" cy="4465638"/>
          </a:xfrm>
          <a:prstGeom prst="rect">
            <a:avLst/>
          </a:prstGeom>
        </p:spPr>
        <p:txBody>
          <a:bodyPr/>
          <a:lstStyle/>
          <a:p>
            <a:pPr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Кровопотери различного генеза</a:t>
            </a:r>
          </a:p>
          <a:p>
            <a:pPr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Повышенная потребность в железе</a:t>
            </a:r>
          </a:p>
          <a:p>
            <a:pPr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Нарушение поступления и усвоения железа</a:t>
            </a:r>
          </a:p>
          <a:p>
            <a:pPr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Врожденный дефицит железа</a:t>
            </a:r>
          </a:p>
          <a:p>
            <a:pPr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Нарушение транспорта железа вследствие дефицита трансферрина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126206" y="-126184"/>
            <a:ext cx="8891588" cy="1258889"/>
          </a:xfrm>
          <a:prstGeom prst="rect">
            <a:avLst/>
          </a:prstGeom>
        </p:spPr>
        <p:txBody>
          <a:bodyPr/>
          <a:lstStyle/>
          <a:p>
            <a:r>
              <a:t>Пероральные препараты железа</a:t>
            </a:r>
          </a:p>
        </p:txBody>
      </p:sp>
      <p:sp>
        <p:nvSpPr>
          <p:cNvPr id="226" name="Shape 226"/>
          <p:cNvSpPr/>
          <p:nvPr/>
        </p:nvSpPr>
        <p:spPr>
          <a:xfrm>
            <a:off x="6419850" y="6360318"/>
            <a:ext cx="2506177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defTabSz="914400">
              <a:buClr>
                <a:srgbClr val="000000"/>
              </a:buClr>
              <a:buFont typeface="Arial"/>
              <a:tabLst>
                <a:tab pos="4953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800"/>
              <a:t>Lyseng-Williamson KA et al. </a:t>
            </a:r>
            <a:r>
              <a:rPr sz="800" i="1"/>
              <a:t>Drugs.</a:t>
            </a:r>
            <a:r>
              <a:rPr sz="800"/>
              <a:t> 2009;69:739-56</a:t>
            </a:r>
          </a:p>
          <a:p>
            <a:pPr marL="40639" marR="40639" defTabSz="914400">
              <a:buClr>
                <a:srgbClr val="000000"/>
              </a:buClr>
              <a:buFont typeface="Arial"/>
              <a:tabLst>
                <a:tab pos="4953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800"/>
              <a:t>Van Wyck DB et al. </a:t>
            </a:r>
            <a:r>
              <a:rPr sz="800" i="1"/>
              <a:t>Transfusion.</a:t>
            </a:r>
            <a:r>
              <a:rPr sz="800"/>
              <a:t> 2009;49:2719-28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xfrm>
            <a:off x="126206" y="-126184"/>
            <a:ext cx="8891588" cy="1258889"/>
          </a:xfrm>
          <a:prstGeom prst="rect">
            <a:avLst/>
          </a:prstGeom>
        </p:spPr>
        <p:txBody>
          <a:bodyPr/>
          <a:lstStyle/>
          <a:p>
            <a:r>
              <a:t>Пероральные препараты железа</a:t>
            </a:r>
          </a:p>
        </p:txBody>
      </p:sp>
      <p:sp>
        <p:nvSpPr>
          <p:cNvPr id="229" name="Shape 229"/>
          <p:cNvSpPr/>
          <p:nvPr/>
        </p:nvSpPr>
        <p:spPr>
          <a:xfrm>
            <a:off x="200514" y="1344887"/>
            <a:ext cx="3441701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220027" marR="40639" indent="-179387" defTabSz="914400">
              <a:buClr>
                <a:srgbClr val="000000"/>
              </a:buClr>
              <a:buFont typeface="Arial"/>
              <a:defRPr sz="2000" b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Преимущества</a:t>
            </a:r>
          </a:p>
        </p:txBody>
      </p:sp>
      <p:sp>
        <p:nvSpPr>
          <p:cNvPr id="230" name="Shape 230"/>
          <p:cNvSpPr/>
          <p:nvPr/>
        </p:nvSpPr>
        <p:spPr>
          <a:xfrm>
            <a:off x="6419850" y="6360318"/>
            <a:ext cx="2506177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defTabSz="914400">
              <a:buClr>
                <a:srgbClr val="000000"/>
              </a:buClr>
              <a:buFont typeface="Arial"/>
              <a:tabLst>
                <a:tab pos="4953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800"/>
              <a:t>Lyseng-Williamson KA et al. </a:t>
            </a:r>
            <a:r>
              <a:rPr sz="800" i="1"/>
              <a:t>Drugs.</a:t>
            </a:r>
            <a:r>
              <a:rPr sz="800"/>
              <a:t> 2009;69:739-56</a:t>
            </a:r>
          </a:p>
          <a:p>
            <a:pPr marL="40639" marR="40639" defTabSz="914400">
              <a:buClr>
                <a:srgbClr val="000000"/>
              </a:buClr>
              <a:buFont typeface="Arial"/>
              <a:tabLst>
                <a:tab pos="4953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800"/>
              <a:t>Van Wyck DB et al. </a:t>
            </a:r>
            <a:r>
              <a:rPr sz="800" i="1"/>
              <a:t>Transfusion.</a:t>
            </a:r>
            <a:r>
              <a:rPr sz="800"/>
              <a:t> 2009;49:2719-28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/>
          </p:cNvSpPr>
          <p:nvPr>
            <p:ph type="title"/>
          </p:nvPr>
        </p:nvSpPr>
        <p:spPr>
          <a:xfrm>
            <a:off x="126206" y="-126184"/>
            <a:ext cx="8891588" cy="1258889"/>
          </a:xfrm>
          <a:prstGeom prst="rect">
            <a:avLst/>
          </a:prstGeom>
        </p:spPr>
        <p:txBody>
          <a:bodyPr/>
          <a:lstStyle/>
          <a:p>
            <a:r>
              <a:t>Пероральные препараты железа</a:t>
            </a:r>
          </a:p>
        </p:txBody>
      </p:sp>
      <p:sp>
        <p:nvSpPr>
          <p:cNvPr id="233" name="Shape 233"/>
          <p:cNvSpPr/>
          <p:nvPr/>
        </p:nvSpPr>
        <p:spPr>
          <a:xfrm>
            <a:off x="200514" y="1344887"/>
            <a:ext cx="3441701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0027" marR="40639" indent="-179387" defTabSz="914400">
              <a:buClr>
                <a:srgbClr val="000000"/>
              </a:buClr>
              <a:buFont typeface="Arial"/>
              <a:defRPr sz="2000" b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Преимущества</a:t>
            </a:r>
          </a:p>
          <a:p>
            <a:pPr marL="220027" marR="40639" indent="-179387" defTabSz="91440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Доступность</a:t>
            </a:r>
          </a:p>
        </p:txBody>
      </p:sp>
      <p:sp>
        <p:nvSpPr>
          <p:cNvPr id="234" name="Shape 234"/>
          <p:cNvSpPr/>
          <p:nvPr/>
        </p:nvSpPr>
        <p:spPr>
          <a:xfrm>
            <a:off x="6419850" y="6360318"/>
            <a:ext cx="2506177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defTabSz="914400">
              <a:buClr>
                <a:srgbClr val="000000"/>
              </a:buClr>
              <a:buFont typeface="Arial"/>
              <a:tabLst>
                <a:tab pos="4953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800"/>
              <a:t>Lyseng-Williamson KA et al. </a:t>
            </a:r>
            <a:r>
              <a:rPr sz="800" i="1"/>
              <a:t>Drugs.</a:t>
            </a:r>
            <a:r>
              <a:rPr sz="800"/>
              <a:t> 2009;69:739-56</a:t>
            </a:r>
          </a:p>
          <a:p>
            <a:pPr marL="40639" marR="40639" defTabSz="914400">
              <a:buClr>
                <a:srgbClr val="000000"/>
              </a:buClr>
              <a:buFont typeface="Arial"/>
              <a:tabLst>
                <a:tab pos="4953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800"/>
              <a:t>Van Wyck DB et al. </a:t>
            </a:r>
            <a:r>
              <a:rPr sz="800" i="1"/>
              <a:t>Transfusion.</a:t>
            </a:r>
            <a:r>
              <a:rPr sz="800"/>
              <a:t> 2009;49:2719-28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title"/>
          </p:nvPr>
        </p:nvSpPr>
        <p:spPr>
          <a:xfrm>
            <a:off x="1122362" y="0"/>
            <a:ext cx="6837363" cy="1258888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sz="4000"/>
              <a:t>    </a:t>
            </a:r>
            <a:r>
              <a:rPr sz="3200" b="1"/>
              <a:t>Классификация ЖДА (ВОЗ)</a:t>
            </a:r>
          </a:p>
        </p:txBody>
      </p:sp>
      <p:sp>
        <p:nvSpPr>
          <p:cNvPr id="72" name="Shape 72"/>
          <p:cNvSpPr/>
          <p:nvPr/>
        </p:nvSpPr>
        <p:spPr>
          <a:xfrm>
            <a:off x="636587" y="6115050"/>
            <a:ext cx="8585201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r" defTabSz="914400">
              <a:buClr>
                <a:srgbClr val="000000"/>
              </a:buClr>
              <a:buFont typeface="Arial"/>
              <a:defRPr sz="900" i="1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0639" marR="40639" algn="r" defTabSz="914400">
              <a:buClr>
                <a:srgbClr val="000000"/>
              </a:buClr>
              <a:buFont typeface="Arial"/>
              <a:defRPr sz="900" i="1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0639" marR="40639" algn="r" defTabSz="914400">
              <a:buClr>
                <a:srgbClr val="000000"/>
              </a:buClr>
              <a:buFont typeface="Arial"/>
              <a:defRPr sz="900" i="1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1. World Health Organization et al. Haemoglobin concentrations for the diagnosis of anaemia and assessment of severity. – 2011.</a:t>
            </a:r>
          </a:p>
          <a:p>
            <a:pPr marL="40639" marR="40639" algn="r" defTabSz="914400">
              <a:buClr>
                <a:srgbClr val="000000"/>
              </a:buClr>
              <a:buFont typeface="Arial"/>
              <a:defRPr sz="900" i="1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2. UNICEF/UNU/WHO. Iron Deficiency Anemia: Assessment, Prevention, and Control. A Guide for Programme Managers.– Geneva: WHO/NHD, 2001.</a:t>
            </a:r>
          </a:p>
          <a:p>
            <a:pPr marL="40639" marR="40639" algn="r" defTabSz="914400">
              <a:buClr>
                <a:srgbClr val="000000"/>
              </a:buClr>
              <a:buFont typeface="Arial"/>
              <a:defRPr sz="900" i="1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3. Сухих Г.Т. и соавт. Кровесберегающие технологии у гинекологических больных (протокол лечения). Под редакцией акад. РАН, проф. Л.В. Адамян.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6206" y="-126184"/>
            <a:ext cx="8891588" cy="1258889"/>
          </a:xfrm>
          <a:prstGeom prst="rect">
            <a:avLst/>
          </a:prstGeom>
        </p:spPr>
        <p:txBody>
          <a:bodyPr/>
          <a:lstStyle/>
          <a:p>
            <a:r>
              <a:t>Пероральные препараты железа</a:t>
            </a:r>
          </a:p>
        </p:txBody>
      </p:sp>
      <p:sp>
        <p:nvSpPr>
          <p:cNvPr id="237" name="Shape 237"/>
          <p:cNvSpPr/>
          <p:nvPr/>
        </p:nvSpPr>
        <p:spPr>
          <a:xfrm>
            <a:off x="200514" y="1344887"/>
            <a:ext cx="3441701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0027" marR="40639" indent="-179387" defTabSz="914400">
              <a:buClr>
                <a:srgbClr val="000000"/>
              </a:buClr>
              <a:buFont typeface="Arial"/>
              <a:defRPr sz="2000" b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Преимущества</a:t>
            </a:r>
          </a:p>
          <a:p>
            <a:pPr marL="220027" marR="40639" indent="-179387" defTabSz="91440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Доступность</a:t>
            </a:r>
          </a:p>
          <a:p>
            <a:pPr marL="220027" marR="40639" indent="-179387" defTabSz="914400"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Удобная форма</a:t>
            </a:r>
          </a:p>
        </p:txBody>
      </p:sp>
      <p:sp>
        <p:nvSpPr>
          <p:cNvPr id="238" name="Shape 238"/>
          <p:cNvSpPr/>
          <p:nvPr/>
        </p:nvSpPr>
        <p:spPr>
          <a:xfrm>
            <a:off x="6419850" y="6360318"/>
            <a:ext cx="2506177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defTabSz="914400">
              <a:buClr>
                <a:srgbClr val="000000"/>
              </a:buClr>
              <a:buFont typeface="Arial"/>
              <a:tabLst>
                <a:tab pos="4953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800"/>
              <a:t>Lyseng-Williamson KA et al. </a:t>
            </a:r>
            <a:r>
              <a:rPr sz="800" i="1"/>
              <a:t>Drugs.</a:t>
            </a:r>
            <a:r>
              <a:rPr sz="800"/>
              <a:t> 2009;69:739-56</a:t>
            </a:r>
          </a:p>
          <a:p>
            <a:pPr marL="40639" marR="40639" defTabSz="914400">
              <a:buClr>
                <a:srgbClr val="000000"/>
              </a:buClr>
              <a:buFont typeface="Arial"/>
              <a:tabLst>
                <a:tab pos="4953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800"/>
              <a:t>Van Wyck DB et al. </a:t>
            </a:r>
            <a:r>
              <a:rPr sz="800" i="1"/>
              <a:t>Transfusion.</a:t>
            </a:r>
            <a:r>
              <a:rPr sz="800"/>
              <a:t> 2009;49:2719-28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/>
          </p:cNvSpPr>
          <p:nvPr>
            <p:ph type="title"/>
          </p:nvPr>
        </p:nvSpPr>
        <p:spPr>
          <a:xfrm>
            <a:off x="126206" y="-126184"/>
            <a:ext cx="8891588" cy="1258889"/>
          </a:xfrm>
          <a:prstGeom prst="rect">
            <a:avLst/>
          </a:prstGeom>
        </p:spPr>
        <p:txBody>
          <a:bodyPr/>
          <a:lstStyle/>
          <a:p>
            <a:r>
              <a:t>Пероральные препараты железа</a:t>
            </a:r>
          </a:p>
        </p:txBody>
      </p:sp>
      <p:sp>
        <p:nvSpPr>
          <p:cNvPr id="241" name="Shape 241"/>
          <p:cNvSpPr/>
          <p:nvPr/>
        </p:nvSpPr>
        <p:spPr>
          <a:xfrm>
            <a:off x="200514" y="1344887"/>
            <a:ext cx="3441701" cy="1382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0027" marR="40639" indent="-179387" defTabSz="914400">
              <a:buClr>
                <a:srgbClr val="000000"/>
              </a:buClr>
              <a:buFont typeface="Arial"/>
              <a:defRPr sz="2000" b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Преимущества</a:t>
            </a:r>
          </a:p>
          <a:p>
            <a:pPr marL="220027" marR="40639" indent="-179387" defTabSz="91440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Доступность</a:t>
            </a:r>
          </a:p>
          <a:p>
            <a:pPr marL="220027" marR="40639" indent="-179387" defTabSz="914400"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Удобная форма</a:t>
            </a:r>
          </a:p>
          <a:p>
            <a:pPr marL="220027" marR="40639" indent="-179387" defTabSz="914400"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Низкая цена</a:t>
            </a:r>
          </a:p>
        </p:txBody>
      </p:sp>
      <p:sp>
        <p:nvSpPr>
          <p:cNvPr id="242" name="Shape 242"/>
          <p:cNvSpPr/>
          <p:nvPr/>
        </p:nvSpPr>
        <p:spPr>
          <a:xfrm>
            <a:off x="6419850" y="6360318"/>
            <a:ext cx="2506177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defTabSz="914400">
              <a:buClr>
                <a:srgbClr val="000000"/>
              </a:buClr>
              <a:buFont typeface="Arial"/>
              <a:tabLst>
                <a:tab pos="4953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800"/>
              <a:t>Lyseng-Williamson KA et al. </a:t>
            </a:r>
            <a:r>
              <a:rPr sz="800" i="1"/>
              <a:t>Drugs.</a:t>
            </a:r>
            <a:r>
              <a:rPr sz="800"/>
              <a:t> 2009;69:739-56</a:t>
            </a:r>
          </a:p>
          <a:p>
            <a:pPr marL="40639" marR="40639" defTabSz="914400">
              <a:buClr>
                <a:srgbClr val="000000"/>
              </a:buClr>
              <a:buFont typeface="Arial"/>
              <a:tabLst>
                <a:tab pos="4953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800"/>
              <a:t>Van Wyck DB et al. </a:t>
            </a:r>
            <a:r>
              <a:rPr sz="800" i="1"/>
              <a:t>Transfusion.</a:t>
            </a:r>
            <a:r>
              <a:rPr sz="800"/>
              <a:t> 2009;49:2719-28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/>
          </p:cNvSpPr>
          <p:nvPr>
            <p:ph type="title"/>
          </p:nvPr>
        </p:nvSpPr>
        <p:spPr>
          <a:xfrm>
            <a:off x="126206" y="-126184"/>
            <a:ext cx="8891588" cy="1258889"/>
          </a:xfrm>
          <a:prstGeom prst="rect">
            <a:avLst/>
          </a:prstGeom>
        </p:spPr>
        <p:txBody>
          <a:bodyPr/>
          <a:lstStyle/>
          <a:p>
            <a:r>
              <a:t>Пероральные препараты железа</a:t>
            </a:r>
          </a:p>
        </p:txBody>
      </p:sp>
      <p:sp>
        <p:nvSpPr>
          <p:cNvPr id="245" name="Shape 245"/>
          <p:cNvSpPr/>
          <p:nvPr/>
        </p:nvSpPr>
        <p:spPr>
          <a:xfrm>
            <a:off x="2379541" y="1362958"/>
            <a:ext cx="6672950" cy="784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220027" marR="40639" indent="-179387" defTabSz="803275">
              <a:buClr>
                <a:srgbClr val="000000"/>
              </a:buClr>
              <a:buFont typeface="Arial"/>
              <a:defRPr sz="2000" b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Недостатки </a:t>
            </a:r>
          </a:p>
        </p:txBody>
      </p:sp>
      <p:sp>
        <p:nvSpPr>
          <p:cNvPr id="246" name="Shape 246"/>
          <p:cNvSpPr/>
          <p:nvPr/>
        </p:nvSpPr>
        <p:spPr>
          <a:xfrm>
            <a:off x="200514" y="1344887"/>
            <a:ext cx="3441701" cy="1382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0027" marR="40639" indent="-179387" defTabSz="914400">
              <a:buClr>
                <a:srgbClr val="000000"/>
              </a:buClr>
              <a:buFont typeface="Arial"/>
              <a:defRPr sz="2000" b="1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Преимущества</a:t>
            </a:r>
          </a:p>
          <a:p>
            <a:pPr marL="220027" marR="40639" indent="-179387" defTabSz="91440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Доступность</a:t>
            </a:r>
          </a:p>
          <a:p>
            <a:pPr marL="220027" marR="40639" indent="-179387" defTabSz="914400"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Удобная форма</a:t>
            </a:r>
          </a:p>
          <a:p>
            <a:pPr marL="220027" marR="40639" indent="-179387" defTabSz="914400"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Низкая цена</a:t>
            </a:r>
          </a:p>
        </p:txBody>
      </p:sp>
      <p:sp>
        <p:nvSpPr>
          <p:cNvPr id="247" name="Shape 247"/>
          <p:cNvSpPr/>
          <p:nvPr/>
        </p:nvSpPr>
        <p:spPr>
          <a:xfrm>
            <a:off x="6419850" y="6360318"/>
            <a:ext cx="2506177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defTabSz="914400">
              <a:buClr>
                <a:srgbClr val="000000"/>
              </a:buClr>
              <a:buFont typeface="Arial"/>
              <a:tabLst>
                <a:tab pos="4953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800"/>
              <a:t>Lyseng-Williamson KA et al. </a:t>
            </a:r>
            <a:r>
              <a:rPr sz="800" i="1"/>
              <a:t>Drugs.</a:t>
            </a:r>
            <a:r>
              <a:rPr sz="800"/>
              <a:t> 2009;69:739-56</a:t>
            </a:r>
          </a:p>
          <a:p>
            <a:pPr marL="40639" marR="40639" defTabSz="914400">
              <a:buClr>
                <a:srgbClr val="000000"/>
              </a:buClr>
              <a:buFont typeface="Arial"/>
              <a:tabLst>
                <a:tab pos="4953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800"/>
              <a:t>Van Wyck DB et al. </a:t>
            </a:r>
            <a:r>
              <a:rPr sz="800" i="1"/>
              <a:t>Transfusion.</a:t>
            </a:r>
            <a:r>
              <a:rPr sz="800"/>
              <a:t> 2009;49:2719-28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/>
          </p:cNvSpPr>
          <p:nvPr>
            <p:ph type="title"/>
          </p:nvPr>
        </p:nvSpPr>
        <p:spPr>
          <a:xfrm>
            <a:off x="126206" y="-126184"/>
            <a:ext cx="8891588" cy="1258889"/>
          </a:xfrm>
          <a:prstGeom prst="rect">
            <a:avLst/>
          </a:prstGeom>
        </p:spPr>
        <p:txBody>
          <a:bodyPr/>
          <a:lstStyle/>
          <a:p>
            <a:r>
              <a:t>Пероральные препараты железа</a:t>
            </a:r>
          </a:p>
        </p:txBody>
      </p:sp>
      <p:sp>
        <p:nvSpPr>
          <p:cNvPr id="250" name="Shape 250"/>
          <p:cNvSpPr/>
          <p:nvPr/>
        </p:nvSpPr>
        <p:spPr>
          <a:xfrm>
            <a:off x="2379541" y="1362958"/>
            <a:ext cx="6672950" cy="1089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0027" marR="40639" indent="-179387" defTabSz="803275">
              <a:buClr>
                <a:srgbClr val="000000"/>
              </a:buClr>
              <a:buFont typeface="Arial"/>
              <a:defRPr sz="2000" b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Недостатки </a:t>
            </a:r>
          </a:p>
          <a:p>
            <a:pPr marL="220027" marR="40639" indent="-179387" defTabSz="803275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Низкая всасываемость</a:t>
            </a:r>
          </a:p>
        </p:txBody>
      </p:sp>
      <p:sp>
        <p:nvSpPr>
          <p:cNvPr id="251" name="Shape 251"/>
          <p:cNvSpPr/>
          <p:nvPr/>
        </p:nvSpPr>
        <p:spPr>
          <a:xfrm>
            <a:off x="200514" y="1344887"/>
            <a:ext cx="3441701" cy="1382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0027" marR="40639" indent="-179387" defTabSz="914400">
              <a:buClr>
                <a:srgbClr val="000000"/>
              </a:buClr>
              <a:buFont typeface="Arial"/>
              <a:defRPr sz="2000" b="1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Преимущества</a:t>
            </a:r>
          </a:p>
          <a:p>
            <a:pPr marL="220027" marR="40639" indent="-179387" defTabSz="91440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Доступность</a:t>
            </a:r>
          </a:p>
          <a:p>
            <a:pPr marL="220027" marR="40639" indent="-179387" defTabSz="914400"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Удобная форма</a:t>
            </a:r>
          </a:p>
          <a:p>
            <a:pPr marL="220027" marR="40639" indent="-179387" defTabSz="914400"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Низкая цена</a:t>
            </a:r>
          </a:p>
        </p:txBody>
      </p:sp>
      <p:sp>
        <p:nvSpPr>
          <p:cNvPr id="252" name="Shape 252"/>
          <p:cNvSpPr/>
          <p:nvPr/>
        </p:nvSpPr>
        <p:spPr>
          <a:xfrm>
            <a:off x="6419850" y="6360318"/>
            <a:ext cx="2506177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defTabSz="914400">
              <a:buClr>
                <a:srgbClr val="000000"/>
              </a:buClr>
              <a:buFont typeface="Arial"/>
              <a:tabLst>
                <a:tab pos="4953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800"/>
              <a:t>Lyseng-Williamson KA et al. </a:t>
            </a:r>
            <a:r>
              <a:rPr sz="800" i="1"/>
              <a:t>Drugs.</a:t>
            </a:r>
            <a:r>
              <a:rPr sz="800"/>
              <a:t> 2009;69:739-56</a:t>
            </a:r>
          </a:p>
          <a:p>
            <a:pPr marL="40639" marR="40639" defTabSz="914400">
              <a:buClr>
                <a:srgbClr val="000000"/>
              </a:buClr>
              <a:buFont typeface="Arial"/>
              <a:tabLst>
                <a:tab pos="4953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800"/>
              <a:t>Van Wyck DB et al. </a:t>
            </a:r>
            <a:r>
              <a:rPr sz="800" i="1"/>
              <a:t>Transfusion.</a:t>
            </a:r>
            <a:r>
              <a:rPr sz="800"/>
              <a:t> 2009;49:2719-28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/>
          </p:cNvSpPr>
          <p:nvPr>
            <p:ph type="title"/>
          </p:nvPr>
        </p:nvSpPr>
        <p:spPr>
          <a:xfrm>
            <a:off x="126206" y="-126184"/>
            <a:ext cx="8891588" cy="1258889"/>
          </a:xfrm>
          <a:prstGeom prst="rect">
            <a:avLst/>
          </a:prstGeom>
        </p:spPr>
        <p:txBody>
          <a:bodyPr/>
          <a:lstStyle/>
          <a:p>
            <a:r>
              <a:t>Пероральные препараты железа</a:t>
            </a:r>
          </a:p>
        </p:txBody>
      </p:sp>
      <p:sp>
        <p:nvSpPr>
          <p:cNvPr id="255" name="Shape 255"/>
          <p:cNvSpPr/>
          <p:nvPr/>
        </p:nvSpPr>
        <p:spPr>
          <a:xfrm>
            <a:off x="2379541" y="1362958"/>
            <a:ext cx="6672950" cy="1393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0027" marR="40639" indent="-179387" defTabSz="803275">
              <a:buClr>
                <a:srgbClr val="000000"/>
              </a:buClr>
              <a:buFont typeface="Arial"/>
              <a:defRPr sz="2000" b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Недостатки </a:t>
            </a:r>
          </a:p>
          <a:p>
            <a:pPr marL="220027" marR="40639" indent="-179387" defTabSz="803275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Низкая всасываемость</a:t>
            </a:r>
          </a:p>
          <a:p>
            <a:pPr marL="220027" marR="40639" indent="-179387" defTabSz="803275"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Плохая переносимость (двухвалентное железо)</a:t>
            </a:r>
          </a:p>
        </p:txBody>
      </p:sp>
      <p:sp>
        <p:nvSpPr>
          <p:cNvPr id="256" name="Shape 256"/>
          <p:cNvSpPr/>
          <p:nvPr/>
        </p:nvSpPr>
        <p:spPr>
          <a:xfrm>
            <a:off x="200514" y="1344887"/>
            <a:ext cx="3441701" cy="1382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0027" marR="40639" indent="-179387" defTabSz="914400">
              <a:buClr>
                <a:srgbClr val="000000"/>
              </a:buClr>
              <a:buFont typeface="Arial"/>
              <a:defRPr sz="2000" b="1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Преимущества</a:t>
            </a:r>
          </a:p>
          <a:p>
            <a:pPr marL="220027" marR="40639" indent="-179387" defTabSz="91440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Доступность</a:t>
            </a:r>
          </a:p>
          <a:p>
            <a:pPr marL="220027" marR="40639" indent="-179387" defTabSz="914400"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Удобная форма</a:t>
            </a:r>
          </a:p>
          <a:p>
            <a:pPr marL="220027" marR="40639" indent="-179387" defTabSz="914400"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Низкая цена</a:t>
            </a:r>
          </a:p>
        </p:txBody>
      </p:sp>
      <p:sp>
        <p:nvSpPr>
          <p:cNvPr id="257" name="Shape 257"/>
          <p:cNvSpPr/>
          <p:nvPr/>
        </p:nvSpPr>
        <p:spPr>
          <a:xfrm>
            <a:off x="6419850" y="6360318"/>
            <a:ext cx="2506177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defTabSz="914400">
              <a:buClr>
                <a:srgbClr val="000000"/>
              </a:buClr>
              <a:buFont typeface="Arial"/>
              <a:tabLst>
                <a:tab pos="4953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800"/>
              <a:t>Lyseng-Williamson KA et al. </a:t>
            </a:r>
            <a:r>
              <a:rPr sz="800" i="1"/>
              <a:t>Drugs.</a:t>
            </a:r>
            <a:r>
              <a:rPr sz="800"/>
              <a:t> 2009;69:739-56</a:t>
            </a:r>
          </a:p>
          <a:p>
            <a:pPr marL="40639" marR="40639" defTabSz="914400">
              <a:buClr>
                <a:srgbClr val="000000"/>
              </a:buClr>
              <a:buFont typeface="Arial"/>
              <a:tabLst>
                <a:tab pos="4953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800"/>
              <a:t>Van Wyck DB et al. </a:t>
            </a:r>
            <a:r>
              <a:rPr sz="800" i="1"/>
              <a:t>Transfusion.</a:t>
            </a:r>
            <a:r>
              <a:rPr sz="800"/>
              <a:t> 2009;49:2719-28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/>
          </p:cNvSpPr>
          <p:nvPr>
            <p:ph type="title"/>
          </p:nvPr>
        </p:nvSpPr>
        <p:spPr>
          <a:xfrm>
            <a:off x="126206" y="-126184"/>
            <a:ext cx="8891588" cy="1258889"/>
          </a:xfrm>
          <a:prstGeom prst="rect">
            <a:avLst/>
          </a:prstGeom>
        </p:spPr>
        <p:txBody>
          <a:bodyPr/>
          <a:lstStyle/>
          <a:p>
            <a:r>
              <a:t>Пероральные препараты железа</a:t>
            </a:r>
          </a:p>
        </p:txBody>
      </p:sp>
      <p:sp>
        <p:nvSpPr>
          <p:cNvPr id="260" name="Shape 260"/>
          <p:cNvSpPr/>
          <p:nvPr/>
        </p:nvSpPr>
        <p:spPr>
          <a:xfrm>
            <a:off x="2379541" y="1362958"/>
            <a:ext cx="6672950" cy="2917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0027" marR="40639" indent="-179387" defTabSz="803275">
              <a:buClr>
                <a:srgbClr val="000000"/>
              </a:buClr>
              <a:buFont typeface="Arial"/>
              <a:defRPr sz="2000" b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Недостатки </a:t>
            </a:r>
          </a:p>
          <a:p>
            <a:pPr marL="220027" marR="40639" indent="-179387" defTabSz="803275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Низкая всасываемость</a:t>
            </a:r>
          </a:p>
          <a:p>
            <a:pPr marL="220027" marR="40639" indent="-179387" defTabSz="803275"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Плохая переносимость (двухвалентное железо)</a:t>
            </a:r>
          </a:p>
          <a:p>
            <a:pPr marL="578802" marR="40639" indent="-179387" defTabSz="803275">
              <a:buClr>
                <a:srgbClr val="000000"/>
              </a:buClr>
              <a:buFont typeface="Arial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	Побочные эффекты со стороны ЖКТ: </a:t>
            </a:r>
          </a:p>
          <a:p>
            <a:pPr marL="937577" marR="40639" indent="-179387" defTabSz="803275">
              <a:buClr>
                <a:srgbClr val="000000"/>
              </a:buClr>
              <a:buSzPct val="100000"/>
              <a:buFont typeface="Arial"/>
              <a:buChar char="-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Диарея</a:t>
            </a:r>
          </a:p>
          <a:p>
            <a:pPr marL="937577" marR="40639" indent="-179387" defTabSz="803275">
              <a:buClr>
                <a:srgbClr val="000000"/>
              </a:buClr>
              <a:buSzPct val="100000"/>
              <a:buFont typeface="Arial"/>
              <a:buChar char="-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Тошнота</a:t>
            </a:r>
          </a:p>
          <a:p>
            <a:pPr marL="937577" marR="40639" indent="-179387" defTabSz="803275">
              <a:buClr>
                <a:srgbClr val="000000"/>
              </a:buClr>
              <a:buSzPct val="100000"/>
              <a:buFont typeface="Arial"/>
              <a:buChar char="-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Рвота </a:t>
            </a:r>
          </a:p>
          <a:p>
            <a:pPr marL="937577" marR="40639" indent="-179387" defTabSz="803275">
              <a:buClr>
                <a:srgbClr val="000000"/>
              </a:buClr>
              <a:buSzPct val="100000"/>
              <a:buFont typeface="Arial"/>
              <a:buChar char="-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Запор</a:t>
            </a:r>
          </a:p>
        </p:txBody>
      </p:sp>
      <p:sp>
        <p:nvSpPr>
          <p:cNvPr id="261" name="Shape 261"/>
          <p:cNvSpPr/>
          <p:nvPr/>
        </p:nvSpPr>
        <p:spPr>
          <a:xfrm>
            <a:off x="200514" y="1344887"/>
            <a:ext cx="3441701" cy="1382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0027" marR="40639" indent="-179387" defTabSz="914400">
              <a:buClr>
                <a:srgbClr val="000000"/>
              </a:buClr>
              <a:buFont typeface="Arial"/>
              <a:defRPr sz="2000" b="1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Преимущества</a:t>
            </a:r>
          </a:p>
          <a:p>
            <a:pPr marL="220027" marR="40639" indent="-179387" defTabSz="91440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Доступность</a:t>
            </a:r>
          </a:p>
          <a:p>
            <a:pPr marL="220027" marR="40639" indent="-179387" defTabSz="914400"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Удобная форма</a:t>
            </a:r>
          </a:p>
          <a:p>
            <a:pPr marL="220027" marR="40639" indent="-179387" defTabSz="914400"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Низкая цена</a:t>
            </a:r>
          </a:p>
        </p:txBody>
      </p:sp>
      <p:sp>
        <p:nvSpPr>
          <p:cNvPr id="262" name="Shape 262"/>
          <p:cNvSpPr/>
          <p:nvPr/>
        </p:nvSpPr>
        <p:spPr>
          <a:xfrm>
            <a:off x="6419850" y="6360318"/>
            <a:ext cx="2506177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defTabSz="914400">
              <a:buClr>
                <a:srgbClr val="000000"/>
              </a:buClr>
              <a:buFont typeface="Arial"/>
              <a:tabLst>
                <a:tab pos="4953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800"/>
              <a:t>Lyseng-Williamson KA et al. </a:t>
            </a:r>
            <a:r>
              <a:rPr sz="800" i="1"/>
              <a:t>Drugs.</a:t>
            </a:r>
            <a:r>
              <a:rPr sz="800"/>
              <a:t> 2009;69:739-56</a:t>
            </a:r>
          </a:p>
          <a:p>
            <a:pPr marL="40639" marR="40639" defTabSz="914400">
              <a:buClr>
                <a:srgbClr val="000000"/>
              </a:buClr>
              <a:buFont typeface="Arial"/>
              <a:tabLst>
                <a:tab pos="4953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800"/>
              <a:t>Van Wyck DB et al. </a:t>
            </a:r>
            <a:r>
              <a:rPr sz="800" i="1"/>
              <a:t>Transfusion.</a:t>
            </a:r>
            <a:r>
              <a:rPr sz="800"/>
              <a:t> 2009;49:2719-28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/>
          </p:cNvSpPr>
          <p:nvPr>
            <p:ph type="title"/>
          </p:nvPr>
        </p:nvSpPr>
        <p:spPr>
          <a:xfrm>
            <a:off x="126206" y="-126184"/>
            <a:ext cx="8891588" cy="1258889"/>
          </a:xfrm>
          <a:prstGeom prst="rect">
            <a:avLst/>
          </a:prstGeom>
        </p:spPr>
        <p:txBody>
          <a:bodyPr/>
          <a:lstStyle/>
          <a:p>
            <a:r>
              <a:t>Пероральные препараты железа</a:t>
            </a:r>
          </a:p>
        </p:txBody>
      </p:sp>
      <p:sp>
        <p:nvSpPr>
          <p:cNvPr id="265" name="Shape 265"/>
          <p:cNvSpPr/>
          <p:nvPr/>
        </p:nvSpPr>
        <p:spPr>
          <a:xfrm>
            <a:off x="2379541" y="1362958"/>
            <a:ext cx="6672950" cy="32226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0027" marR="40639" indent="-179387" defTabSz="803275">
              <a:buClr>
                <a:srgbClr val="000000"/>
              </a:buClr>
              <a:buFont typeface="Arial"/>
              <a:defRPr sz="2000" b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Недостатки </a:t>
            </a:r>
          </a:p>
          <a:p>
            <a:pPr marL="220027" marR="40639" indent="-179387" defTabSz="803275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Низкая всасываемость</a:t>
            </a:r>
          </a:p>
          <a:p>
            <a:pPr marL="220027" marR="40639" indent="-179387" defTabSz="803275"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Плохая переносимость (двухвалентное железо)</a:t>
            </a:r>
          </a:p>
          <a:p>
            <a:pPr marL="578802" marR="40639" indent="-179387" defTabSz="803275">
              <a:buClr>
                <a:srgbClr val="000000"/>
              </a:buClr>
              <a:buFont typeface="Arial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	Побочные эффекты со стороны ЖКТ: </a:t>
            </a:r>
          </a:p>
          <a:p>
            <a:pPr marL="937577" marR="40639" indent="-179387" defTabSz="803275">
              <a:buClr>
                <a:srgbClr val="000000"/>
              </a:buClr>
              <a:buSzPct val="100000"/>
              <a:buFont typeface="Arial"/>
              <a:buChar char="-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Диарея</a:t>
            </a:r>
          </a:p>
          <a:p>
            <a:pPr marL="937577" marR="40639" indent="-179387" defTabSz="803275">
              <a:buClr>
                <a:srgbClr val="000000"/>
              </a:buClr>
              <a:buSzPct val="100000"/>
              <a:buFont typeface="Arial"/>
              <a:buChar char="-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Тошнота</a:t>
            </a:r>
          </a:p>
          <a:p>
            <a:pPr marL="937577" marR="40639" indent="-179387" defTabSz="803275">
              <a:buClr>
                <a:srgbClr val="000000"/>
              </a:buClr>
              <a:buSzPct val="100000"/>
              <a:buFont typeface="Arial"/>
              <a:buChar char="-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Рвота </a:t>
            </a:r>
          </a:p>
          <a:p>
            <a:pPr marL="937577" marR="40639" indent="-179387" defTabSz="803275">
              <a:buClr>
                <a:srgbClr val="000000"/>
              </a:buClr>
              <a:buSzPct val="100000"/>
              <a:buFont typeface="Arial"/>
              <a:buChar char="-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Запор</a:t>
            </a:r>
          </a:p>
          <a:p>
            <a:pPr marL="220027" marR="40639" indent="-179387" defTabSz="803275"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Низкая приверженность к  терапии</a:t>
            </a:r>
          </a:p>
        </p:txBody>
      </p:sp>
      <p:sp>
        <p:nvSpPr>
          <p:cNvPr id="266" name="Shape 266"/>
          <p:cNvSpPr/>
          <p:nvPr/>
        </p:nvSpPr>
        <p:spPr>
          <a:xfrm>
            <a:off x="200514" y="1344887"/>
            <a:ext cx="3441701" cy="1382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0027" marR="40639" indent="-179387" defTabSz="914400">
              <a:buClr>
                <a:srgbClr val="000000"/>
              </a:buClr>
              <a:buFont typeface="Arial"/>
              <a:defRPr sz="2000" b="1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Преимущества</a:t>
            </a:r>
          </a:p>
          <a:p>
            <a:pPr marL="220027" marR="40639" indent="-179387" defTabSz="91440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Доступность</a:t>
            </a:r>
          </a:p>
          <a:p>
            <a:pPr marL="220027" marR="40639" indent="-179387" defTabSz="914400"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Удобная форма</a:t>
            </a:r>
          </a:p>
          <a:p>
            <a:pPr marL="220027" marR="40639" indent="-179387" defTabSz="914400"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Низкая цена</a:t>
            </a:r>
          </a:p>
        </p:txBody>
      </p:sp>
      <p:sp>
        <p:nvSpPr>
          <p:cNvPr id="267" name="Shape 267"/>
          <p:cNvSpPr/>
          <p:nvPr/>
        </p:nvSpPr>
        <p:spPr>
          <a:xfrm>
            <a:off x="6419850" y="6360318"/>
            <a:ext cx="2506177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defTabSz="914400">
              <a:buClr>
                <a:srgbClr val="000000"/>
              </a:buClr>
              <a:buFont typeface="Arial"/>
              <a:tabLst>
                <a:tab pos="4953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800"/>
              <a:t>Lyseng-Williamson KA et al. </a:t>
            </a:r>
            <a:r>
              <a:rPr sz="800" i="1"/>
              <a:t>Drugs.</a:t>
            </a:r>
            <a:r>
              <a:rPr sz="800"/>
              <a:t> 2009;69:739-56</a:t>
            </a:r>
          </a:p>
          <a:p>
            <a:pPr marL="40639" marR="40639" defTabSz="914400">
              <a:buClr>
                <a:srgbClr val="000000"/>
              </a:buClr>
              <a:buFont typeface="Arial"/>
              <a:tabLst>
                <a:tab pos="4953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800"/>
              <a:t>Van Wyck DB et al. </a:t>
            </a:r>
            <a:r>
              <a:rPr sz="800" i="1"/>
              <a:t>Transfusion.</a:t>
            </a:r>
            <a:r>
              <a:rPr sz="800"/>
              <a:t> 2009;49:2719-28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title"/>
          </p:nvPr>
        </p:nvSpPr>
        <p:spPr>
          <a:xfrm>
            <a:off x="126206" y="-126184"/>
            <a:ext cx="8891588" cy="1258889"/>
          </a:xfrm>
          <a:prstGeom prst="rect">
            <a:avLst/>
          </a:prstGeom>
        </p:spPr>
        <p:txBody>
          <a:bodyPr/>
          <a:lstStyle/>
          <a:p>
            <a:r>
              <a:t>Пероральные препараты железа</a:t>
            </a:r>
          </a:p>
        </p:txBody>
      </p:sp>
      <p:sp>
        <p:nvSpPr>
          <p:cNvPr id="270" name="Shape 270"/>
          <p:cNvSpPr/>
          <p:nvPr/>
        </p:nvSpPr>
        <p:spPr>
          <a:xfrm>
            <a:off x="2379541" y="1362958"/>
            <a:ext cx="6672950" cy="3527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0027" marR="40639" indent="-179387" defTabSz="803275">
              <a:buClr>
                <a:srgbClr val="000000"/>
              </a:buClr>
              <a:buFont typeface="Arial"/>
              <a:defRPr sz="2000" b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Недостатки </a:t>
            </a:r>
          </a:p>
          <a:p>
            <a:pPr marL="220027" marR="40639" indent="-179387" defTabSz="803275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Низкая всасываемость</a:t>
            </a:r>
          </a:p>
          <a:p>
            <a:pPr marL="220027" marR="40639" indent="-179387" defTabSz="803275"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Плохая переносимость (двухвалентное железо)</a:t>
            </a:r>
          </a:p>
          <a:p>
            <a:pPr marL="578802" marR="40639" indent="-179387" defTabSz="803275">
              <a:buClr>
                <a:srgbClr val="000000"/>
              </a:buClr>
              <a:buFont typeface="Arial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	Побочные эффекты со стороны ЖКТ: </a:t>
            </a:r>
          </a:p>
          <a:p>
            <a:pPr marL="937577" marR="40639" indent="-179387" defTabSz="803275">
              <a:buClr>
                <a:srgbClr val="000000"/>
              </a:buClr>
              <a:buSzPct val="100000"/>
              <a:buFont typeface="Arial"/>
              <a:buChar char="-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Диарея</a:t>
            </a:r>
          </a:p>
          <a:p>
            <a:pPr marL="937577" marR="40639" indent="-179387" defTabSz="803275">
              <a:buClr>
                <a:srgbClr val="000000"/>
              </a:buClr>
              <a:buSzPct val="100000"/>
              <a:buFont typeface="Arial"/>
              <a:buChar char="-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Тошнота</a:t>
            </a:r>
          </a:p>
          <a:p>
            <a:pPr marL="937577" marR="40639" indent="-179387" defTabSz="803275">
              <a:buClr>
                <a:srgbClr val="000000"/>
              </a:buClr>
              <a:buSzPct val="100000"/>
              <a:buFont typeface="Arial"/>
              <a:buChar char="-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Рвота </a:t>
            </a:r>
          </a:p>
          <a:p>
            <a:pPr marL="937577" marR="40639" indent="-179387" defTabSz="803275">
              <a:buClr>
                <a:srgbClr val="000000"/>
              </a:buClr>
              <a:buSzPct val="100000"/>
              <a:buFont typeface="Arial"/>
              <a:buChar char="-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Запор</a:t>
            </a:r>
          </a:p>
          <a:p>
            <a:pPr marL="220027" marR="40639" indent="-179387" defTabSz="803275"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Низкая приверженность к  терапии</a:t>
            </a:r>
          </a:p>
          <a:p>
            <a:pPr marL="220027" marR="40639" indent="-179387" defTabSz="803275"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Менее эффективно  восстанавливают  запасы Fe </a:t>
            </a:r>
          </a:p>
        </p:txBody>
      </p:sp>
      <p:sp>
        <p:nvSpPr>
          <p:cNvPr id="271" name="Shape 271"/>
          <p:cNvSpPr/>
          <p:nvPr/>
        </p:nvSpPr>
        <p:spPr>
          <a:xfrm>
            <a:off x="200514" y="1344887"/>
            <a:ext cx="3441701" cy="1382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0027" marR="40639" indent="-179387" defTabSz="914400">
              <a:buClr>
                <a:srgbClr val="000000"/>
              </a:buClr>
              <a:buFont typeface="Arial"/>
              <a:defRPr sz="2000" b="1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Преимущества</a:t>
            </a:r>
          </a:p>
          <a:p>
            <a:pPr marL="220027" marR="40639" indent="-179387" defTabSz="91440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Доступность</a:t>
            </a:r>
          </a:p>
          <a:p>
            <a:pPr marL="220027" marR="40639" indent="-179387" defTabSz="914400"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Удобная форма</a:t>
            </a:r>
          </a:p>
          <a:p>
            <a:pPr marL="220027" marR="40639" indent="-179387" defTabSz="914400"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Низкая цена</a:t>
            </a:r>
          </a:p>
        </p:txBody>
      </p:sp>
      <p:sp>
        <p:nvSpPr>
          <p:cNvPr id="272" name="Shape 272"/>
          <p:cNvSpPr/>
          <p:nvPr/>
        </p:nvSpPr>
        <p:spPr>
          <a:xfrm>
            <a:off x="6419850" y="6360318"/>
            <a:ext cx="2506177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defTabSz="914400">
              <a:buClr>
                <a:srgbClr val="000000"/>
              </a:buClr>
              <a:buFont typeface="Arial"/>
              <a:tabLst>
                <a:tab pos="4953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800"/>
              <a:t>Lyseng-Williamson KA et al. </a:t>
            </a:r>
            <a:r>
              <a:rPr sz="800" i="1"/>
              <a:t>Drugs.</a:t>
            </a:r>
            <a:r>
              <a:rPr sz="800"/>
              <a:t> 2009;69:739-56</a:t>
            </a:r>
          </a:p>
          <a:p>
            <a:pPr marL="40639" marR="40639" defTabSz="914400">
              <a:buClr>
                <a:srgbClr val="000000"/>
              </a:buClr>
              <a:buFont typeface="Arial"/>
              <a:tabLst>
                <a:tab pos="4953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800"/>
              <a:t>Van Wyck DB et al. </a:t>
            </a:r>
            <a:r>
              <a:rPr sz="800" i="1"/>
              <a:t>Transfusion.</a:t>
            </a:r>
            <a:r>
              <a:rPr sz="800"/>
              <a:t> 2009;49:2719-28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/>
          </p:cNvSpPr>
          <p:nvPr>
            <p:ph type="title"/>
          </p:nvPr>
        </p:nvSpPr>
        <p:spPr>
          <a:xfrm>
            <a:off x="126206" y="-126184"/>
            <a:ext cx="8891588" cy="1258889"/>
          </a:xfrm>
          <a:prstGeom prst="rect">
            <a:avLst/>
          </a:prstGeom>
        </p:spPr>
        <p:txBody>
          <a:bodyPr/>
          <a:lstStyle/>
          <a:p>
            <a:r>
              <a:t>Пероральные препараты железа</a:t>
            </a:r>
          </a:p>
        </p:txBody>
      </p:sp>
      <p:sp>
        <p:nvSpPr>
          <p:cNvPr id="275" name="Shape 275"/>
          <p:cNvSpPr/>
          <p:nvPr/>
        </p:nvSpPr>
        <p:spPr>
          <a:xfrm>
            <a:off x="2379541" y="1362958"/>
            <a:ext cx="6672950" cy="4137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0027" marR="40639" indent="-179387" defTabSz="803275">
              <a:buClr>
                <a:srgbClr val="000000"/>
              </a:buClr>
              <a:buFont typeface="Arial"/>
              <a:defRPr sz="2000" b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Недостатки </a:t>
            </a:r>
          </a:p>
          <a:p>
            <a:pPr marL="220027" marR="40639" indent="-179387" defTabSz="803275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Низкая всасываемость</a:t>
            </a:r>
          </a:p>
          <a:p>
            <a:pPr marL="220027" marR="40639" indent="-179387" defTabSz="803275"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Плохая переносимость (двухвалентное железо)</a:t>
            </a:r>
          </a:p>
          <a:p>
            <a:pPr marL="578802" marR="40639" indent="-179387" defTabSz="803275">
              <a:buClr>
                <a:srgbClr val="000000"/>
              </a:buClr>
              <a:buFont typeface="Arial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	Побочные эффекты со стороны ЖКТ: </a:t>
            </a:r>
          </a:p>
          <a:p>
            <a:pPr marL="937577" marR="40639" indent="-179387" defTabSz="803275">
              <a:buClr>
                <a:srgbClr val="000000"/>
              </a:buClr>
              <a:buSzPct val="100000"/>
              <a:buFont typeface="Arial"/>
              <a:buChar char="-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Диарея</a:t>
            </a:r>
          </a:p>
          <a:p>
            <a:pPr marL="937577" marR="40639" indent="-179387" defTabSz="803275">
              <a:buClr>
                <a:srgbClr val="000000"/>
              </a:buClr>
              <a:buSzPct val="100000"/>
              <a:buFont typeface="Arial"/>
              <a:buChar char="-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Тошнота</a:t>
            </a:r>
          </a:p>
          <a:p>
            <a:pPr marL="937577" marR="40639" indent="-179387" defTabSz="803275">
              <a:buClr>
                <a:srgbClr val="000000"/>
              </a:buClr>
              <a:buSzPct val="100000"/>
              <a:buFont typeface="Arial"/>
              <a:buChar char="-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Рвота </a:t>
            </a:r>
          </a:p>
          <a:p>
            <a:pPr marL="937577" marR="40639" indent="-179387" defTabSz="803275">
              <a:buClr>
                <a:srgbClr val="000000"/>
              </a:buClr>
              <a:buSzPct val="100000"/>
              <a:buFont typeface="Arial"/>
              <a:buChar char="-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Запор</a:t>
            </a:r>
          </a:p>
          <a:p>
            <a:pPr marL="220027" marR="40639" indent="-179387" defTabSz="803275"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Низкая приверженность к  терапии</a:t>
            </a:r>
          </a:p>
          <a:p>
            <a:pPr marL="220027" marR="40639" indent="-179387" defTabSz="803275"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Менее эффективно  восстанавливают  запасы Fe </a:t>
            </a:r>
          </a:p>
          <a:p>
            <a:pPr marL="220027" marR="40639" indent="-179387" defTabSz="803275"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Не подходит для всех пациентов: </a:t>
            </a:r>
          </a:p>
          <a:p>
            <a:pPr marL="578802" marR="40639" indent="-179387" defTabSz="803275">
              <a:buClr>
                <a:srgbClr val="000000"/>
              </a:buClr>
              <a:buSzPct val="100000"/>
              <a:buFont typeface="Arial"/>
              <a:buChar char="-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Воспалительные заболевания кишечника</a:t>
            </a:r>
          </a:p>
          <a:p>
            <a:pPr marL="578802" marR="40639" indent="-179387" defTabSz="803275">
              <a:buClr>
                <a:srgbClr val="000000"/>
              </a:buClr>
              <a:buSzPct val="100000"/>
              <a:buFont typeface="Arial"/>
              <a:buChar char="-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Болезнь Крона </a:t>
            </a:r>
          </a:p>
        </p:txBody>
      </p:sp>
      <p:sp>
        <p:nvSpPr>
          <p:cNvPr id="276" name="Shape 276"/>
          <p:cNvSpPr/>
          <p:nvPr/>
        </p:nvSpPr>
        <p:spPr>
          <a:xfrm>
            <a:off x="200514" y="1344887"/>
            <a:ext cx="3441701" cy="1382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0027" marR="40639" indent="-179387" defTabSz="914400">
              <a:buClr>
                <a:srgbClr val="000000"/>
              </a:buClr>
              <a:buFont typeface="Arial"/>
              <a:defRPr sz="2000" b="1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Преимущества</a:t>
            </a:r>
          </a:p>
          <a:p>
            <a:pPr marL="220027" marR="40639" indent="-179387" defTabSz="914400">
              <a:spcBef>
                <a:spcPts val="4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Доступность</a:t>
            </a:r>
          </a:p>
          <a:p>
            <a:pPr marL="220027" marR="40639" indent="-179387" defTabSz="914400"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Удобная форма</a:t>
            </a:r>
          </a:p>
          <a:p>
            <a:pPr marL="220027" marR="40639" indent="-179387" defTabSz="914400"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Низкая цена</a:t>
            </a:r>
          </a:p>
        </p:txBody>
      </p:sp>
      <p:sp>
        <p:nvSpPr>
          <p:cNvPr id="277" name="Shape 277"/>
          <p:cNvSpPr/>
          <p:nvPr/>
        </p:nvSpPr>
        <p:spPr>
          <a:xfrm>
            <a:off x="6419850" y="6360318"/>
            <a:ext cx="2506177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0639" marR="40639" defTabSz="914400">
              <a:buClr>
                <a:srgbClr val="000000"/>
              </a:buClr>
              <a:buFont typeface="Arial"/>
              <a:tabLst>
                <a:tab pos="4953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800"/>
              <a:t>Lyseng-Williamson KA et al. </a:t>
            </a:r>
            <a:r>
              <a:rPr sz="800" i="1"/>
              <a:t>Drugs.</a:t>
            </a:r>
            <a:r>
              <a:rPr sz="800"/>
              <a:t> 2009;69:739-56</a:t>
            </a:r>
          </a:p>
          <a:p>
            <a:pPr marL="40639" marR="40639" defTabSz="914400">
              <a:buClr>
                <a:srgbClr val="000000"/>
              </a:buClr>
              <a:buFont typeface="Arial"/>
              <a:tabLst>
                <a:tab pos="4953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800"/>
              <a:t>Van Wyck DB et al. </a:t>
            </a:r>
            <a:r>
              <a:rPr sz="800" i="1"/>
              <a:t>Transfusion.</a:t>
            </a:r>
            <a:r>
              <a:rPr sz="800"/>
              <a:t> 2009;49:2719-28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/>
          </p:cNvSpPr>
          <p:nvPr>
            <p:ph type="title"/>
          </p:nvPr>
        </p:nvSpPr>
        <p:spPr>
          <a:xfrm>
            <a:off x="231775" y="-88900"/>
            <a:ext cx="8680450" cy="1094262"/>
          </a:xfrm>
          <a:prstGeom prst="rect">
            <a:avLst/>
          </a:prstGeom>
        </p:spPr>
        <p:txBody>
          <a:bodyPr/>
          <a:lstStyle/>
          <a:p>
            <a:r>
              <a:t>Внутривенные препараты железа</a:t>
            </a:r>
          </a:p>
        </p:txBody>
      </p:sp>
      <p:sp>
        <p:nvSpPr>
          <p:cNvPr id="280" name="Shape 280"/>
          <p:cNvSpPr/>
          <p:nvPr/>
        </p:nvSpPr>
        <p:spPr>
          <a:xfrm>
            <a:off x="103234" y="1474988"/>
            <a:ext cx="4426327" cy="777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Font typeface="Arial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   </a:t>
            </a:r>
            <a:r>
              <a:rPr b="1"/>
              <a:t>Недостатки</a:t>
            </a:r>
          </a:p>
        </p:txBody>
      </p:sp>
      <p:sp>
        <p:nvSpPr>
          <p:cNvPr id="281" name="Shape 281"/>
          <p:cNvSpPr/>
          <p:nvPr/>
        </p:nvSpPr>
        <p:spPr>
          <a:xfrm>
            <a:off x="5911850" y="6356350"/>
            <a:ext cx="2927350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buClr>
                <a:srgbClr val="000000"/>
              </a:buClr>
              <a:buFont typeface="Arial"/>
              <a:tabLst>
                <a:tab pos="4953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900"/>
              <a:t>Lyseng-Williamson KA et al. </a:t>
            </a:r>
            <a:r>
              <a:rPr sz="900" i="1"/>
              <a:t>Drugs.</a:t>
            </a:r>
            <a:r>
              <a:rPr sz="900"/>
              <a:t> 2009;69:739-56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1122362" y="0"/>
            <a:ext cx="6837363" cy="1258888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sz="4000"/>
              <a:t>    </a:t>
            </a:r>
            <a:r>
              <a:rPr sz="3200" b="1"/>
              <a:t>Классификация ЖДА (ВОЗ)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04775" y="1925637"/>
            <a:ext cx="9039225" cy="479737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Hb от 90 до 110 до г/л - анемия легкой степени тяжести  </a:t>
            </a:r>
          </a:p>
        </p:txBody>
      </p:sp>
      <p:sp>
        <p:nvSpPr>
          <p:cNvPr id="76" name="Shape 76"/>
          <p:cNvSpPr/>
          <p:nvPr/>
        </p:nvSpPr>
        <p:spPr>
          <a:xfrm>
            <a:off x="636587" y="6115050"/>
            <a:ext cx="8585201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r" defTabSz="914400">
              <a:buClr>
                <a:srgbClr val="000000"/>
              </a:buClr>
              <a:buFont typeface="Arial"/>
              <a:defRPr sz="900" i="1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0639" marR="40639" algn="r" defTabSz="914400">
              <a:buClr>
                <a:srgbClr val="000000"/>
              </a:buClr>
              <a:buFont typeface="Arial"/>
              <a:defRPr sz="900" i="1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0639" marR="40639" algn="r" defTabSz="914400">
              <a:buClr>
                <a:srgbClr val="000000"/>
              </a:buClr>
              <a:buFont typeface="Arial"/>
              <a:defRPr sz="900" i="1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1. World Health Organization et al. Haemoglobin concentrations for the diagnosis of anaemia and assessment of severity. – 2011.</a:t>
            </a:r>
          </a:p>
          <a:p>
            <a:pPr marL="40639" marR="40639" algn="r" defTabSz="914400">
              <a:buClr>
                <a:srgbClr val="000000"/>
              </a:buClr>
              <a:buFont typeface="Arial"/>
              <a:defRPr sz="900" i="1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2. UNICEF/UNU/WHO. Iron Deficiency Anemia: Assessment, Prevention, and Control. A Guide for Programme Managers.– Geneva: WHO/NHD, 2001.</a:t>
            </a:r>
          </a:p>
          <a:p>
            <a:pPr marL="40639" marR="40639" algn="r" defTabSz="914400">
              <a:buClr>
                <a:srgbClr val="000000"/>
              </a:buClr>
              <a:buFont typeface="Arial"/>
              <a:defRPr sz="900" i="1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3. Сухих Г.Т. и соавт. Кровесберегающие технологии у гинекологических больных (протокол лечения). Под редакцией акад. РАН, проф. Л.В. Адамян.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/>
          </p:cNvSpPr>
          <p:nvPr>
            <p:ph type="title"/>
          </p:nvPr>
        </p:nvSpPr>
        <p:spPr>
          <a:xfrm>
            <a:off x="231775" y="-88900"/>
            <a:ext cx="8680450" cy="1094262"/>
          </a:xfrm>
          <a:prstGeom prst="rect">
            <a:avLst/>
          </a:prstGeom>
        </p:spPr>
        <p:txBody>
          <a:bodyPr/>
          <a:lstStyle/>
          <a:p>
            <a:r>
              <a:t>Внутривенные препараты железа</a:t>
            </a:r>
          </a:p>
        </p:txBody>
      </p:sp>
      <p:sp>
        <p:nvSpPr>
          <p:cNvPr id="284" name="Shape 284"/>
          <p:cNvSpPr/>
          <p:nvPr/>
        </p:nvSpPr>
        <p:spPr>
          <a:xfrm>
            <a:off x="103234" y="1474988"/>
            <a:ext cx="4426327" cy="1149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Font typeface="Arial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   </a:t>
            </a:r>
            <a:r>
              <a:rPr b="1"/>
              <a:t>Недостатки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Зависят от формулы</a:t>
            </a:r>
          </a:p>
        </p:txBody>
      </p:sp>
      <p:sp>
        <p:nvSpPr>
          <p:cNvPr id="285" name="Shape 285"/>
          <p:cNvSpPr/>
          <p:nvPr/>
        </p:nvSpPr>
        <p:spPr>
          <a:xfrm>
            <a:off x="5911850" y="6356350"/>
            <a:ext cx="2927350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buClr>
                <a:srgbClr val="000000"/>
              </a:buClr>
              <a:buFont typeface="Arial"/>
              <a:tabLst>
                <a:tab pos="4953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900"/>
              <a:t>Lyseng-Williamson KA et al. </a:t>
            </a:r>
            <a:r>
              <a:rPr sz="900" i="1"/>
              <a:t>Drugs.</a:t>
            </a:r>
            <a:r>
              <a:rPr sz="900"/>
              <a:t> 2009;69:739-56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/>
          </p:cNvSpPr>
          <p:nvPr>
            <p:ph type="title"/>
          </p:nvPr>
        </p:nvSpPr>
        <p:spPr>
          <a:xfrm>
            <a:off x="231775" y="-88900"/>
            <a:ext cx="8680450" cy="1094262"/>
          </a:xfrm>
          <a:prstGeom prst="rect">
            <a:avLst/>
          </a:prstGeom>
        </p:spPr>
        <p:txBody>
          <a:bodyPr/>
          <a:lstStyle/>
          <a:p>
            <a:r>
              <a:t>Внутривенные препараты железа</a:t>
            </a:r>
          </a:p>
        </p:txBody>
      </p:sp>
      <p:sp>
        <p:nvSpPr>
          <p:cNvPr id="288" name="Shape 288"/>
          <p:cNvSpPr/>
          <p:nvPr/>
        </p:nvSpPr>
        <p:spPr>
          <a:xfrm>
            <a:off x="103234" y="1474988"/>
            <a:ext cx="4426327" cy="1520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Font typeface="Arial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   </a:t>
            </a:r>
            <a:r>
              <a:rPr b="1"/>
              <a:t>Недостатки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Зависят от формулы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Реакции гиперчувствительности</a:t>
            </a:r>
          </a:p>
        </p:txBody>
      </p:sp>
      <p:sp>
        <p:nvSpPr>
          <p:cNvPr id="289" name="Shape 289"/>
          <p:cNvSpPr/>
          <p:nvPr/>
        </p:nvSpPr>
        <p:spPr>
          <a:xfrm>
            <a:off x="5911850" y="6356350"/>
            <a:ext cx="2927350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buClr>
                <a:srgbClr val="000000"/>
              </a:buClr>
              <a:buFont typeface="Arial"/>
              <a:tabLst>
                <a:tab pos="4953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900"/>
              <a:t>Lyseng-Williamson KA et al. </a:t>
            </a:r>
            <a:r>
              <a:rPr sz="900" i="1"/>
              <a:t>Drugs.</a:t>
            </a:r>
            <a:r>
              <a:rPr sz="900"/>
              <a:t> 2009;69:739-56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/>
          </p:cNvSpPr>
          <p:nvPr>
            <p:ph type="title"/>
          </p:nvPr>
        </p:nvSpPr>
        <p:spPr>
          <a:xfrm>
            <a:off x="231775" y="-88900"/>
            <a:ext cx="8680450" cy="1094262"/>
          </a:xfrm>
          <a:prstGeom prst="rect">
            <a:avLst/>
          </a:prstGeom>
        </p:spPr>
        <p:txBody>
          <a:bodyPr/>
          <a:lstStyle/>
          <a:p>
            <a:r>
              <a:t>Внутривенные препараты железа</a:t>
            </a:r>
          </a:p>
        </p:txBody>
      </p:sp>
      <p:sp>
        <p:nvSpPr>
          <p:cNvPr id="292" name="Shape 292"/>
          <p:cNvSpPr/>
          <p:nvPr/>
        </p:nvSpPr>
        <p:spPr>
          <a:xfrm>
            <a:off x="103234" y="1474988"/>
            <a:ext cx="4426327" cy="189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Font typeface="Arial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   </a:t>
            </a:r>
            <a:r>
              <a:rPr b="1"/>
              <a:t>Недостатки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Зависят от формулы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Реакции гиперчувствительности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Оксидативный стресс</a:t>
            </a:r>
          </a:p>
        </p:txBody>
      </p:sp>
      <p:sp>
        <p:nvSpPr>
          <p:cNvPr id="293" name="Shape 293"/>
          <p:cNvSpPr/>
          <p:nvPr/>
        </p:nvSpPr>
        <p:spPr>
          <a:xfrm>
            <a:off x="5911850" y="6356350"/>
            <a:ext cx="2927350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buClr>
                <a:srgbClr val="000000"/>
              </a:buClr>
              <a:buFont typeface="Arial"/>
              <a:tabLst>
                <a:tab pos="4953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900"/>
              <a:t>Lyseng-Williamson KA et al. </a:t>
            </a:r>
            <a:r>
              <a:rPr sz="900" i="1"/>
              <a:t>Drugs.</a:t>
            </a:r>
            <a:r>
              <a:rPr sz="900"/>
              <a:t> 2009;69:739-56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/>
          </p:cNvSpPr>
          <p:nvPr>
            <p:ph type="title"/>
          </p:nvPr>
        </p:nvSpPr>
        <p:spPr>
          <a:xfrm>
            <a:off x="231775" y="-88900"/>
            <a:ext cx="8680450" cy="1094262"/>
          </a:xfrm>
          <a:prstGeom prst="rect">
            <a:avLst/>
          </a:prstGeom>
        </p:spPr>
        <p:txBody>
          <a:bodyPr/>
          <a:lstStyle/>
          <a:p>
            <a:r>
              <a:t>Внутривенные препараты железа</a:t>
            </a:r>
          </a:p>
        </p:txBody>
      </p:sp>
      <p:sp>
        <p:nvSpPr>
          <p:cNvPr id="296" name="Shape 296"/>
          <p:cNvSpPr/>
          <p:nvPr/>
        </p:nvSpPr>
        <p:spPr>
          <a:xfrm>
            <a:off x="103234" y="1474988"/>
            <a:ext cx="4426327" cy="189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Font typeface="Arial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   </a:t>
            </a:r>
            <a:r>
              <a:rPr b="1"/>
              <a:t>Недостатки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Зависят от формулы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Реакции гиперчувствительности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Оксидативный стресс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Стоимость</a:t>
            </a:r>
          </a:p>
        </p:txBody>
      </p:sp>
      <p:sp>
        <p:nvSpPr>
          <p:cNvPr id="297" name="Shape 297"/>
          <p:cNvSpPr/>
          <p:nvPr/>
        </p:nvSpPr>
        <p:spPr>
          <a:xfrm>
            <a:off x="5911850" y="6356350"/>
            <a:ext cx="2927350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buClr>
                <a:srgbClr val="000000"/>
              </a:buClr>
              <a:buFont typeface="Arial"/>
              <a:tabLst>
                <a:tab pos="4953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900"/>
              <a:t>Lyseng-Williamson KA et al. </a:t>
            </a:r>
            <a:r>
              <a:rPr sz="900" i="1"/>
              <a:t>Drugs.</a:t>
            </a:r>
            <a:r>
              <a:rPr sz="900"/>
              <a:t> 2009;69:739-56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/>
          </p:cNvSpPr>
          <p:nvPr>
            <p:ph type="title"/>
          </p:nvPr>
        </p:nvSpPr>
        <p:spPr>
          <a:xfrm>
            <a:off x="231775" y="-88900"/>
            <a:ext cx="8680450" cy="1094262"/>
          </a:xfrm>
          <a:prstGeom prst="rect">
            <a:avLst/>
          </a:prstGeom>
        </p:spPr>
        <p:txBody>
          <a:bodyPr/>
          <a:lstStyle/>
          <a:p>
            <a:r>
              <a:t>Внутривенные препараты железа</a:t>
            </a:r>
          </a:p>
        </p:txBody>
      </p:sp>
      <p:sp>
        <p:nvSpPr>
          <p:cNvPr id="300" name="Shape 300"/>
          <p:cNvSpPr/>
          <p:nvPr/>
        </p:nvSpPr>
        <p:spPr>
          <a:xfrm>
            <a:off x="4434541" y="1447260"/>
            <a:ext cx="4956441" cy="777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Font typeface="Arial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  </a:t>
            </a:r>
            <a:r>
              <a:rPr b="1"/>
              <a:t>Преимущества</a:t>
            </a:r>
          </a:p>
        </p:txBody>
      </p:sp>
      <p:sp>
        <p:nvSpPr>
          <p:cNvPr id="301" name="Shape 301"/>
          <p:cNvSpPr/>
          <p:nvPr/>
        </p:nvSpPr>
        <p:spPr>
          <a:xfrm>
            <a:off x="103234" y="1474988"/>
            <a:ext cx="4426327" cy="189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Font typeface="Arial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   </a:t>
            </a:r>
            <a:r>
              <a:rPr b="1"/>
              <a:t>Недостатки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Зависят от формулы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Реакции гиперчувствительности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Оксидативный стресс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Стоимость</a:t>
            </a:r>
          </a:p>
        </p:txBody>
      </p:sp>
      <p:sp>
        <p:nvSpPr>
          <p:cNvPr id="302" name="Shape 302"/>
          <p:cNvSpPr/>
          <p:nvPr/>
        </p:nvSpPr>
        <p:spPr>
          <a:xfrm>
            <a:off x="5911850" y="6356350"/>
            <a:ext cx="2927350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buClr>
                <a:srgbClr val="000000"/>
              </a:buClr>
              <a:buFont typeface="Arial"/>
              <a:tabLst>
                <a:tab pos="4953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900"/>
              <a:t>Lyseng-Williamson KA et al. </a:t>
            </a:r>
            <a:r>
              <a:rPr sz="900" i="1"/>
              <a:t>Drugs.</a:t>
            </a:r>
            <a:r>
              <a:rPr sz="900"/>
              <a:t> 2009;69:739-56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/>
          </p:cNvSpPr>
          <p:nvPr>
            <p:ph type="title"/>
          </p:nvPr>
        </p:nvSpPr>
        <p:spPr>
          <a:xfrm>
            <a:off x="231775" y="-88900"/>
            <a:ext cx="8680450" cy="1094262"/>
          </a:xfrm>
          <a:prstGeom prst="rect">
            <a:avLst/>
          </a:prstGeom>
        </p:spPr>
        <p:txBody>
          <a:bodyPr/>
          <a:lstStyle/>
          <a:p>
            <a:r>
              <a:t>Внутривенные препараты железа</a:t>
            </a:r>
          </a:p>
        </p:txBody>
      </p:sp>
      <p:sp>
        <p:nvSpPr>
          <p:cNvPr id="305" name="Shape 305"/>
          <p:cNvSpPr/>
          <p:nvPr/>
        </p:nvSpPr>
        <p:spPr>
          <a:xfrm>
            <a:off x="4434541" y="1447260"/>
            <a:ext cx="4956441" cy="1149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Font typeface="Arial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  </a:t>
            </a:r>
            <a:r>
              <a:rPr b="1"/>
              <a:t>Преимущества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Быстрый ответ </a:t>
            </a:r>
          </a:p>
        </p:txBody>
      </p:sp>
      <p:sp>
        <p:nvSpPr>
          <p:cNvPr id="306" name="Shape 306"/>
          <p:cNvSpPr/>
          <p:nvPr/>
        </p:nvSpPr>
        <p:spPr>
          <a:xfrm>
            <a:off x="103234" y="1474988"/>
            <a:ext cx="4426327" cy="189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Font typeface="Arial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   </a:t>
            </a:r>
            <a:r>
              <a:rPr b="1"/>
              <a:t>Недостатки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Зависят от формулы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Реакции гиперчувствительности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Оксидативный стресс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Стоимость</a:t>
            </a:r>
          </a:p>
        </p:txBody>
      </p:sp>
      <p:sp>
        <p:nvSpPr>
          <p:cNvPr id="307" name="Shape 307"/>
          <p:cNvSpPr/>
          <p:nvPr/>
        </p:nvSpPr>
        <p:spPr>
          <a:xfrm>
            <a:off x="5911850" y="6356350"/>
            <a:ext cx="2927350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buClr>
                <a:srgbClr val="000000"/>
              </a:buClr>
              <a:buFont typeface="Arial"/>
              <a:tabLst>
                <a:tab pos="4953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900"/>
              <a:t>Lyseng-Williamson KA et al. </a:t>
            </a:r>
            <a:r>
              <a:rPr sz="900" i="1"/>
              <a:t>Drugs.</a:t>
            </a:r>
            <a:r>
              <a:rPr sz="900"/>
              <a:t> 2009;69:739-56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/>
          </p:cNvSpPr>
          <p:nvPr>
            <p:ph type="title"/>
          </p:nvPr>
        </p:nvSpPr>
        <p:spPr>
          <a:xfrm>
            <a:off x="231775" y="-88900"/>
            <a:ext cx="8680450" cy="1094262"/>
          </a:xfrm>
          <a:prstGeom prst="rect">
            <a:avLst/>
          </a:prstGeom>
        </p:spPr>
        <p:txBody>
          <a:bodyPr/>
          <a:lstStyle/>
          <a:p>
            <a:r>
              <a:t>Внутривенные препараты железа</a:t>
            </a:r>
          </a:p>
        </p:txBody>
      </p:sp>
      <p:sp>
        <p:nvSpPr>
          <p:cNvPr id="310" name="Shape 310"/>
          <p:cNvSpPr/>
          <p:nvPr/>
        </p:nvSpPr>
        <p:spPr>
          <a:xfrm>
            <a:off x="4434541" y="1447260"/>
            <a:ext cx="4956441" cy="189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Font typeface="Arial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  </a:t>
            </a:r>
            <a:r>
              <a:rPr b="1"/>
              <a:t>Преимущества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Быстрый ответ 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Быстрое и эффективное 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Font typeface="Arial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    пополнение запасов железа</a:t>
            </a:r>
          </a:p>
        </p:txBody>
      </p:sp>
      <p:sp>
        <p:nvSpPr>
          <p:cNvPr id="311" name="Shape 311"/>
          <p:cNvSpPr/>
          <p:nvPr/>
        </p:nvSpPr>
        <p:spPr>
          <a:xfrm>
            <a:off x="103234" y="1474988"/>
            <a:ext cx="4426327" cy="189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Font typeface="Arial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   </a:t>
            </a:r>
            <a:r>
              <a:rPr b="1"/>
              <a:t>Недостатки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Зависят от формулы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Реакции гиперчувствительности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Оксидативный стресс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Стоимость</a:t>
            </a:r>
          </a:p>
        </p:txBody>
      </p:sp>
      <p:sp>
        <p:nvSpPr>
          <p:cNvPr id="312" name="Shape 312"/>
          <p:cNvSpPr/>
          <p:nvPr/>
        </p:nvSpPr>
        <p:spPr>
          <a:xfrm>
            <a:off x="5911850" y="6356350"/>
            <a:ext cx="2927350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buClr>
                <a:srgbClr val="000000"/>
              </a:buClr>
              <a:buFont typeface="Arial"/>
              <a:tabLst>
                <a:tab pos="4953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900"/>
              <a:t>Lyseng-Williamson KA et al. </a:t>
            </a:r>
            <a:r>
              <a:rPr sz="900" i="1"/>
              <a:t>Drugs.</a:t>
            </a:r>
            <a:r>
              <a:rPr sz="900"/>
              <a:t> 2009;69:739-56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/>
          </p:cNvSpPr>
          <p:nvPr>
            <p:ph type="title"/>
          </p:nvPr>
        </p:nvSpPr>
        <p:spPr>
          <a:xfrm>
            <a:off x="231775" y="-88900"/>
            <a:ext cx="8680450" cy="1094262"/>
          </a:xfrm>
          <a:prstGeom prst="rect">
            <a:avLst/>
          </a:prstGeom>
        </p:spPr>
        <p:txBody>
          <a:bodyPr/>
          <a:lstStyle/>
          <a:p>
            <a:r>
              <a:t>Внутривенные препараты железа</a:t>
            </a:r>
          </a:p>
        </p:txBody>
      </p:sp>
      <p:sp>
        <p:nvSpPr>
          <p:cNvPr id="315" name="Shape 315"/>
          <p:cNvSpPr/>
          <p:nvPr/>
        </p:nvSpPr>
        <p:spPr>
          <a:xfrm>
            <a:off x="4434541" y="1447260"/>
            <a:ext cx="4956441" cy="2263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Font typeface="Arial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  </a:t>
            </a:r>
            <a:r>
              <a:rPr b="1"/>
              <a:t>Преимущества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Быстрый ответ 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Быстрое и эффективное 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Font typeface="Arial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    пополнение запасов железа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Хорошая переносимость </a:t>
            </a:r>
          </a:p>
        </p:txBody>
      </p:sp>
      <p:sp>
        <p:nvSpPr>
          <p:cNvPr id="316" name="Shape 316"/>
          <p:cNvSpPr/>
          <p:nvPr/>
        </p:nvSpPr>
        <p:spPr>
          <a:xfrm>
            <a:off x="103234" y="1474988"/>
            <a:ext cx="4426327" cy="189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Font typeface="Arial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   </a:t>
            </a:r>
            <a:r>
              <a:rPr b="1"/>
              <a:t>Недостатки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Зависят от формулы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Реакции гиперчувствительности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Оксидативный стресс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Стоимость</a:t>
            </a:r>
          </a:p>
        </p:txBody>
      </p:sp>
      <p:sp>
        <p:nvSpPr>
          <p:cNvPr id="317" name="Shape 317"/>
          <p:cNvSpPr/>
          <p:nvPr/>
        </p:nvSpPr>
        <p:spPr>
          <a:xfrm>
            <a:off x="5911850" y="6356350"/>
            <a:ext cx="2927350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buClr>
                <a:srgbClr val="000000"/>
              </a:buClr>
              <a:buFont typeface="Arial"/>
              <a:tabLst>
                <a:tab pos="4953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900"/>
              <a:t>Lyseng-Williamson KA et al. </a:t>
            </a:r>
            <a:r>
              <a:rPr sz="900" i="1"/>
              <a:t>Drugs.</a:t>
            </a:r>
            <a:r>
              <a:rPr sz="900"/>
              <a:t> 2009;69:739-56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/>
          </p:cNvSpPr>
          <p:nvPr>
            <p:ph type="title"/>
          </p:nvPr>
        </p:nvSpPr>
        <p:spPr>
          <a:xfrm>
            <a:off x="231775" y="-88900"/>
            <a:ext cx="8680450" cy="1094262"/>
          </a:xfrm>
          <a:prstGeom prst="rect">
            <a:avLst/>
          </a:prstGeom>
        </p:spPr>
        <p:txBody>
          <a:bodyPr/>
          <a:lstStyle/>
          <a:p>
            <a:r>
              <a:t>Внутривенные препараты железа</a:t>
            </a:r>
          </a:p>
        </p:txBody>
      </p:sp>
      <p:sp>
        <p:nvSpPr>
          <p:cNvPr id="320" name="Shape 320"/>
          <p:cNvSpPr/>
          <p:nvPr/>
        </p:nvSpPr>
        <p:spPr>
          <a:xfrm>
            <a:off x="4434541" y="1447260"/>
            <a:ext cx="4956441" cy="2263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Font typeface="Arial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  </a:t>
            </a:r>
            <a:r>
              <a:rPr b="1"/>
              <a:t>Преимущества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Быстрый ответ 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Быстрое и эффективное 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Font typeface="Arial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    пополнение запасов железа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Хорошая переносимость 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Высокая приверженность к терапии</a:t>
            </a:r>
          </a:p>
        </p:txBody>
      </p:sp>
      <p:sp>
        <p:nvSpPr>
          <p:cNvPr id="321" name="Shape 321"/>
          <p:cNvSpPr/>
          <p:nvPr/>
        </p:nvSpPr>
        <p:spPr>
          <a:xfrm>
            <a:off x="103234" y="1474988"/>
            <a:ext cx="4426327" cy="189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Font typeface="Arial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   </a:t>
            </a:r>
            <a:r>
              <a:rPr b="1"/>
              <a:t>Недостатки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Зависят от формулы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Реакции гиперчувствительности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Оксидативный стресс</a:t>
            </a:r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solidFill>
                  <a:srgbClr val="DDDDDD"/>
                </a:solidFill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Стоимость</a:t>
            </a:r>
          </a:p>
        </p:txBody>
      </p:sp>
      <p:sp>
        <p:nvSpPr>
          <p:cNvPr id="322" name="Shape 322"/>
          <p:cNvSpPr/>
          <p:nvPr/>
        </p:nvSpPr>
        <p:spPr>
          <a:xfrm>
            <a:off x="5911850" y="6356350"/>
            <a:ext cx="2927350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buClr>
                <a:srgbClr val="000000"/>
              </a:buClr>
              <a:buFont typeface="Arial"/>
              <a:tabLst>
                <a:tab pos="4953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900"/>
              <a:t>Lyseng-Williamson KA et al. </a:t>
            </a:r>
            <a:r>
              <a:rPr sz="900" i="1"/>
              <a:t>Drugs.</a:t>
            </a:r>
            <a:r>
              <a:rPr sz="900"/>
              <a:t> 2009;69:739-56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/>
          </p:cNvSpPr>
          <p:nvPr>
            <p:ph type="title"/>
          </p:nvPr>
        </p:nvSpPr>
        <p:spPr>
          <a:xfrm>
            <a:off x="231775" y="-88900"/>
            <a:ext cx="8680450" cy="1094262"/>
          </a:xfrm>
          <a:prstGeom prst="rect">
            <a:avLst/>
          </a:prstGeom>
        </p:spPr>
        <p:txBody>
          <a:bodyPr/>
          <a:lstStyle/>
          <a:p>
            <a:r>
              <a:t>Внутривенные препараты железа</a:t>
            </a:r>
          </a:p>
        </p:txBody>
      </p:sp>
      <p:sp>
        <p:nvSpPr>
          <p:cNvPr id="325" name="Shape 325"/>
          <p:cNvSpPr/>
          <p:nvPr/>
        </p:nvSpPr>
        <p:spPr>
          <a:xfrm>
            <a:off x="478257" y="1324677"/>
            <a:ext cx="7175501" cy="2378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20027" marR="40639" indent="-179387" defTabSz="914400">
              <a:buClr>
                <a:srgbClr val="000000"/>
              </a:buClr>
              <a:buFont typeface="Arial"/>
              <a:defRPr sz="24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Доступные в/в препараты железа включают :</a:t>
            </a:r>
          </a:p>
          <a:p>
            <a:pPr marL="220027" marR="40639" indent="-179387" defTabSz="914400">
              <a:buClr>
                <a:srgbClr val="000000"/>
              </a:buClr>
              <a:buFont typeface="Arial"/>
              <a:defRPr sz="24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4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Декстраны железа </a:t>
            </a:r>
          </a:p>
          <a:p>
            <a:pPr marL="220027" marR="40639" indent="-179387" defTabSz="914400">
              <a:buClr>
                <a:srgbClr val="000000"/>
              </a:buClr>
              <a:buSzPct val="100000"/>
              <a:buFont typeface="Arial"/>
              <a:buChar char="•"/>
              <a:defRPr sz="24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Глюконат железа </a:t>
            </a:r>
          </a:p>
          <a:p>
            <a:pPr marL="220027" marR="40639" indent="-179387" defTabSz="914400">
              <a:buClr>
                <a:srgbClr val="000000"/>
              </a:buClr>
              <a:buSzPct val="100000"/>
              <a:buFont typeface="Arial"/>
              <a:buChar char="•"/>
              <a:defRPr sz="24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Сахарат железа</a:t>
            </a:r>
          </a:p>
          <a:p>
            <a:pPr marL="220027" marR="40639" indent="-179387" defTabSz="914400">
              <a:buClr>
                <a:srgbClr val="000000"/>
              </a:buClr>
              <a:buSzPct val="100000"/>
              <a:buFont typeface="Arial"/>
              <a:buChar char="•"/>
              <a:defRPr sz="24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Карбоксимальтозат железа</a:t>
            </a:r>
          </a:p>
        </p:txBody>
      </p:sp>
      <p:sp>
        <p:nvSpPr>
          <p:cNvPr id="326" name="Shape 326"/>
          <p:cNvSpPr/>
          <p:nvPr/>
        </p:nvSpPr>
        <p:spPr>
          <a:xfrm>
            <a:off x="5911850" y="6356350"/>
            <a:ext cx="2927350" cy="22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defTabSz="914400">
              <a:buClr>
                <a:srgbClr val="000000"/>
              </a:buClr>
              <a:buFont typeface="Arial"/>
              <a:tabLst>
                <a:tab pos="495300" algn="l"/>
                <a:tab pos="952500" algn="l"/>
              </a:tabLst>
              <a:defRPr sz="24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900"/>
              <a:t>Lyseng-Williamson KA et al. </a:t>
            </a:r>
            <a:r>
              <a:rPr sz="900" i="1"/>
              <a:t>Drugs.</a:t>
            </a:r>
            <a:r>
              <a:rPr sz="900"/>
              <a:t> 2009;69:739-56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1122362" y="0"/>
            <a:ext cx="6837363" cy="1258888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sz="4000"/>
              <a:t>    </a:t>
            </a:r>
            <a:r>
              <a:rPr sz="3200" b="1"/>
              <a:t>Классификация ЖДА (ВОЗ)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104775" y="1925637"/>
            <a:ext cx="9039225" cy="4797376"/>
          </a:xfrm>
          <a:prstGeom prst="rect">
            <a:avLst/>
          </a:prstGeom>
        </p:spPr>
        <p:txBody>
          <a:bodyPr/>
          <a:lstStyle/>
          <a:p>
            <a:pPr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Hb от 90 до 110 до г/л - анемия легкой степени тяжести  </a:t>
            </a:r>
          </a:p>
          <a:p>
            <a:pPr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Hb от 70 до 90 г/л – анемия умеренной степени </a:t>
            </a:r>
          </a:p>
        </p:txBody>
      </p:sp>
      <p:sp>
        <p:nvSpPr>
          <p:cNvPr id="80" name="Shape 80"/>
          <p:cNvSpPr/>
          <p:nvPr/>
        </p:nvSpPr>
        <p:spPr>
          <a:xfrm>
            <a:off x="636587" y="6115050"/>
            <a:ext cx="8585201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r" defTabSz="914400">
              <a:buClr>
                <a:srgbClr val="000000"/>
              </a:buClr>
              <a:buFont typeface="Arial"/>
              <a:defRPr sz="900" i="1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0639" marR="40639" algn="r" defTabSz="914400">
              <a:buClr>
                <a:srgbClr val="000000"/>
              </a:buClr>
              <a:buFont typeface="Arial"/>
              <a:defRPr sz="900" i="1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0639" marR="40639" algn="r" defTabSz="914400">
              <a:buClr>
                <a:srgbClr val="000000"/>
              </a:buClr>
              <a:buFont typeface="Arial"/>
              <a:defRPr sz="900" i="1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1. World Health Organization et al. Haemoglobin concentrations for the diagnosis of anaemia and assessment of severity. – 2011.</a:t>
            </a:r>
          </a:p>
          <a:p>
            <a:pPr marL="40639" marR="40639" algn="r" defTabSz="914400">
              <a:buClr>
                <a:srgbClr val="000000"/>
              </a:buClr>
              <a:buFont typeface="Arial"/>
              <a:defRPr sz="900" i="1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2. UNICEF/UNU/WHO. Iron Deficiency Anemia: Assessment, Prevention, and Control. A Guide for Programme Managers.– Geneva: WHO/NHD, 2001.</a:t>
            </a:r>
          </a:p>
          <a:p>
            <a:pPr marL="40639" marR="40639" algn="r" defTabSz="914400">
              <a:buClr>
                <a:srgbClr val="000000"/>
              </a:buClr>
              <a:buFont typeface="Arial"/>
              <a:defRPr sz="900" i="1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3. Сухих Г.Т. и соавт. Кровесберегающие технологии у гинекологических больных (протокол лечения). Под редакцией акад. РАН, проф. Л.В. Адамян.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Строение молекулы карбоксимальтозата железа</a:t>
            </a:r>
          </a:p>
        </p:txBody>
      </p:sp>
      <p:pic>
        <p:nvPicPr>
          <p:cNvPr id="329" name="pasted-image.png"/>
          <p:cNvPicPr>
            <a:picLocks noChangeAspect="1"/>
          </p:cNvPicPr>
          <p:nvPr/>
        </p:nvPicPr>
        <p:blipFill>
          <a:blip r:embed="rId3">
            <a:extLst/>
          </a:blip>
          <a:srcRect l="5788" t="7433" r="5788" b="7433"/>
          <a:stretch>
            <a:fillRect/>
          </a:stretch>
        </p:blipFill>
        <p:spPr>
          <a:xfrm>
            <a:off x="1478954" y="2058266"/>
            <a:ext cx="6186217" cy="4270006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Shape 330"/>
          <p:cNvSpPr/>
          <p:nvPr/>
        </p:nvSpPr>
        <p:spPr>
          <a:xfrm>
            <a:off x="1836910" y="2608579"/>
            <a:ext cx="959549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300" b="1">
                <a:solidFill>
                  <a:srgbClr val="FFFFFF"/>
                </a:solidFill>
              </a:defRPr>
            </a:pPr>
            <a:r>
              <a:t>КАРБОКСИ-</a:t>
            </a:r>
          </a:p>
          <a:p>
            <a:pPr>
              <a:defRPr sz="1300" b="1">
                <a:solidFill>
                  <a:srgbClr val="FFFFFF"/>
                </a:solidFill>
              </a:defRPr>
            </a:pPr>
            <a:r>
              <a:t>МАЛЬТОЗА</a:t>
            </a:r>
          </a:p>
        </p:txBody>
      </p:sp>
      <p:sp>
        <p:nvSpPr>
          <p:cNvPr id="331" name="Shape 331"/>
          <p:cNvSpPr/>
          <p:nvPr/>
        </p:nvSpPr>
        <p:spPr>
          <a:xfrm>
            <a:off x="6624810" y="2684779"/>
            <a:ext cx="786890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500" b="1">
                <a:solidFill>
                  <a:srgbClr val="FFFFFF"/>
                </a:solidFill>
              </a:defRPr>
            </a:lvl1pPr>
          </a:lstStyle>
          <a:p>
            <a:r>
              <a:t>ЖЕЛЕЗО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/>
          </p:cNvSpPr>
          <p:nvPr>
            <p:ph type="title"/>
          </p:nvPr>
        </p:nvSpPr>
        <p:spPr>
          <a:xfrm>
            <a:off x="314325" y="0"/>
            <a:ext cx="8420100" cy="12588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Характеристика железа карбоксимальтозата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/>
          </p:cNvSpPr>
          <p:nvPr>
            <p:ph type="title"/>
          </p:nvPr>
        </p:nvSpPr>
        <p:spPr>
          <a:xfrm>
            <a:off x="314325" y="0"/>
            <a:ext cx="8420100" cy="12588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Характеристика железа карбоксимальтозата</a:t>
            </a:r>
          </a:p>
        </p:txBody>
      </p:sp>
      <p:sp>
        <p:nvSpPr>
          <p:cNvPr id="336" name="Shape 336"/>
          <p:cNvSpPr/>
          <p:nvPr/>
        </p:nvSpPr>
        <p:spPr>
          <a:xfrm>
            <a:off x="2184697" y="1858168"/>
            <a:ext cx="6898482" cy="2635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Font typeface="Wingdings"/>
              <a:defRPr sz="2000" b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Эффективная  коррекция дефицита железа    </a:t>
            </a:r>
          </a:p>
          <a:p>
            <a:pPr marL="578802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Высокая однократная  доза (до 1000 мг железа)</a:t>
            </a:r>
          </a:p>
          <a:p>
            <a:pPr marL="578802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Быстрое введение</a:t>
            </a:r>
          </a:p>
          <a:p>
            <a:pPr marL="93757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200 мг железа - инъекция</a:t>
            </a:r>
          </a:p>
          <a:p>
            <a:pPr marL="93757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1000 мг железа – инфузия в течение 15 мин.</a:t>
            </a:r>
          </a:p>
          <a:p>
            <a:pPr marL="578802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Селективная доставка в органы кроветворения</a:t>
            </a:r>
          </a:p>
        </p:txBody>
      </p:sp>
      <p:grpSp>
        <p:nvGrpSpPr>
          <p:cNvPr id="339" name="Group 339"/>
          <p:cNvGrpSpPr/>
          <p:nvPr/>
        </p:nvGrpSpPr>
        <p:grpSpPr>
          <a:xfrm>
            <a:off x="152400" y="2729858"/>
            <a:ext cx="2147511" cy="2311096"/>
            <a:chOff x="0" y="0"/>
            <a:chExt cx="2147510" cy="2311094"/>
          </a:xfrm>
        </p:grpSpPr>
        <p:sp>
          <p:nvSpPr>
            <p:cNvPr id="337" name="Shape 337"/>
            <p:cNvSpPr/>
            <p:nvPr/>
          </p:nvSpPr>
          <p:spPr>
            <a:xfrm>
              <a:off x="0" y="0"/>
              <a:ext cx="2147511" cy="231109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8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pic>
          <p:nvPicPr>
            <p:cNvPr id="338" name="ferinject_molekühl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147511" cy="231109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63500" dist="38100" dir="2700000" rotWithShape="0">
                <a:srgbClr val="929292">
                  <a:alpha val="74996"/>
                </a:srgbClr>
              </a:outerShdw>
            </a:effectLst>
          </p:spPr>
        </p:pic>
      </p:grpSp>
      <p:sp>
        <p:nvSpPr>
          <p:cNvPr id="340" name="Shape 340"/>
          <p:cNvSpPr/>
          <p:nvPr/>
        </p:nvSpPr>
        <p:spPr>
          <a:xfrm>
            <a:off x="935037" y="6511925"/>
            <a:ext cx="8280401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0639" marR="40639" defTabSz="914400">
              <a:buClr>
                <a:srgbClr val="000000"/>
              </a:buClr>
              <a:buFont typeface="Arial"/>
              <a:tabLst>
                <a:tab pos="495300" algn="l"/>
                <a:tab pos="952500" algn="l"/>
              </a:tabLst>
              <a:defRPr sz="9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Geisser P. The pharmacology and safety profile of ferric carboxymaltose (Ferinject®): structure/reactivity relationships of iron preparations. Port J Nephrol Hypert. 2009;23:11-6.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/>
          </p:cNvSpPr>
          <p:nvPr>
            <p:ph type="title"/>
          </p:nvPr>
        </p:nvSpPr>
        <p:spPr>
          <a:xfrm>
            <a:off x="314325" y="0"/>
            <a:ext cx="8420100" cy="12588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Характеристика железа карбоксимальтозата</a:t>
            </a:r>
          </a:p>
        </p:txBody>
      </p:sp>
      <p:sp>
        <p:nvSpPr>
          <p:cNvPr id="343" name="Shape 343"/>
          <p:cNvSpPr/>
          <p:nvPr/>
        </p:nvSpPr>
        <p:spPr>
          <a:xfrm>
            <a:off x="2184697" y="1858168"/>
            <a:ext cx="6898482" cy="4054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0027" marR="40639" indent="-179387" defTabSz="914400">
              <a:spcBef>
                <a:spcPts val="500"/>
              </a:spcBef>
              <a:buClr>
                <a:srgbClr val="000000"/>
              </a:buClr>
              <a:buFont typeface="Wingdings"/>
              <a:defRPr sz="2000" b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Эффективная  коррекция дефицита железа    </a:t>
            </a:r>
          </a:p>
          <a:p>
            <a:pPr marL="578802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Высокая однократная  доза (до 1000 мг железа)</a:t>
            </a:r>
          </a:p>
          <a:p>
            <a:pPr marL="578802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Быстрое введение</a:t>
            </a:r>
          </a:p>
          <a:p>
            <a:pPr marL="93757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200 мг железа - инъекция</a:t>
            </a:r>
          </a:p>
          <a:p>
            <a:pPr marL="937577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1000 мг железа – инфузия в течение 15 мин.</a:t>
            </a:r>
          </a:p>
          <a:p>
            <a:pPr marL="578802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Селективная доставка в органы кроветворения</a:t>
            </a:r>
          </a:p>
          <a:p>
            <a:pPr marL="578802" marR="40639" indent="-179387" defTabSz="914400">
              <a:spcBef>
                <a:spcPts val="500"/>
              </a:spcBef>
              <a:buClr>
                <a:srgbClr val="000000"/>
              </a:buClr>
              <a:buFont typeface="Arial"/>
              <a:defRPr sz="2000" b="1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Сниженная иммуногенность</a:t>
            </a:r>
          </a:p>
          <a:p>
            <a:pPr marL="578802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Не содержит декстрана и производных декстрана </a:t>
            </a:r>
          </a:p>
          <a:p>
            <a:pPr marL="578802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Нет перекрестной реакции с антителами  к декстрану </a:t>
            </a:r>
          </a:p>
          <a:p>
            <a:pPr marL="578802" marR="40639" indent="-179387" defTabSz="914400">
              <a:spcBef>
                <a:spcPts val="500"/>
              </a:spcBef>
              <a:buClr>
                <a:srgbClr val="000000"/>
              </a:buClr>
              <a:buSzPct val="100000"/>
              <a:buFont typeface="Arial"/>
              <a:buChar char="•"/>
              <a:defRPr sz="2000">
                <a:uFill>
                  <a:solidFill>
                    <a:srgbClr val="000000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t>Нет необходимости в  тестовой дозе</a:t>
            </a:r>
          </a:p>
        </p:txBody>
      </p:sp>
      <p:grpSp>
        <p:nvGrpSpPr>
          <p:cNvPr id="346" name="Group 346"/>
          <p:cNvGrpSpPr/>
          <p:nvPr/>
        </p:nvGrpSpPr>
        <p:grpSpPr>
          <a:xfrm>
            <a:off x="152400" y="2729858"/>
            <a:ext cx="2147511" cy="2311096"/>
            <a:chOff x="0" y="0"/>
            <a:chExt cx="2147510" cy="2311094"/>
          </a:xfrm>
        </p:grpSpPr>
        <p:sp>
          <p:nvSpPr>
            <p:cNvPr id="344" name="Shape 344"/>
            <p:cNvSpPr/>
            <p:nvPr/>
          </p:nvSpPr>
          <p:spPr>
            <a:xfrm>
              <a:off x="0" y="0"/>
              <a:ext cx="2147511" cy="231109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defRPr sz="2800">
                  <a:latin typeface="+mj-lt"/>
                  <a:ea typeface="+mj-ea"/>
                  <a:cs typeface="+mj-cs"/>
                  <a:sym typeface="Helvetica"/>
                </a:defRPr>
              </a:pPr>
              <a:endParaRPr/>
            </a:p>
          </p:txBody>
        </p:sp>
        <p:pic>
          <p:nvPicPr>
            <p:cNvPr id="345" name="ferinject_molekühl.jpg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147511" cy="231109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63500" dist="38100" dir="2700000" rotWithShape="0">
                <a:srgbClr val="929292">
                  <a:alpha val="74996"/>
                </a:srgbClr>
              </a:outerShdw>
            </a:effectLst>
          </p:spPr>
        </p:pic>
      </p:grpSp>
      <p:sp>
        <p:nvSpPr>
          <p:cNvPr id="347" name="Shape 347"/>
          <p:cNvSpPr/>
          <p:nvPr/>
        </p:nvSpPr>
        <p:spPr>
          <a:xfrm>
            <a:off x="935037" y="6511925"/>
            <a:ext cx="8280401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0639" marR="40639" defTabSz="914400">
              <a:buClr>
                <a:srgbClr val="000000"/>
              </a:buClr>
              <a:buFont typeface="Arial"/>
              <a:tabLst>
                <a:tab pos="495300" algn="l"/>
                <a:tab pos="952500" algn="l"/>
              </a:tabLst>
              <a:defRPr sz="9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Geisser P. The pharmacology and safety profile of ferric carboxymaltose (Ferinject®): structure/reactivity relationships of iron preparations. Port J Nephrol Hypert. 2009;23:11-6.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/>
          </p:cNvSpPr>
          <p:nvPr>
            <p:ph type="title"/>
          </p:nvPr>
        </p:nvSpPr>
        <p:spPr>
          <a:xfrm>
            <a:off x="506238" y="105271"/>
            <a:ext cx="8131524" cy="1594694"/>
          </a:xfrm>
          <a:prstGeom prst="rect">
            <a:avLst/>
          </a:prstGeom>
        </p:spPr>
        <p:txBody>
          <a:bodyPr/>
          <a:lstStyle/>
          <a:p>
            <a:r>
              <a:t>Мета-анализ эффективности и безопасности внутривенного карбоксимальтозата железа</a:t>
            </a:r>
          </a:p>
        </p:txBody>
      </p:sp>
      <p:sp>
        <p:nvSpPr>
          <p:cNvPr id="350" name="Shape 350"/>
          <p:cNvSpPr>
            <a:spLocks noGrp="1"/>
          </p:cNvSpPr>
          <p:nvPr>
            <p:ph type="body" sz="half" idx="1"/>
          </p:nvPr>
        </p:nvSpPr>
        <p:spPr>
          <a:xfrm>
            <a:off x="342899" y="3555503"/>
            <a:ext cx="8458201" cy="24682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SzTx/>
              <a:buFontTx/>
              <a:buNone/>
              <a:defRPr sz="2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14 </a:t>
            </a:r>
            <a:r>
              <a:rPr dirty="0" smtClean="0"/>
              <a:t>рандомизированных </a:t>
            </a:r>
            <a:r>
              <a:rPr dirty="0"/>
              <a:t>клинических исследований, в которых 2348 пациентов получали карбоксимальтозат железа в дозе до 1000 мг в неделю по различным показаниям (нефрогенная анемия, анемия при акушерских и </a:t>
            </a:r>
            <a:r>
              <a:rPr dirty="0" smtClean="0"/>
              <a:t>гинекологических </a:t>
            </a:r>
            <a:r>
              <a:rPr dirty="0"/>
              <a:t>состояниях, заболеваниях желудочно-кишечного тракта и др.)</a:t>
            </a:r>
          </a:p>
        </p:txBody>
      </p:sp>
      <p:grpSp>
        <p:nvGrpSpPr>
          <p:cNvPr id="353" name="Group 353"/>
          <p:cNvGrpSpPr/>
          <p:nvPr/>
        </p:nvGrpSpPr>
        <p:grpSpPr>
          <a:xfrm>
            <a:off x="137406" y="1666872"/>
            <a:ext cx="3619157" cy="1800936"/>
            <a:chOff x="0" y="0"/>
            <a:chExt cx="3619155" cy="1800934"/>
          </a:xfrm>
        </p:grpSpPr>
        <p:pic>
          <p:nvPicPr>
            <p:cNvPr id="352" name="1.tif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3200" y="203200"/>
              <a:ext cx="3212756" cy="135643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1" name="Изображение 350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3619156" cy="180093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/>
          </p:cNvSpPr>
          <p:nvPr>
            <p:ph type="title"/>
          </p:nvPr>
        </p:nvSpPr>
        <p:spPr>
          <a:xfrm>
            <a:off x="506238" y="105271"/>
            <a:ext cx="8131524" cy="1594694"/>
          </a:xfrm>
          <a:prstGeom prst="rect">
            <a:avLst/>
          </a:prstGeom>
        </p:spPr>
        <p:txBody>
          <a:bodyPr/>
          <a:lstStyle/>
          <a:p>
            <a:r>
              <a:t>Мета-анализ эффективности и безопасности внутривенного карбоксимальтозата железа</a:t>
            </a:r>
          </a:p>
        </p:txBody>
      </p:sp>
      <p:sp>
        <p:nvSpPr>
          <p:cNvPr id="356" name="Shape 356"/>
          <p:cNvSpPr>
            <a:spLocks noGrp="1"/>
          </p:cNvSpPr>
          <p:nvPr>
            <p:ph type="body" sz="half" idx="1"/>
          </p:nvPr>
        </p:nvSpPr>
        <p:spPr>
          <a:xfrm>
            <a:off x="342899" y="3555503"/>
            <a:ext cx="8458201" cy="2468217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Пациентам групп сравнения назначали пероральные препараты железа (п=832), плацебо (n=762) или внутривенно сахарат железа (n=384).</a:t>
            </a: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2300">
                <a:latin typeface="Arial"/>
                <a:ea typeface="Arial"/>
                <a:cs typeface="Arial"/>
                <a:sym typeface="Arial"/>
              </a:defRPr>
            </a:pPr>
            <a:r>
              <a:t> Длительность лечения составляла от 1 до 24 недель.</a:t>
            </a:r>
          </a:p>
        </p:txBody>
      </p:sp>
      <p:grpSp>
        <p:nvGrpSpPr>
          <p:cNvPr id="359" name="Group 359"/>
          <p:cNvGrpSpPr/>
          <p:nvPr/>
        </p:nvGrpSpPr>
        <p:grpSpPr>
          <a:xfrm>
            <a:off x="137406" y="1666872"/>
            <a:ext cx="3619157" cy="1800936"/>
            <a:chOff x="0" y="0"/>
            <a:chExt cx="3619155" cy="1800934"/>
          </a:xfrm>
        </p:grpSpPr>
        <p:pic>
          <p:nvPicPr>
            <p:cNvPr id="358" name="1.tif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3200" y="203200"/>
              <a:ext cx="3212756" cy="135643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7" name="Изображение 356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3619156" cy="180093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/>
          </p:cNvSpPr>
          <p:nvPr>
            <p:ph type="title"/>
          </p:nvPr>
        </p:nvSpPr>
        <p:spPr>
          <a:xfrm>
            <a:off x="506238" y="105271"/>
            <a:ext cx="8131524" cy="1594694"/>
          </a:xfrm>
          <a:prstGeom prst="rect">
            <a:avLst/>
          </a:prstGeom>
        </p:spPr>
        <p:txBody>
          <a:bodyPr/>
          <a:lstStyle/>
          <a:p>
            <a:r>
              <a:t>Мета-анализ эффективности и безопасности внутривенного карбоксимальтозата железа</a:t>
            </a:r>
          </a:p>
        </p:txBody>
      </p:sp>
      <p:sp>
        <p:nvSpPr>
          <p:cNvPr id="362" name="Shape 362"/>
          <p:cNvSpPr>
            <a:spLocks noGrp="1"/>
          </p:cNvSpPr>
          <p:nvPr>
            <p:ph type="body" sz="half" idx="1"/>
          </p:nvPr>
        </p:nvSpPr>
        <p:spPr>
          <a:xfrm>
            <a:off x="342899" y="3555503"/>
            <a:ext cx="8458201" cy="24682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SzTx/>
              <a:buFontTx/>
              <a:buNone/>
              <a:defRPr sz="2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По сравнению с пероральными препаратами внутривенное введение карбоксимальтозата железа привело к более значительному увеличению средних уровней </a:t>
            </a:r>
            <a:r>
              <a:rPr dirty="0" smtClean="0"/>
              <a:t>гемоглобина </a:t>
            </a:r>
            <a:r>
              <a:rPr dirty="0"/>
              <a:t>(средняя разница между группами 0,48 г/дл), ферритина (разница 163 мкг/л) и степени насыщения трансферрина (разница 5,3%)</a:t>
            </a:r>
          </a:p>
        </p:txBody>
      </p:sp>
      <p:grpSp>
        <p:nvGrpSpPr>
          <p:cNvPr id="365" name="Group 365"/>
          <p:cNvGrpSpPr/>
          <p:nvPr/>
        </p:nvGrpSpPr>
        <p:grpSpPr>
          <a:xfrm>
            <a:off x="137406" y="1666872"/>
            <a:ext cx="3619157" cy="1800936"/>
            <a:chOff x="0" y="0"/>
            <a:chExt cx="3619155" cy="1800934"/>
          </a:xfrm>
        </p:grpSpPr>
        <p:pic>
          <p:nvPicPr>
            <p:cNvPr id="364" name="1.tif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3200" y="203200"/>
              <a:ext cx="3212756" cy="135643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3" name="Изображение 362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3619156" cy="180093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/>
          </p:cNvSpPr>
          <p:nvPr>
            <p:ph type="title"/>
          </p:nvPr>
        </p:nvSpPr>
        <p:spPr>
          <a:xfrm>
            <a:off x="506238" y="105271"/>
            <a:ext cx="8131524" cy="1594694"/>
          </a:xfrm>
          <a:prstGeom prst="rect">
            <a:avLst/>
          </a:prstGeom>
        </p:spPr>
        <p:txBody>
          <a:bodyPr/>
          <a:lstStyle/>
          <a:p>
            <a:r>
              <a:t>Мета-анализ эффективности и безопасности внутривенного карбоксимальтозата железа</a:t>
            </a:r>
          </a:p>
        </p:txBody>
      </p:sp>
      <p:sp>
        <p:nvSpPr>
          <p:cNvPr id="368" name="Shape 368"/>
          <p:cNvSpPr>
            <a:spLocks noGrp="1"/>
          </p:cNvSpPr>
          <p:nvPr>
            <p:ph type="body" sz="half" idx="1"/>
          </p:nvPr>
        </p:nvSpPr>
        <p:spPr>
          <a:xfrm>
            <a:off x="342899" y="3555503"/>
            <a:ext cx="8458201" cy="24682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SzTx/>
              <a:buFontTx/>
              <a:buNone/>
              <a:defRPr sz="2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 В группе карбоксимальтозата железа выявили достоверное </a:t>
            </a:r>
            <a:r>
              <a:rPr dirty="0" smtClean="0"/>
              <a:t>снижение </a:t>
            </a:r>
            <a:r>
              <a:rPr dirty="0"/>
              <a:t>частоты желудочно-кишечных расстройств (13% и 32%, соответственно), в том числе запора (3% и 13%), тошноты/рвоты (3% и 10%) и диареи (2% и 5%)</a:t>
            </a:r>
          </a:p>
        </p:txBody>
      </p:sp>
      <p:grpSp>
        <p:nvGrpSpPr>
          <p:cNvPr id="371" name="Group 371"/>
          <p:cNvGrpSpPr/>
          <p:nvPr/>
        </p:nvGrpSpPr>
        <p:grpSpPr>
          <a:xfrm>
            <a:off x="137406" y="1666872"/>
            <a:ext cx="3619157" cy="1800936"/>
            <a:chOff x="0" y="0"/>
            <a:chExt cx="3619155" cy="1800934"/>
          </a:xfrm>
        </p:grpSpPr>
        <p:pic>
          <p:nvPicPr>
            <p:cNvPr id="370" name="1.tif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3200" y="203200"/>
              <a:ext cx="3212756" cy="135643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9" name="Изображение 368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3619156" cy="180093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/>
          </p:cNvSpPr>
          <p:nvPr>
            <p:ph type="title"/>
          </p:nvPr>
        </p:nvSpPr>
        <p:spPr>
          <a:xfrm>
            <a:off x="506238" y="105271"/>
            <a:ext cx="8131524" cy="1594694"/>
          </a:xfrm>
          <a:prstGeom prst="rect">
            <a:avLst/>
          </a:prstGeom>
        </p:spPr>
        <p:txBody>
          <a:bodyPr/>
          <a:lstStyle/>
          <a:p>
            <a:r>
              <a:t>Мета-анализ эффективности и безопасности внутривенного карбоксимальтозата железа</a:t>
            </a:r>
          </a:p>
        </p:txBody>
      </p:sp>
      <p:sp>
        <p:nvSpPr>
          <p:cNvPr id="374" name="Shape 374"/>
          <p:cNvSpPr>
            <a:spLocks noGrp="1"/>
          </p:cNvSpPr>
          <p:nvPr>
            <p:ph type="body" sz="half" idx="1"/>
          </p:nvPr>
        </p:nvSpPr>
        <p:spPr>
          <a:xfrm>
            <a:off x="342899" y="3555503"/>
            <a:ext cx="8458201" cy="24682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SzTx/>
              <a:buFontTx/>
              <a:buNone/>
              <a:defRPr sz="2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В целом результаты мета-анализа подтвердили более высокую эффективность и улучшенную переносимость карбоксимальтозата железа по сравнению с </a:t>
            </a:r>
            <a:r>
              <a:rPr dirty="0" smtClean="0"/>
              <a:t>пероральными </a:t>
            </a:r>
            <a:r>
              <a:rPr dirty="0"/>
              <a:t>препаратами железа</a:t>
            </a:r>
          </a:p>
        </p:txBody>
      </p:sp>
      <p:grpSp>
        <p:nvGrpSpPr>
          <p:cNvPr id="377" name="Group 377"/>
          <p:cNvGrpSpPr/>
          <p:nvPr/>
        </p:nvGrpSpPr>
        <p:grpSpPr>
          <a:xfrm>
            <a:off x="137406" y="1666872"/>
            <a:ext cx="3619157" cy="1800936"/>
            <a:chOff x="0" y="0"/>
            <a:chExt cx="3619155" cy="1800934"/>
          </a:xfrm>
        </p:grpSpPr>
        <p:pic>
          <p:nvPicPr>
            <p:cNvPr id="376" name="1.tif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3200" y="203200"/>
              <a:ext cx="3212756" cy="135643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75" name="Изображение 374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3619156" cy="180093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6774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34340">
              <a:spcBef>
                <a:spcPts val="700"/>
              </a:spcBef>
              <a:defRPr sz="3040"/>
            </a:lvl1pPr>
          </a:lstStyle>
          <a:p>
            <a:r>
              <a:t>Рекомендации Европейского Общества Анестезиологов по лечению тяжелых периоперационных кровотечений</a:t>
            </a:r>
          </a:p>
        </p:txBody>
      </p:sp>
      <p:pic>
        <p:nvPicPr>
          <p:cNvPr id="380" name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22074" y="2498461"/>
            <a:ext cx="4899852" cy="2454937"/>
          </a:xfrm>
          <a:prstGeom prst="rect">
            <a:avLst/>
          </a:prstGeom>
          <a:ln w="3175">
            <a:solidFill>
              <a:srgbClr val="000000"/>
            </a:solidFill>
            <a:miter lim="400000"/>
          </a:ln>
        </p:spPr>
      </p:pic>
      <p:sp>
        <p:nvSpPr>
          <p:cNvPr id="381" name="Shape 381"/>
          <p:cNvSpPr/>
          <p:nvPr/>
        </p:nvSpPr>
        <p:spPr>
          <a:xfrm>
            <a:off x="5257800" y="6364287"/>
            <a:ext cx="350947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Eur J Anaesthesiol 2013; 30:270–382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122362" y="0"/>
            <a:ext cx="6837363" cy="1258888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  <a:r>
              <a:rPr sz="4000"/>
              <a:t>    </a:t>
            </a:r>
            <a:r>
              <a:rPr sz="3200" b="1"/>
              <a:t>Классификация ЖДА (ВОЗ)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104775" y="1925637"/>
            <a:ext cx="9039225" cy="4797376"/>
          </a:xfrm>
          <a:prstGeom prst="rect">
            <a:avLst/>
          </a:prstGeom>
        </p:spPr>
        <p:txBody>
          <a:bodyPr/>
          <a:lstStyle/>
          <a:p>
            <a:pPr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Hb от 90 до 110 до г/л - анемия легкой степени тяжести  </a:t>
            </a:r>
          </a:p>
          <a:p>
            <a:pPr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Hb от 70 до 90 г/л – анемия умеренной степени</a:t>
            </a:r>
          </a:p>
          <a:p>
            <a:pPr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Hb менее 70 г/л – тяжелая анемия </a:t>
            </a:r>
          </a:p>
        </p:txBody>
      </p:sp>
      <p:sp>
        <p:nvSpPr>
          <p:cNvPr id="84" name="Shape 84"/>
          <p:cNvSpPr/>
          <p:nvPr/>
        </p:nvSpPr>
        <p:spPr>
          <a:xfrm>
            <a:off x="636587" y="6115050"/>
            <a:ext cx="8585201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0639" marR="40639" algn="r" defTabSz="914400">
              <a:buClr>
                <a:srgbClr val="000000"/>
              </a:buClr>
              <a:buFont typeface="Arial"/>
              <a:defRPr sz="900" i="1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0639" marR="40639" algn="r" defTabSz="914400">
              <a:buClr>
                <a:srgbClr val="000000"/>
              </a:buClr>
              <a:buFont typeface="Arial"/>
              <a:defRPr sz="900" i="1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40639" marR="40639" algn="r" defTabSz="914400">
              <a:buClr>
                <a:srgbClr val="000000"/>
              </a:buClr>
              <a:buFont typeface="Arial"/>
              <a:defRPr sz="900" i="1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1. World Health Organization et al. Haemoglobin concentrations for the diagnosis of anaemia and assessment of severity. – 2011.</a:t>
            </a:r>
          </a:p>
          <a:p>
            <a:pPr marL="40639" marR="40639" algn="r" defTabSz="914400">
              <a:buClr>
                <a:srgbClr val="000000"/>
              </a:buClr>
              <a:buFont typeface="Arial"/>
              <a:defRPr sz="900" i="1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2. UNICEF/UNU/WHO. Iron Deficiency Anemia: Assessment, Prevention, and Control. A Guide for Programme Managers.– Geneva: WHO/NHD, 2001.</a:t>
            </a:r>
          </a:p>
          <a:p>
            <a:pPr marL="40639" marR="40639" algn="r" defTabSz="914400">
              <a:buClr>
                <a:srgbClr val="000000"/>
              </a:buClr>
              <a:buFont typeface="Arial"/>
              <a:defRPr sz="900" i="1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3. Сухих Г.Т. и соавт. Кровесберегающие технологии у гинекологических больных (протокол лечения). Под редакцией акад. РАН, проф. Л.В. Адамян.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Рекомендации по предоперационной коррекции анемии</a:t>
            </a:r>
          </a:p>
        </p:txBody>
      </p:sp>
      <p:sp>
        <p:nvSpPr>
          <p:cNvPr id="384" name="Shape 384"/>
          <p:cNvSpPr>
            <a:spLocks noGrp="1"/>
          </p:cNvSpPr>
          <p:nvPr>
            <p:ph type="body" idx="1"/>
          </p:nvPr>
        </p:nvSpPr>
        <p:spPr>
          <a:xfrm>
            <a:off x="457200" y="1997943"/>
            <a:ext cx="8229600" cy="391581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28600" indent="-228600">
              <a:spcBef>
                <a:spcPts val="400"/>
              </a:spcBef>
              <a:buChar char="•"/>
            </a:pPr>
            <a:endParaRPr/>
          </a:p>
        </p:txBody>
      </p:sp>
      <p:sp>
        <p:nvSpPr>
          <p:cNvPr id="385" name="Shape 385"/>
          <p:cNvSpPr/>
          <p:nvPr/>
        </p:nvSpPr>
        <p:spPr>
          <a:xfrm>
            <a:off x="6921500" y="6567487"/>
            <a:ext cx="218517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/>
            </a:lvl1pPr>
          </a:lstStyle>
          <a:p>
            <a:r>
              <a:t>Eur J Anaesthesiol 2013; 30:270–382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Рекомендации по предоперационной коррекции анемии</a:t>
            </a:r>
          </a:p>
        </p:txBody>
      </p:sp>
      <p:sp>
        <p:nvSpPr>
          <p:cNvPr id="388" name="Shape 388"/>
          <p:cNvSpPr>
            <a:spLocks noGrp="1"/>
          </p:cNvSpPr>
          <p:nvPr>
            <p:ph type="body" idx="1"/>
          </p:nvPr>
        </p:nvSpPr>
        <p:spPr>
          <a:xfrm>
            <a:off x="457200" y="1997943"/>
            <a:ext cx="8229600" cy="391581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185165" indent="-185165" defTabSz="370331">
              <a:spcBef>
                <a:spcPts val="600"/>
              </a:spcBef>
              <a:buChar char="•"/>
              <a:defRPr sz="2268"/>
            </a:pPr>
            <a:r>
              <a:t>При выявлении анемии необходимо установить ее причину (дефицит железа, почечная недостаточность или воспаление) 1C</a:t>
            </a:r>
          </a:p>
          <a:p>
            <a:pPr marL="185165" indent="-185165" defTabSz="370331">
              <a:spcBef>
                <a:spcPts val="600"/>
              </a:spcBef>
              <a:buChar char="•"/>
              <a:defRPr sz="2268"/>
            </a:pPr>
            <a:endParaRPr/>
          </a:p>
          <a:p>
            <a:pPr marL="185165" indent="-185165" defTabSz="370331">
              <a:spcBef>
                <a:spcPts val="600"/>
              </a:spcBef>
              <a:buChar char="•"/>
              <a:defRPr sz="2268">
                <a:solidFill>
                  <a:srgbClr val="FFFFFF"/>
                </a:solidFill>
              </a:defRPr>
            </a:pPr>
            <a:r>
              <a:t>При дефиците железа назначать препараты железа (перорально или внутривенно)  1B</a:t>
            </a:r>
          </a:p>
          <a:p>
            <a:pPr marL="185165" indent="-185165" defTabSz="370331">
              <a:spcBef>
                <a:spcPts val="600"/>
              </a:spcBef>
              <a:buChar char="•"/>
              <a:defRPr sz="2268">
                <a:solidFill>
                  <a:srgbClr val="FFFFFF"/>
                </a:solidFill>
              </a:defRPr>
            </a:pPr>
            <a:endParaRPr/>
          </a:p>
          <a:p>
            <a:pPr marL="185165" indent="-185165" defTabSz="370331">
              <a:spcBef>
                <a:spcPts val="600"/>
              </a:spcBef>
              <a:buChar char="•"/>
              <a:defRPr sz="2268">
                <a:solidFill>
                  <a:srgbClr val="FFFFFF"/>
                </a:solidFill>
              </a:defRPr>
            </a:pPr>
            <a:r>
              <a:t>Если дефицит железа была исключен, то лечение анемии  можно проводить эритропоэтин-стимулирующиими препаратами   2A</a:t>
            </a:r>
          </a:p>
        </p:txBody>
      </p:sp>
      <p:sp>
        <p:nvSpPr>
          <p:cNvPr id="389" name="Shape 389"/>
          <p:cNvSpPr/>
          <p:nvPr/>
        </p:nvSpPr>
        <p:spPr>
          <a:xfrm>
            <a:off x="6921500" y="6567487"/>
            <a:ext cx="218517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/>
            </a:lvl1pPr>
          </a:lstStyle>
          <a:p>
            <a:r>
              <a:t>Eur J Anaesthesiol 2013; 30:270–382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Рекомендации по предоперационной коррекции анемии</a:t>
            </a:r>
          </a:p>
        </p:txBody>
      </p:sp>
      <p:sp>
        <p:nvSpPr>
          <p:cNvPr id="392" name="Shape 392"/>
          <p:cNvSpPr>
            <a:spLocks noGrp="1"/>
          </p:cNvSpPr>
          <p:nvPr>
            <p:ph type="body" idx="1"/>
          </p:nvPr>
        </p:nvSpPr>
        <p:spPr>
          <a:xfrm>
            <a:off x="457200" y="1997943"/>
            <a:ext cx="8229600" cy="391581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185165" indent="-185165" defTabSz="370331">
              <a:spcBef>
                <a:spcPts val="600"/>
              </a:spcBef>
              <a:buChar char="•"/>
              <a:defRPr sz="2268"/>
            </a:pPr>
            <a:r>
              <a:t>При выявлении анемии необходимо установить ее причину (дефицит железа, почечная недостаточность или воспаление) 1C</a:t>
            </a:r>
          </a:p>
          <a:p>
            <a:pPr marL="185165" indent="-185165" defTabSz="370331">
              <a:spcBef>
                <a:spcPts val="600"/>
              </a:spcBef>
              <a:buChar char="•"/>
              <a:defRPr sz="2268"/>
            </a:pPr>
            <a:endParaRPr/>
          </a:p>
          <a:p>
            <a:pPr marL="185165" indent="-185165" defTabSz="370331">
              <a:spcBef>
                <a:spcPts val="600"/>
              </a:spcBef>
              <a:buChar char="•"/>
              <a:defRPr sz="2268"/>
            </a:pPr>
            <a:r>
              <a:t>При дефиците железа назначать препараты железа (перорально или внутривенно)  1B</a:t>
            </a:r>
          </a:p>
          <a:p>
            <a:pPr marL="185165" indent="-185165" defTabSz="370331">
              <a:spcBef>
                <a:spcPts val="600"/>
              </a:spcBef>
              <a:buChar char="•"/>
              <a:defRPr sz="2268"/>
            </a:pPr>
            <a:endParaRPr/>
          </a:p>
          <a:p>
            <a:pPr marL="185165" indent="-185165" defTabSz="370331">
              <a:spcBef>
                <a:spcPts val="600"/>
              </a:spcBef>
              <a:buChar char="•"/>
              <a:defRPr sz="2268">
                <a:solidFill>
                  <a:srgbClr val="FFFFFF"/>
                </a:solidFill>
              </a:defRPr>
            </a:pPr>
            <a:r>
              <a:t>Если дефицит железа была исключен, то лечение анемии  можно проводить эритропоэтин-стимулирующиими препаратами   2A</a:t>
            </a:r>
          </a:p>
        </p:txBody>
      </p:sp>
      <p:sp>
        <p:nvSpPr>
          <p:cNvPr id="393" name="Shape 393"/>
          <p:cNvSpPr/>
          <p:nvPr/>
        </p:nvSpPr>
        <p:spPr>
          <a:xfrm>
            <a:off x="6921500" y="6567487"/>
            <a:ext cx="218517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/>
            </a:lvl1pPr>
          </a:lstStyle>
          <a:p>
            <a:r>
              <a:t>Eur J Anaesthesiol 2013; 30:270–382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Рекомендации по предоперационной коррекции анемии</a:t>
            </a:r>
          </a:p>
        </p:txBody>
      </p:sp>
      <p:sp>
        <p:nvSpPr>
          <p:cNvPr id="396" name="Shape 396"/>
          <p:cNvSpPr>
            <a:spLocks noGrp="1"/>
          </p:cNvSpPr>
          <p:nvPr>
            <p:ph type="body" idx="1"/>
          </p:nvPr>
        </p:nvSpPr>
        <p:spPr>
          <a:xfrm>
            <a:off x="457200" y="1997943"/>
            <a:ext cx="8229600" cy="391581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185165" indent="-185165" defTabSz="370331">
              <a:spcBef>
                <a:spcPts val="600"/>
              </a:spcBef>
              <a:buChar char="•"/>
              <a:defRPr sz="2268"/>
            </a:pPr>
            <a:r>
              <a:rPr dirty="0"/>
              <a:t>При выявлении анемии необходимо установить ее причину (дефицит железа, почечная недостаточность или воспаление) 1C</a:t>
            </a:r>
          </a:p>
          <a:p>
            <a:pPr marL="185165" indent="-185165" defTabSz="370331">
              <a:spcBef>
                <a:spcPts val="600"/>
              </a:spcBef>
              <a:buChar char="•"/>
              <a:defRPr sz="2268"/>
            </a:pPr>
            <a:endParaRPr dirty="0"/>
          </a:p>
          <a:p>
            <a:pPr marL="185165" indent="-185165" defTabSz="370331">
              <a:spcBef>
                <a:spcPts val="600"/>
              </a:spcBef>
              <a:buChar char="•"/>
              <a:defRPr sz="2268"/>
            </a:pPr>
            <a:r>
              <a:rPr dirty="0"/>
              <a:t>При дефиците железа назначать препараты железа (перорально или внутривенно)  1B</a:t>
            </a:r>
          </a:p>
          <a:p>
            <a:pPr marL="185165" indent="-185165" defTabSz="370331">
              <a:spcBef>
                <a:spcPts val="600"/>
              </a:spcBef>
              <a:buChar char="•"/>
              <a:defRPr sz="2268"/>
            </a:pPr>
            <a:endParaRPr dirty="0"/>
          </a:p>
          <a:p>
            <a:pPr marL="185165" indent="-185165" defTabSz="370331">
              <a:spcBef>
                <a:spcPts val="600"/>
              </a:spcBef>
              <a:buChar char="•"/>
              <a:defRPr sz="2268"/>
            </a:pPr>
            <a:r>
              <a:rPr dirty="0"/>
              <a:t>Если дефицит железа </a:t>
            </a:r>
            <a:r>
              <a:rPr dirty="0" smtClean="0"/>
              <a:t>был </a:t>
            </a:r>
            <a:r>
              <a:rPr dirty="0"/>
              <a:t>исключен, то лечение анемии  можно проводить эритропоэтин-стимулирующиими препаратами   2A</a:t>
            </a:r>
          </a:p>
        </p:txBody>
      </p:sp>
      <p:sp>
        <p:nvSpPr>
          <p:cNvPr id="397" name="Shape 397"/>
          <p:cNvSpPr/>
          <p:nvPr/>
        </p:nvSpPr>
        <p:spPr>
          <a:xfrm>
            <a:off x="6921500" y="6567487"/>
            <a:ext cx="218517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/>
            </a:lvl1pPr>
          </a:lstStyle>
          <a:p>
            <a:r>
              <a:t>Eur J Anaesthesiol 2013; 30:270–382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8177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Гинекологические кровотечения </a:t>
            </a:r>
          </a:p>
          <a:p>
            <a:r>
              <a:t>(у небеременных)</a:t>
            </a:r>
          </a:p>
        </p:txBody>
      </p:sp>
      <p:sp>
        <p:nvSpPr>
          <p:cNvPr id="400" name="Shape 400"/>
          <p:cNvSpPr>
            <a:spLocks noGrp="1"/>
          </p:cNvSpPr>
          <p:nvPr>
            <p:ph type="body" idx="1"/>
          </p:nvPr>
        </p:nvSpPr>
        <p:spPr>
          <a:xfrm>
            <a:off x="664914" y="2155279"/>
            <a:ext cx="7814172" cy="35771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94310" indent="-194310" defTabSz="388620">
              <a:spcBef>
                <a:spcPts val="500"/>
              </a:spcBef>
              <a:buChar char="•"/>
              <a:defRPr sz="2380">
                <a:solidFill>
                  <a:srgbClr val="FFFFFF"/>
                </a:solidFill>
              </a:defRPr>
            </a:pPr>
            <a:r>
              <a:t>Рекомендуется предоперационно использовать внутривенное железо, чтобы снизить потребность в донорской трансфузии у гинекологических больных раком, получающих химиотерапию                       2B</a:t>
            </a:r>
          </a:p>
          <a:p>
            <a:pPr marL="0" indent="0" defTabSz="388620">
              <a:spcBef>
                <a:spcPts val="500"/>
              </a:spcBef>
              <a:buSzTx/>
              <a:buNone/>
              <a:defRPr sz="2380">
                <a:solidFill>
                  <a:srgbClr val="FFFFFF"/>
                </a:solidFill>
              </a:defRPr>
            </a:pPr>
            <a:endParaRPr/>
          </a:p>
          <a:p>
            <a:pPr marL="194310" indent="-194310" defTabSz="388620">
              <a:spcBef>
                <a:spcPts val="500"/>
              </a:spcBef>
              <a:buChar char="•"/>
              <a:defRPr sz="2380">
                <a:solidFill>
                  <a:srgbClr val="FFFFFF"/>
                </a:solidFill>
              </a:defRPr>
            </a:pPr>
            <a:r>
              <a:t>Рекомендуется использовать внутривенное железо для коррекции предоперационной анемии у женщин с меноррагиями                                         2B</a:t>
            </a:r>
          </a:p>
        </p:txBody>
      </p:sp>
      <p:sp>
        <p:nvSpPr>
          <p:cNvPr id="401" name="Shape 401"/>
          <p:cNvSpPr/>
          <p:nvPr/>
        </p:nvSpPr>
        <p:spPr>
          <a:xfrm>
            <a:off x="6959600" y="6630987"/>
            <a:ext cx="218517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/>
            </a:lvl1pPr>
          </a:lstStyle>
          <a:p>
            <a:r>
              <a:t>Eur J Anaesthesiol 2013; 30:270–382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8177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Гинекологические кровотечения </a:t>
            </a:r>
          </a:p>
          <a:p>
            <a:r>
              <a:t>(у небеременных)</a:t>
            </a:r>
          </a:p>
        </p:txBody>
      </p:sp>
      <p:sp>
        <p:nvSpPr>
          <p:cNvPr id="404" name="Shape 404"/>
          <p:cNvSpPr>
            <a:spLocks noGrp="1"/>
          </p:cNvSpPr>
          <p:nvPr>
            <p:ph type="body" idx="1"/>
          </p:nvPr>
        </p:nvSpPr>
        <p:spPr>
          <a:xfrm>
            <a:off x="664914" y="2155279"/>
            <a:ext cx="7814172" cy="35771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94310" indent="-194310" defTabSz="388620">
              <a:spcBef>
                <a:spcPts val="500"/>
              </a:spcBef>
              <a:buChar char="•"/>
              <a:defRPr sz="2380"/>
            </a:pPr>
            <a:r>
              <a:t>Рекомендуется предоперационно использовать внутривенное железо, чтобы снизить потребность в донорской трансфузии у гинекологических больных раком, получающих химиотерапию                       2B</a:t>
            </a:r>
          </a:p>
          <a:p>
            <a:pPr marL="0" indent="0" defTabSz="388620">
              <a:spcBef>
                <a:spcPts val="500"/>
              </a:spcBef>
              <a:buSzTx/>
              <a:buNone/>
              <a:defRPr sz="2380"/>
            </a:pPr>
            <a:endParaRPr/>
          </a:p>
          <a:p>
            <a:pPr marL="194310" indent="-194310" defTabSz="388620">
              <a:spcBef>
                <a:spcPts val="500"/>
              </a:spcBef>
              <a:buChar char="•"/>
              <a:defRPr sz="2380">
                <a:solidFill>
                  <a:srgbClr val="FFFFFF"/>
                </a:solidFill>
              </a:defRPr>
            </a:pPr>
            <a:r>
              <a:t>Рекомендуется использовать внутривенное железо для коррекции предоперационной анемии у женщин с меноррагиями                                         2B</a:t>
            </a:r>
          </a:p>
        </p:txBody>
      </p:sp>
      <p:sp>
        <p:nvSpPr>
          <p:cNvPr id="405" name="Shape 405"/>
          <p:cNvSpPr/>
          <p:nvPr/>
        </p:nvSpPr>
        <p:spPr>
          <a:xfrm>
            <a:off x="6959600" y="6630987"/>
            <a:ext cx="218517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/>
            </a:lvl1pPr>
          </a:lstStyle>
          <a:p>
            <a:r>
              <a:t>Eur J Anaesthesiol 2013; 30:270–382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8177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Гинекологические кровотечения </a:t>
            </a:r>
          </a:p>
          <a:p>
            <a:r>
              <a:t>(у небеременных)</a:t>
            </a:r>
          </a:p>
        </p:txBody>
      </p:sp>
      <p:sp>
        <p:nvSpPr>
          <p:cNvPr id="408" name="Shape 408"/>
          <p:cNvSpPr>
            <a:spLocks noGrp="1"/>
          </p:cNvSpPr>
          <p:nvPr>
            <p:ph type="body" idx="1"/>
          </p:nvPr>
        </p:nvSpPr>
        <p:spPr>
          <a:xfrm>
            <a:off x="664914" y="2155279"/>
            <a:ext cx="7814172" cy="35771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94310" indent="-194310" defTabSz="388620">
              <a:spcBef>
                <a:spcPts val="500"/>
              </a:spcBef>
              <a:buChar char="•"/>
              <a:defRPr sz="2380"/>
            </a:pPr>
            <a:r>
              <a:t>Рекомендуется предоперационно использовать внутривенное железо, чтобы снизить потребность в донорской трансфузии у гинекологических больных раком, получающих химиотерапию                       2B</a:t>
            </a:r>
          </a:p>
          <a:p>
            <a:pPr marL="0" indent="0" defTabSz="388620">
              <a:spcBef>
                <a:spcPts val="500"/>
              </a:spcBef>
              <a:buSzTx/>
              <a:buNone/>
              <a:defRPr sz="2380"/>
            </a:pPr>
            <a:endParaRPr/>
          </a:p>
          <a:p>
            <a:pPr marL="194310" indent="-194310" defTabSz="388620">
              <a:spcBef>
                <a:spcPts val="500"/>
              </a:spcBef>
              <a:buChar char="•"/>
              <a:defRPr sz="2380"/>
            </a:pPr>
            <a:r>
              <a:t>Рекомендуется использовать внутривенное железо для коррекции предоперационной анемии у женщин с меноррагиями                                         2B</a:t>
            </a:r>
          </a:p>
        </p:txBody>
      </p:sp>
      <p:sp>
        <p:nvSpPr>
          <p:cNvPr id="409" name="Shape 409"/>
          <p:cNvSpPr/>
          <p:nvPr/>
        </p:nvSpPr>
        <p:spPr>
          <a:xfrm>
            <a:off x="6959600" y="6630987"/>
            <a:ext cx="2185179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100"/>
            </a:lvl1pPr>
          </a:lstStyle>
          <a:p>
            <a:r>
              <a:t>Eur J Anaesthesiol 2013; 30:270–382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Королевская Коллегия Акушеров и Гинекологов</a:t>
            </a:r>
          </a:p>
        </p:txBody>
      </p:sp>
      <p:grpSp>
        <p:nvGrpSpPr>
          <p:cNvPr id="414" name="Group 414"/>
          <p:cNvGrpSpPr/>
          <p:nvPr/>
        </p:nvGrpSpPr>
        <p:grpSpPr>
          <a:xfrm>
            <a:off x="204580" y="1448326"/>
            <a:ext cx="2571500" cy="3429590"/>
            <a:chOff x="0" y="0"/>
            <a:chExt cx="2571498" cy="3429589"/>
          </a:xfrm>
        </p:grpSpPr>
        <p:pic>
          <p:nvPicPr>
            <p:cNvPr id="413" name="Без названия-enhanced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203200" y="203200"/>
              <a:ext cx="2165099" cy="298509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12" name="Изображение 411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2571500" cy="3429591"/>
            </a:xfrm>
            <a:prstGeom prst="rect">
              <a:avLst/>
            </a:prstGeom>
            <a:effectLst/>
          </p:spPr>
        </p:pic>
      </p:grpSp>
      <p:sp>
        <p:nvSpPr>
          <p:cNvPr id="415" name="Shape 415"/>
          <p:cNvSpPr/>
          <p:nvPr/>
        </p:nvSpPr>
        <p:spPr>
          <a:xfrm>
            <a:off x="2583595" y="6476868"/>
            <a:ext cx="6525033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203200" indent="-203200" algn="r">
              <a:lnSpc>
                <a:spcPts val="1700"/>
              </a:lnSpc>
              <a:defRPr sz="800">
                <a:latin typeface="+mj-lt"/>
                <a:ea typeface="+mj-ea"/>
                <a:cs typeface="+mj-cs"/>
                <a:sym typeface="Helvetica"/>
              </a:defRPr>
            </a:pPr>
            <a:r>
              <a:t>Fawzi WW. Anaemia, prenatal iron use, and risk of adverse pregnancy outcomes: systematic review and meta-analysis. </a:t>
            </a:r>
            <a:r>
              <a:rPr i="1"/>
              <a:t>BMJ </a:t>
            </a:r>
            <a:r>
              <a:t>2013;346:f3443. </a:t>
            </a:r>
          </a:p>
          <a:p>
            <a:pPr marL="203200" algn="r">
              <a:lnSpc>
                <a:spcPts val="1700"/>
              </a:lnSpc>
              <a:defRPr sz="800">
                <a:latin typeface="+mj-lt"/>
                <a:ea typeface="+mj-ea"/>
                <a:cs typeface="+mj-cs"/>
                <a:sym typeface="Helvetica"/>
              </a:defRPr>
            </a:pPr>
            <a:r>
              <a:t>14. Bhandal N, Russell R. Intravenous versus oral iron therapy for postpartum anaemia. </a:t>
            </a:r>
            <a:r>
              <a:rPr i="1"/>
              <a:t>BJOG </a:t>
            </a:r>
            <a:r>
              <a:t>2006;113:1248–52. 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Королевская Коллегия Акушеров и Гинекологов</a:t>
            </a:r>
          </a:p>
        </p:txBody>
      </p:sp>
      <p:grpSp>
        <p:nvGrpSpPr>
          <p:cNvPr id="420" name="Group 420"/>
          <p:cNvGrpSpPr/>
          <p:nvPr/>
        </p:nvGrpSpPr>
        <p:grpSpPr>
          <a:xfrm>
            <a:off x="204580" y="1448326"/>
            <a:ext cx="2571500" cy="3429590"/>
            <a:chOff x="0" y="0"/>
            <a:chExt cx="2571498" cy="3429589"/>
          </a:xfrm>
        </p:grpSpPr>
        <p:pic>
          <p:nvPicPr>
            <p:cNvPr id="419" name="Без названия-enhanced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203200" y="203199"/>
              <a:ext cx="2165099" cy="298509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18" name="Изображение 417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2571500" cy="3429591"/>
            </a:xfrm>
            <a:prstGeom prst="rect">
              <a:avLst/>
            </a:prstGeom>
            <a:effectLst/>
          </p:spPr>
        </p:pic>
      </p:grpSp>
      <p:sp>
        <p:nvSpPr>
          <p:cNvPr id="421" name="Shape 421"/>
          <p:cNvSpPr/>
          <p:nvPr/>
        </p:nvSpPr>
        <p:spPr>
          <a:xfrm>
            <a:off x="2875591" y="1483239"/>
            <a:ext cx="6198433" cy="4806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just">
              <a:lnSpc>
                <a:spcPts val="3200"/>
              </a:lnSpc>
              <a:defRPr sz="1850">
                <a:latin typeface="+mj-lt"/>
                <a:ea typeface="+mj-ea"/>
                <a:cs typeface="+mj-cs"/>
                <a:sym typeface="Helvetica"/>
              </a:defRPr>
            </a:pPr>
            <a:r>
              <a:t>Мета-анализ РКИ антенатального применения Fe, </a:t>
            </a:r>
          </a:p>
          <a:p>
            <a:pPr algn="just">
              <a:lnSpc>
                <a:spcPts val="3200"/>
              </a:lnSpc>
              <a:defRPr sz="1850">
                <a:latin typeface="+mj-lt"/>
                <a:ea typeface="+mj-ea"/>
                <a:cs typeface="+mj-cs"/>
                <a:sym typeface="Helvetica"/>
              </a:defRPr>
            </a:pPr>
            <a:r>
              <a:t>(c фолиевой кислотой или без) показал  50% снижение риска анемии в III триместре и во время родов </a:t>
            </a:r>
          </a:p>
          <a:p>
            <a:pPr algn="just">
              <a:lnSpc>
                <a:spcPts val="3200"/>
              </a:lnSpc>
              <a:defRPr sz="1850"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algn="just">
              <a:lnSpc>
                <a:spcPts val="3200"/>
              </a:lnSpc>
              <a:defRPr sz="185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Парентеральное введение Fe вызывает более быстрый эффект по сравнению с пероральным приемом, что позволяет сократить длительность лечения </a:t>
            </a:r>
          </a:p>
          <a:p>
            <a:pPr algn="just">
              <a:lnSpc>
                <a:spcPts val="3200"/>
              </a:lnSpc>
              <a:defRPr sz="185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  <a:p>
            <a:pPr algn="just">
              <a:lnSpc>
                <a:spcPts val="3200"/>
              </a:lnSpc>
              <a:defRPr sz="185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Необходимо помнить о возможных тяжелых аллергических реакциях при использовании любых препаратов железа</a:t>
            </a:r>
          </a:p>
          <a:p>
            <a:pPr algn="just">
              <a:lnSpc>
                <a:spcPts val="3200"/>
              </a:lnSpc>
              <a:defRPr sz="185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 Внутривенное введение Fe должно проводиться только персоналом, обученным диагностике и лечению анафилаксии и только в помещениях, оборудованных для оказания экстренной помощи</a:t>
            </a:r>
          </a:p>
        </p:txBody>
      </p:sp>
      <p:sp>
        <p:nvSpPr>
          <p:cNvPr id="422" name="Shape 422"/>
          <p:cNvSpPr/>
          <p:nvPr/>
        </p:nvSpPr>
        <p:spPr>
          <a:xfrm>
            <a:off x="2583595" y="6476868"/>
            <a:ext cx="6525033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203200" indent="-203200" algn="r">
              <a:lnSpc>
                <a:spcPts val="1700"/>
              </a:lnSpc>
              <a:defRPr sz="800">
                <a:latin typeface="+mj-lt"/>
                <a:ea typeface="+mj-ea"/>
                <a:cs typeface="+mj-cs"/>
                <a:sym typeface="Helvetica"/>
              </a:defRPr>
            </a:pPr>
            <a:r>
              <a:t>Fawzi WW. Anaemia, prenatal iron use, and risk of adverse pregnancy outcomes: systematic review and meta-analysis. </a:t>
            </a:r>
            <a:r>
              <a:rPr i="1"/>
              <a:t>BMJ </a:t>
            </a:r>
            <a:r>
              <a:t>2013;346:f3443. </a:t>
            </a:r>
          </a:p>
          <a:p>
            <a:pPr marL="203200" algn="r">
              <a:lnSpc>
                <a:spcPts val="1700"/>
              </a:lnSpc>
              <a:defRPr sz="800">
                <a:latin typeface="+mj-lt"/>
                <a:ea typeface="+mj-ea"/>
                <a:cs typeface="+mj-cs"/>
                <a:sym typeface="Helvetica"/>
              </a:defRPr>
            </a:pPr>
            <a:r>
              <a:t>14. Bhandal N, Russell R. Intravenous versus oral iron therapy for postpartum anaemia. </a:t>
            </a:r>
            <a:r>
              <a:rPr i="1"/>
              <a:t>BJOG </a:t>
            </a:r>
            <a:r>
              <a:t>2006;113:1248–52. 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Королевская Коллегия Акушеров и Гинекологов</a:t>
            </a:r>
          </a:p>
        </p:txBody>
      </p:sp>
      <p:grpSp>
        <p:nvGrpSpPr>
          <p:cNvPr id="427" name="Group 427"/>
          <p:cNvGrpSpPr/>
          <p:nvPr/>
        </p:nvGrpSpPr>
        <p:grpSpPr>
          <a:xfrm>
            <a:off x="204580" y="1448326"/>
            <a:ext cx="2571500" cy="3429590"/>
            <a:chOff x="0" y="0"/>
            <a:chExt cx="2571498" cy="3429589"/>
          </a:xfrm>
        </p:grpSpPr>
        <p:pic>
          <p:nvPicPr>
            <p:cNvPr id="426" name="Без названия-enhanced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203200" y="203199"/>
              <a:ext cx="2165099" cy="298509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25" name="Изображение 424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2571500" cy="3429591"/>
            </a:xfrm>
            <a:prstGeom prst="rect">
              <a:avLst/>
            </a:prstGeom>
            <a:effectLst/>
          </p:spPr>
        </p:pic>
      </p:grpSp>
      <p:sp>
        <p:nvSpPr>
          <p:cNvPr id="428" name="Shape 428"/>
          <p:cNvSpPr/>
          <p:nvPr/>
        </p:nvSpPr>
        <p:spPr>
          <a:xfrm>
            <a:off x="2875591" y="1483240"/>
            <a:ext cx="6198433" cy="4175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just">
              <a:lnSpc>
                <a:spcPts val="3200"/>
              </a:lnSpc>
              <a:defRPr sz="1850"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Мета-анализ РКИ антенатального применения Fe, </a:t>
            </a:r>
          </a:p>
          <a:p>
            <a:pPr algn="just">
              <a:lnSpc>
                <a:spcPts val="3200"/>
              </a:lnSpc>
              <a:defRPr sz="1850"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(c фолиевой кислотой или без) показал  50% снижение риска анемии в III триместре и во время родов </a:t>
            </a:r>
          </a:p>
          <a:p>
            <a:pPr algn="just">
              <a:lnSpc>
                <a:spcPts val="3200"/>
              </a:lnSpc>
              <a:defRPr sz="1850">
                <a:latin typeface="+mj-lt"/>
                <a:ea typeface="+mj-ea"/>
                <a:cs typeface="+mj-cs"/>
                <a:sym typeface="Helvetica"/>
              </a:defRPr>
            </a:pPr>
            <a:endParaRPr dirty="0"/>
          </a:p>
          <a:p>
            <a:pPr algn="just">
              <a:lnSpc>
                <a:spcPts val="3200"/>
              </a:lnSpc>
              <a:defRPr sz="1850"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Парентеральное введение Fe вызывает более быстрый эффект по сравнению с пероральным приемом, что позволяет сократить длительность лечения </a:t>
            </a:r>
            <a:r>
              <a:rPr dirty="0" smtClean="0"/>
              <a:t>использовании любых препаратов </a:t>
            </a:r>
            <a:r>
              <a:rPr dirty="0"/>
              <a:t>железа</a:t>
            </a:r>
          </a:p>
          <a:p>
            <a:pPr algn="just">
              <a:lnSpc>
                <a:spcPts val="3200"/>
              </a:lnSpc>
              <a:defRPr sz="185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 </a:t>
            </a:r>
          </a:p>
        </p:txBody>
      </p:sp>
      <p:sp>
        <p:nvSpPr>
          <p:cNvPr id="429" name="Shape 429"/>
          <p:cNvSpPr/>
          <p:nvPr/>
        </p:nvSpPr>
        <p:spPr>
          <a:xfrm>
            <a:off x="2583595" y="6476868"/>
            <a:ext cx="6525033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203200" indent="-203200" algn="r">
              <a:lnSpc>
                <a:spcPts val="1700"/>
              </a:lnSpc>
              <a:defRPr sz="800">
                <a:latin typeface="+mj-lt"/>
                <a:ea typeface="+mj-ea"/>
                <a:cs typeface="+mj-cs"/>
                <a:sym typeface="Helvetica"/>
              </a:defRPr>
            </a:pPr>
            <a:r>
              <a:t>Fawzi WW. Anaemia, prenatal iron use, and risk of adverse pregnancy outcomes: systematic review and meta-analysis. </a:t>
            </a:r>
            <a:r>
              <a:rPr i="1"/>
              <a:t>BMJ </a:t>
            </a:r>
            <a:r>
              <a:t>2013;346:f3443. </a:t>
            </a:r>
          </a:p>
          <a:p>
            <a:pPr marL="203200" algn="r">
              <a:lnSpc>
                <a:spcPts val="1700"/>
              </a:lnSpc>
              <a:defRPr sz="800">
                <a:latin typeface="+mj-lt"/>
                <a:ea typeface="+mj-ea"/>
                <a:cs typeface="+mj-cs"/>
                <a:sym typeface="Helvetica"/>
              </a:defRPr>
            </a:pPr>
            <a:r>
              <a:t>14. Bhandal N, Russell R. Intravenous versus oral iron therapy for postpartum anaemia. </a:t>
            </a:r>
            <a:r>
              <a:rPr i="1"/>
              <a:t>BJOG </a:t>
            </a:r>
            <a:r>
              <a:t>2006;113:1248–52. 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Британский комитет по стандартам в гематологии</a:t>
            </a:r>
          </a:p>
        </p:txBody>
      </p:sp>
      <p:pic>
        <p:nvPicPr>
          <p:cNvPr id="87" name="Без названия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2642" y="1589468"/>
            <a:ext cx="6918716" cy="40512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roup 434"/>
          <p:cNvGrpSpPr/>
          <p:nvPr/>
        </p:nvGrpSpPr>
        <p:grpSpPr>
          <a:xfrm>
            <a:off x="204580" y="1448326"/>
            <a:ext cx="2571500" cy="3429590"/>
            <a:chOff x="0" y="0"/>
            <a:chExt cx="2571498" cy="3429589"/>
          </a:xfrm>
        </p:grpSpPr>
        <p:pic>
          <p:nvPicPr>
            <p:cNvPr id="433" name="Без названия-enhanced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203200" y="203199"/>
              <a:ext cx="2165099" cy="298509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32" name="Изображение 431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2571500" cy="3429591"/>
            </a:xfrm>
            <a:prstGeom prst="rect">
              <a:avLst/>
            </a:prstGeom>
            <a:effectLst/>
          </p:spPr>
        </p:pic>
      </p:grpSp>
      <p:sp>
        <p:nvSpPr>
          <p:cNvPr id="435" name="Shape 435"/>
          <p:cNvSpPr/>
          <p:nvPr/>
        </p:nvSpPr>
        <p:spPr>
          <a:xfrm>
            <a:off x="2875591" y="1448325"/>
            <a:ext cx="6198433" cy="6042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just">
              <a:lnSpc>
                <a:spcPts val="3200"/>
              </a:lnSpc>
              <a:defRPr sz="1850">
                <a:latin typeface="+mj-lt"/>
                <a:ea typeface="+mj-ea"/>
                <a:cs typeface="+mj-cs"/>
                <a:sym typeface="Helvetica"/>
              </a:defRPr>
            </a:pPr>
            <a:r>
              <a:rPr dirty="0" smtClean="0"/>
              <a:t>Необходимо </a:t>
            </a:r>
            <a:r>
              <a:rPr dirty="0"/>
              <a:t>помнить о возможных тяжелых аллергических реакциях при использовании любых препаратов </a:t>
            </a:r>
            <a:r>
              <a:rPr dirty="0" smtClean="0"/>
              <a:t>железа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436" name="Shape 436"/>
          <p:cNvSpPr/>
          <p:nvPr/>
        </p:nvSpPr>
        <p:spPr>
          <a:xfrm>
            <a:off x="2583595" y="6476868"/>
            <a:ext cx="6525033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203200" indent="-203200" algn="r">
              <a:lnSpc>
                <a:spcPts val="1700"/>
              </a:lnSpc>
              <a:defRPr sz="800">
                <a:latin typeface="+mj-lt"/>
                <a:ea typeface="+mj-ea"/>
                <a:cs typeface="+mj-cs"/>
                <a:sym typeface="Helvetica"/>
              </a:defRPr>
            </a:pPr>
            <a:r>
              <a:t>Fawzi WW. Anaemia, prenatal iron use, and risk of adverse pregnancy outcomes: systematic review and meta-analysis. </a:t>
            </a:r>
            <a:r>
              <a:rPr i="1"/>
              <a:t>BMJ </a:t>
            </a:r>
            <a:r>
              <a:t>2013;346:f3443. </a:t>
            </a:r>
          </a:p>
          <a:p>
            <a:pPr marL="203200" algn="r">
              <a:lnSpc>
                <a:spcPts val="1700"/>
              </a:lnSpc>
              <a:defRPr sz="800">
                <a:latin typeface="+mj-lt"/>
                <a:ea typeface="+mj-ea"/>
                <a:cs typeface="+mj-cs"/>
                <a:sym typeface="Helvetica"/>
              </a:defRPr>
            </a:pPr>
            <a:r>
              <a:t>14. Bhandal N, Russell R. Intravenous versus oral iron therapy for postpartum anaemia. </a:t>
            </a:r>
            <a:r>
              <a:rPr i="1"/>
              <a:t>BJOG </a:t>
            </a:r>
            <a:r>
              <a:t>2006;113:1248–52. </a:t>
            </a:r>
          </a:p>
        </p:txBody>
      </p:sp>
      <p:sp>
        <p:nvSpPr>
          <p:cNvPr id="10" name="Shape 411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/>
          <a:lstStyle/>
          <a:p>
            <a:r>
              <a:rPr dirty="0"/>
              <a:t>Королевская Коллегия Акушеров и Гинекологов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Королевская Коллегия Акушеров и Гинекологов</a:t>
            </a:r>
          </a:p>
        </p:txBody>
      </p:sp>
      <p:grpSp>
        <p:nvGrpSpPr>
          <p:cNvPr id="441" name="Group 441"/>
          <p:cNvGrpSpPr/>
          <p:nvPr/>
        </p:nvGrpSpPr>
        <p:grpSpPr>
          <a:xfrm>
            <a:off x="204580" y="1448326"/>
            <a:ext cx="2571500" cy="3429590"/>
            <a:chOff x="0" y="0"/>
            <a:chExt cx="2571498" cy="3429589"/>
          </a:xfrm>
        </p:grpSpPr>
        <p:pic>
          <p:nvPicPr>
            <p:cNvPr id="440" name="Без названия-enhanced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>
            <a:xfrm>
              <a:off x="203200" y="203199"/>
              <a:ext cx="2165099" cy="298509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39" name="Изображение 438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2571500" cy="3429591"/>
            </a:xfrm>
            <a:prstGeom prst="rect">
              <a:avLst/>
            </a:prstGeom>
            <a:effectLst/>
          </p:spPr>
        </p:pic>
      </p:grpSp>
      <p:sp>
        <p:nvSpPr>
          <p:cNvPr id="442" name="Shape 442"/>
          <p:cNvSpPr/>
          <p:nvPr/>
        </p:nvSpPr>
        <p:spPr>
          <a:xfrm>
            <a:off x="2776081" y="1651525"/>
            <a:ext cx="6198433" cy="2089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just">
              <a:lnSpc>
                <a:spcPts val="3200"/>
              </a:lnSpc>
              <a:defRPr sz="1850">
                <a:latin typeface="+mj-lt"/>
                <a:ea typeface="+mj-ea"/>
                <a:cs typeface="+mj-cs"/>
                <a:sym typeface="Helvetica"/>
              </a:defRPr>
            </a:pPr>
            <a:r>
              <a:rPr dirty="0" smtClean="0"/>
              <a:t>Внутривенное </a:t>
            </a:r>
            <a:r>
              <a:rPr dirty="0"/>
              <a:t>введение Fe должно проводиться только персоналом, обученным диагностике и лечению анафилаксии и только в помещениях, оборудованных для оказания экстренной помощи</a:t>
            </a:r>
          </a:p>
        </p:txBody>
      </p:sp>
      <p:sp>
        <p:nvSpPr>
          <p:cNvPr id="443" name="Shape 443"/>
          <p:cNvSpPr/>
          <p:nvPr/>
        </p:nvSpPr>
        <p:spPr>
          <a:xfrm>
            <a:off x="2583595" y="6476868"/>
            <a:ext cx="6525033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203200" indent="-203200" algn="r">
              <a:lnSpc>
                <a:spcPts val="1700"/>
              </a:lnSpc>
              <a:defRPr sz="800">
                <a:latin typeface="+mj-lt"/>
                <a:ea typeface="+mj-ea"/>
                <a:cs typeface="+mj-cs"/>
                <a:sym typeface="Helvetica"/>
              </a:defRPr>
            </a:pPr>
            <a:r>
              <a:t>Fawzi WW. Anaemia, prenatal iron use, and risk of adverse pregnancy outcomes: systematic review and meta-analysis. </a:t>
            </a:r>
            <a:r>
              <a:rPr i="1"/>
              <a:t>BMJ </a:t>
            </a:r>
            <a:r>
              <a:t>2013;346:f3443. </a:t>
            </a:r>
          </a:p>
          <a:p>
            <a:pPr marL="203200" algn="r">
              <a:lnSpc>
                <a:spcPts val="1700"/>
              </a:lnSpc>
              <a:defRPr sz="800">
                <a:latin typeface="+mj-lt"/>
                <a:ea typeface="+mj-ea"/>
                <a:cs typeface="+mj-cs"/>
                <a:sym typeface="Helvetica"/>
              </a:defRPr>
            </a:pPr>
            <a:r>
              <a:t>14. Bhandal N, Russell R. Intravenous versus oral iron therapy for postpartum anaemia. </a:t>
            </a:r>
            <a:r>
              <a:rPr i="1"/>
              <a:t>BJOG </a:t>
            </a:r>
            <a:r>
              <a:t>2006;113:1248–52. 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700"/>
              </a:spcBef>
            </a:lvl1pPr>
          </a:lstStyle>
          <a:p>
            <a:r>
              <a:t>Акушерские кровотечения</a:t>
            </a:r>
          </a:p>
        </p:txBody>
      </p:sp>
      <p:sp>
        <p:nvSpPr>
          <p:cNvPr id="446" name="Shape 446"/>
          <p:cNvSpPr>
            <a:spLocks noGrp="1"/>
          </p:cNvSpPr>
          <p:nvPr>
            <p:ph type="body" idx="1"/>
          </p:nvPr>
        </p:nvSpPr>
        <p:spPr>
          <a:xfrm>
            <a:off x="457200" y="1883444"/>
            <a:ext cx="8229600" cy="30911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SzTx/>
              <a:buNone/>
            </a:lvl1pPr>
          </a:lstStyle>
          <a:p>
            <a:r>
              <a:t>Умеренную  (&lt; 95 г/л) и тяжелую (&lt; 85 г/л) послеродовую анемию рекомендуется лечить путем внутривенного, а не перорального введения железа  1B</a:t>
            </a:r>
          </a:p>
        </p:txBody>
      </p:sp>
      <p:sp>
        <p:nvSpPr>
          <p:cNvPr id="447" name="Shape 447"/>
          <p:cNvSpPr/>
          <p:nvPr/>
        </p:nvSpPr>
        <p:spPr>
          <a:xfrm>
            <a:off x="5257800" y="6364287"/>
            <a:ext cx="350947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Eur J Anaesthesiol 2013; 30:270–382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>
              <a:buFont typeface="Arial"/>
              <a:buChar char="•"/>
            </a:pPr>
            <a:r>
              <a:rPr lang="ru-RU" dirty="0" smtClean="0"/>
              <a:t>Разработки </a:t>
            </a:r>
            <a:r>
              <a:rPr lang="ru-RU" dirty="0"/>
              <a:t>последних лет позволили сделать возможным одномоментное введение всего недостающего количества железа в </a:t>
            </a:r>
            <a:r>
              <a:rPr lang="ru-RU" dirty="0" smtClean="0"/>
              <a:t>организме</a:t>
            </a:r>
          </a:p>
        </p:txBody>
      </p:sp>
    </p:spTree>
    <p:extLst>
      <p:ext uri="{BB962C8B-B14F-4D97-AF65-F5344CB8AC3E}">
        <p14:creationId xmlns:p14="http://schemas.microsoft.com/office/powerpoint/2010/main" val="20661207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ru-RU" dirty="0"/>
              <a:t>Получены убедительные доказательства того, что внутривенное введение железа </a:t>
            </a:r>
            <a:r>
              <a:rPr lang="ru-RU" dirty="0" err="1"/>
              <a:t>карбоксимальтозата</a:t>
            </a:r>
            <a:r>
              <a:rPr lang="ru-RU" dirty="0"/>
              <a:t> эффективно в лечении анемии при многих </a:t>
            </a:r>
            <a:r>
              <a:rPr lang="ru-RU" dirty="0" smtClean="0"/>
              <a:t>заболеваниях </a:t>
            </a:r>
          </a:p>
          <a:p>
            <a:pPr>
              <a:buFont typeface="Arial"/>
              <a:buChar char="•"/>
            </a:pPr>
            <a:endParaRPr lang="ru-RU" dirty="0" smtClean="0"/>
          </a:p>
          <a:p>
            <a:pPr>
              <a:buFont typeface="Arial"/>
              <a:buChar char="•"/>
            </a:pPr>
            <a:r>
              <a:rPr lang="ru-RU" dirty="0" smtClean="0"/>
              <a:t>Частота нежелательных явлений значительно </a:t>
            </a:r>
            <a:r>
              <a:rPr lang="ru-RU" dirty="0"/>
              <a:t>меньше при введении железа </a:t>
            </a:r>
            <a:r>
              <a:rPr lang="ru-RU" dirty="0" err="1"/>
              <a:t>карбоксимальтозата</a:t>
            </a:r>
            <a:r>
              <a:rPr lang="ru-RU" dirty="0"/>
              <a:t>, чем при пероральном приеме препаратов </a:t>
            </a:r>
            <a:r>
              <a:rPr lang="ru-RU" dirty="0" smtClean="0"/>
              <a:t>железа </a:t>
            </a:r>
          </a:p>
        </p:txBody>
      </p:sp>
      <p:sp>
        <p:nvSpPr>
          <p:cNvPr id="4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85125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ru-RU" dirty="0" smtClean="0"/>
              <a:t>Стало возможным применение высоких </a:t>
            </a:r>
            <a:r>
              <a:rPr lang="ru-RU" dirty="0"/>
              <a:t>доз, </a:t>
            </a:r>
            <a:r>
              <a:rPr lang="ru-RU" dirty="0" smtClean="0"/>
              <a:t>одномоментное введение  и отсутствие </a:t>
            </a:r>
            <a:r>
              <a:rPr lang="ru-RU" dirty="0"/>
              <a:t>необходимости применения тест-</a:t>
            </a:r>
            <a:r>
              <a:rPr lang="ru-RU" dirty="0" smtClean="0"/>
              <a:t>дозы</a:t>
            </a:r>
          </a:p>
          <a:p>
            <a:pPr>
              <a:buFont typeface="Arial"/>
              <a:buChar char="•"/>
            </a:pPr>
            <a:endParaRPr lang="ru-RU" dirty="0"/>
          </a:p>
          <a:p>
            <a:pPr>
              <a:buFont typeface="Arial"/>
              <a:buChar char="•"/>
            </a:pPr>
            <a:r>
              <a:rPr lang="ru-RU" dirty="0"/>
              <a:t>П</a:t>
            </a:r>
            <a:r>
              <a:rPr lang="ru-RU" dirty="0" smtClean="0"/>
              <a:t>оявилась </a:t>
            </a:r>
            <a:r>
              <a:rPr lang="ru-RU" dirty="0"/>
              <a:t>возможность коррекции анемии с помощью </a:t>
            </a:r>
            <a:r>
              <a:rPr lang="ru-RU" dirty="0" smtClean="0"/>
              <a:t>препаратов </a:t>
            </a:r>
            <a:r>
              <a:rPr lang="ru-RU" dirty="0"/>
              <a:t>железа нового </a:t>
            </a:r>
            <a:r>
              <a:rPr lang="ru-RU" dirty="0" smtClean="0"/>
              <a:t>поколения</a:t>
            </a:r>
            <a:endParaRPr lang="ru-RU" dirty="0"/>
          </a:p>
        </p:txBody>
      </p:sp>
      <p:sp>
        <p:nvSpPr>
          <p:cNvPr id="4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8852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/>
          </p:cNvSpPr>
          <p:nvPr>
            <p:ph type="title"/>
          </p:nvPr>
        </p:nvSpPr>
        <p:spPr>
          <a:xfrm>
            <a:off x="457200" y="2674937"/>
            <a:ext cx="8229600" cy="1508126"/>
          </a:xfrm>
          <a:prstGeom prst="rect">
            <a:avLst/>
          </a:prstGeom>
        </p:spPr>
        <p:txBody>
          <a:bodyPr/>
          <a:lstStyle/>
          <a:p>
            <a:r>
              <a:rPr b="0" dirty="0"/>
              <a:t>Благодарю за внимание!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История внутривенного железа</a:t>
            </a:r>
          </a:p>
        </p:txBody>
      </p:sp>
      <p:sp>
        <p:nvSpPr>
          <p:cNvPr id="454" name="Shape 454"/>
          <p:cNvSpPr>
            <a:spLocks noGrp="1"/>
          </p:cNvSpPr>
          <p:nvPr>
            <p:ph type="body" idx="1"/>
          </p:nvPr>
        </p:nvSpPr>
        <p:spPr>
          <a:xfrm>
            <a:off x="570235" y="1700857"/>
            <a:ext cx="8003531" cy="3456286"/>
          </a:xfrm>
          <a:prstGeom prst="rect">
            <a:avLst/>
          </a:prstGeom>
        </p:spPr>
        <p:txBody>
          <a:bodyPr anchor="ctr"/>
          <a:lstStyle>
            <a:lvl1pPr marL="0" marR="0" indent="0" algn="ctr">
              <a:spcBef>
                <a:spcPts val="0"/>
              </a:spcBef>
              <a:buClrTx/>
              <a:buSzTx/>
              <a:buFontTx/>
              <a:buNone/>
              <a:defRPr>
                <a:uFillTx/>
              </a:defRPr>
            </a:lvl1pPr>
          </a:lstStyle>
          <a:p>
            <a:r>
              <a:t>В 1950 г. в лаборатории профессора K. Hausmann (К. Гаусманн) был разработан гидроксид сахарозный комплекс для внутривенного введения. Этот препарат получил название железо Гаусманна (Ferrum Hausmann)</a:t>
            </a:r>
          </a:p>
        </p:txBody>
      </p:sp>
      <p:sp>
        <p:nvSpPr>
          <p:cNvPr id="455" name="Shape 455"/>
          <p:cNvSpPr/>
          <p:nvPr/>
        </p:nvSpPr>
        <p:spPr>
          <a:xfrm>
            <a:off x="5836420" y="6515907"/>
            <a:ext cx="3288220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r">
              <a:defRPr sz="800">
                <a:latin typeface="+mj-lt"/>
                <a:ea typeface="+mj-ea"/>
                <a:cs typeface="+mj-cs"/>
                <a:sym typeface="Helvetica"/>
              </a:defRPr>
            </a:pPr>
            <a:r>
              <a:t>"И.С. Тарасова В.М. Чернов</a:t>
            </a:r>
          </a:p>
          <a:p>
            <a:pPr>
              <a:defRPr sz="800">
                <a:latin typeface="+mj-lt"/>
                <a:ea typeface="+mj-ea"/>
                <a:cs typeface="+mj-cs"/>
                <a:sym typeface="Helvetica"/>
              </a:defRPr>
            </a:pPr>
            <a:r>
              <a:t>ЭФФЕКТИВНАЯ ФАРМАКОТЕРАПИЯ. Педиатрия" № 5 (58) | 2014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4143</Words>
  <Application>Microsoft Macintosh PowerPoint</Application>
  <PresentationFormat>Экран (4:3)</PresentationFormat>
  <Paragraphs>599</Paragraphs>
  <Slides>98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98</vt:i4>
      </vt:variant>
    </vt:vector>
  </HeadingPairs>
  <TitlesOfParts>
    <vt:vector size="99" baseType="lpstr">
      <vt:lpstr>Тема Office</vt:lpstr>
      <vt:lpstr>Лечебная тактика при железодефицитной анемии</vt:lpstr>
      <vt:lpstr>Анемия  О99.0 Анемия, осложняющая беременность, роды и послеродовой период (МКБ-10)</vt:lpstr>
      <vt:lpstr>  Железодефицитная анемия (ЖДА) </vt:lpstr>
      <vt:lpstr>Наиболее частая причина анемии у беременных - железодефицитные состояния</vt:lpstr>
      <vt:lpstr>    Классификация ЖДА (ВОЗ)</vt:lpstr>
      <vt:lpstr>    Классификация ЖДА (ВОЗ)</vt:lpstr>
      <vt:lpstr>    Классификация ЖДА (ВОЗ)</vt:lpstr>
      <vt:lpstr>    Классификация ЖДА (ВОЗ)</vt:lpstr>
      <vt:lpstr>Британский комитет по стандартам в гематологии</vt:lpstr>
      <vt:lpstr>Британский комитет по стандартам в гематологии</vt:lpstr>
      <vt:lpstr>Британский комитет по стандартам в гематологии</vt:lpstr>
      <vt:lpstr>Британский комитет по стандартам в гематологии</vt:lpstr>
      <vt:lpstr>Британский комитет по стандартам в гематологии</vt:lpstr>
      <vt:lpstr>Следует отличать анемии, развивающиеся во время беременности, от существующих до ее наступления</vt:lpstr>
      <vt:lpstr>Этиология и патогенез</vt:lpstr>
      <vt:lpstr>Дефицит железа, обусловленный кровопотерей:</vt:lpstr>
      <vt:lpstr>Нормативные документы</vt:lpstr>
      <vt:lpstr>VII. Правила переливания консервированной донорской крови и эритроцитсодержащих компонентов</vt:lpstr>
      <vt:lpstr>VII. Правила переливания консервированной донорской крови и эритроцитсодержащих компонентов</vt:lpstr>
      <vt:lpstr>ТАБЛИЦА ОСНОВНЫХ ВИДОВ РЕАКЦИЙ И ОСЛОЖНЕНИЙ, ВОЗНИКАЮЩИХ У РЕЦИПИЕНТОВ В СВЯЗИ С ТРАНСФУЗИЕЙ (ПЕРЕЛИВАНИЕМ) ДОНОРСКОЙ КРОВИ И (ИЛИ) ЕЕ КОМПОНЕНТОВ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задачи в терапии анемии, связанной с кровопотерей:</vt:lpstr>
      <vt:lpstr>Дефицит железа вследствие снижения поступления или усвоения железа:</vt:lpstr>
      <vt:lpstr>Дефицит железа вследствие повышенного расхода при беременности и в период лактации:</vt:lpstr>
      <vt:lpstr>Факторы риска развития железодефицитной анемии:</vt:lpstr>
      <vt:lpstr>Клиническая картина</vt:lpstr>
      <vt:lpstr>Клинические признаки сидеропении:</vt:lpstr>
      <vt:lpstr>Осложнения</vt:lpstr>
      <vt:lpstr>Лабораторные признаки железодефицитной анемии у беременных:</vt:lpstr>
      <vt:lpstr>   Причины дефицита железа</vt:lpstr>
      <vt:lpstr>Пероральные препараты железа</vt:lpstr>
      <vt:lpstr>Пероральные препараты железа</vt:lpstr>
      <vt:lpstr>Пероральные препараты железа</vt:lpstr>
      <vt:lpstr>Пероральные препараты железа</vt:lpstr>
      <vt:lpstr>Пероральные препараты железа</vt:lpstr>
      <vt:lpstr>Пероральные препараты железа</vt:lpstr>
      <vt:lpstr>Пероральные препараты железа</vt:lpstr>
      <vt:lpstr>Пероральные препараты железа</vt:lpstr>
      <vt:lpstr>Пероральные препараты железа</vt:lpstr>
      <vt:lpstr>Пероральные препараты железа</vt:lpstr>
      <vt:lpstr>Пероральные препараты железа</vt:lpstr>
      <vt:lpstr>Пероральные препараты железа</vt:lpstr>
      <vt:lpstr>Внутривенные препараты железа</vt:lpstr>
      <vt:lpstr>Внутривенные препараты железа</vt:lpstr>
      <vt:lpstr>Внутривенные препараты железа</vt:lpstr>
      <vt:lpstr>Внутривенные препараты железа</vt:lpstr>
      <vt:lpstr>Внутривенные препараты железа</vt:lpstr>
      <vt:lpstr>Внутривенные препараты железа</vt:lpstr>
      <vt:lpstr>Внутривенные препараты железа</vt:lpstr>
      <vt:lpstr>Внутривенные препараты железа</vt:lpstr>
      <vt:lpstr>Внутривенные препараты железа</vt:lpstr>
      <vt:lpstr>Внутривенные препараты железа</vt:lpstr>
      <vt:lpstr>Внутривенные препараты железа</vt:lpstr>
      <vt:lpstr>Строение молекулы карбоксимальтозата железа</vt:lpstr>
      <vt:lpstr>Характеристика железа карбоксимальтозата</vt:lpstr>
      <vt:lpstr>Характеристика железа карбоксимальтозата</vt:lpstr>
      <vt:lpstr>Характеристика железа карбоксимальтозата</vt:lpstr>
      <vt:lpstr>Мета-анализ эффективности и безопасности внутривенного карбоксимальтозата железа</vt:lpstr>
      <vt:lpstr>Мета-анализ эффективности и безопасности внутривенного карбоксимальтозата железа</vt:lpstr>
      <vt:lpstr>Мета-анализ эффективности и безопасности внутривенного карбоксимальтозата железа</vt:lpstr>
      <vt:lpstr>Мета-анализ эффективности и безопасности внутривенного карбоксимальтозата железа</vt:lpstr>
      <vt:lpstr>Мета-анализ эффективности и безопасности внутривенного карбоксимальтозата железа</vt:lpstr>
      <vt:lpstr>Рекомендации Европейского Общества Анестезиологов по лечению тяжелых периоперационных кровотечений</vt:lpstr>
      <vt:lpstr>Рекомендации по предоперационной коррекции анемии</vt:lpstr>
      <vt:lpstr>Рекомендации по предоперационной коррекции анемии</vt:lpstr>
      <vt:lpstr>Рекомендации по предоперационной коррекции анемии</vt:lpstr>
      <vt:lpstr>Рекомендации по предоперационной коррекции анемии</vt:lpstr>
      <vt:lpstr>Гинекологические кровотечения  (у небеременных)</vt:lpstr>
      <vt:lpstr>Гинекологические кровотечения  (у небеременных)</vt:lpstr>
      <vt:lpstr>Гинекологические кровотечения  (у небеременных)</vt:lpstr>
      <vt:lpstr>Королевская Коллегия Акушеров и Гинекологов</vt:lpstr>
      <vt:lpstr>Королевская Коллегия Акушеров и Гинекологов</vt:lpstr>
      <vt:lpstr>Королевская Коллегия Акушеров и Гинекологов</vt:lpstr>
      <vt:lpstr>Королевская Коллегия Акушеров и Гинекологов</vt:lpstr>
      <vt:lpstr>Королевская Коллегия Акушеров и Гинекологов</vt:lpstr>
      <vt:lpstr>Акушерские кровотечения</vt:lpstr>
      <vt:lpstr>Заключение</vt:lpstr>
      <vt:lpstr>Заключение</vt:lpstr>
      <vt:lpstr>Заключение</vt:lpstr>
      <vt:lpstr>Благодарю за внимание!</vt:lpstr>
      <vt:lpstr>Презентация PowerPoint</vt:lpstr>
      <vt:lpstr>История внутривенного железа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Лечебная тактика при железодефицитной анемии</dc:title>
  <cp:lastModifiedBy>Андрей Бабаянц</cp:lastModifiedBy>
  <cp:revision>11</cp:revision>
  <dcterms:modified xsi:type="dcterms:W3CDTF">2016-12-23T09:36:07Z</dcterms:modified>
</cp:coreProperties>
</file>