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292" r:id="rId4"/>
    <p:sldId id="328" r:id="rId5"/>
    <p:sldId id="296" r:id="rId6"/>
    <p:sldId id="290" r:id="rId7"/>
    <p:sldId id="300" r:id="rId8"/>
    <p:sldId id="301" r:id="rId9"/>
    <p:sldId id="311" r:id="rId10"/>
    <p:sldId id="308" r:id="rId11"/>
    <p:sldId id="310" r:id="rId12"/>
    <p:sldId id="314" r:id="rId13"/>
    <p:sldId id="302" r:id="rId14"/>
    <p:sldId id="304" r:id="rId15"/>
    <p:sldId id="313" r:id="rId16"/>
    <p:sldId id="319" r:id="rId17"/>
    <p:sldId id="306" r:id="rId18"/>
    <p:sldId id="329" r:id="rId19"/>
    <p:sldId id="321" r:id="rId20"/>
    <p:sldId id="316" r:id="rId21"/>
    <p:sldId id="322" r:id="rId22"/>
    <p:sldId id="318" r:id="rId23"/>
    <p:sldId id="320" r:id="rId24"/>
    <p:sldId id="323" r:id="rId25"/>
    <p:sldId id="325" r:id="rId26"/>
    <p:sldId id="327" r:id="rId27"/>
    <p:sldId id="326" r:id="rId28"/>
    <p:sldId id="31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00" autoAdjust="0"/>
  </p:normalViewPr>
  <p:slideViewPr>
    <p:cSldViewPr>
      <p:cViewPr varScale="1">
        <p:scale>
          <a:sx n="93" d="100"/>
          <a:sy n="93" d="100"/>
        </p:scale>
        <p:origin x="-20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3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0.58000000000000007</c:v>
                </c:pt>
                <c:pt idx="1">
                  <c:v>0.87000000000000055</c:v>
                </c:pt>
                <c:pt idx="2">
                  <c:v>0.92</c:v>
                </c:pt>
                <c:pt idx="3">
                  <c:v>1.06</c:v>
                </c:pt>
                <c:pt idx="4">
                  <c:v>1.1000000000000001</c:v>
                </c:pt>
                <c:pt idx="5">
                  <c:v>1.2</c:v>
                </c:pt>
                <c:pt idx="6">
                  <c:v>1.2</c:v>
                </c:pt>
              </c:numCache>
            </c:numRef>
          </c:val>
        </c:ser>
        <c:axId val="115709440"/>
        <c:axId val="115736960"/>
      </c:barChart>
      <c:catAx>
        <c:axId val="115709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66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5736960"/>
        <c:crosses val="autoZero"/>
        <c:auto val="1"/>
        <c:lblAlgn val="ctr"/>
        <c:lblOffset val="100"/>
      </c:catAx>
      <c:valAx>
        <c:axId val="115736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330"/>
            </a:pPr>
            <a:endParaRPr lang="ru-RU"/>
          </a:p>
        </c:txPr>
        <c:crossAx val="1157094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9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734902977683341"/>
          <c:w val="0.5049912199615364"/>
          <c:h val="0.524212461241679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2C5DCA">
                  <a:alpha val="98824"/>
                </a:srgb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E7C1B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spPr>
              <a:solidFill>
                <a:srgbClr val="07A949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F5FC96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E9519D"/>
              </a:solidFill>
            </c:spPr>
          </c:dPt>
          <c:dPt>
            <c:idx val="1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2"/>
            <c:spPr>
              <a:solidFill>
                <a:srgbClr val="221ABC"/>
              </a:solidFill>
            </c:spPr>
          </c:dPt>
          <c:dPt>
            <c:idx val="13"/>
            <c:spPr>
              <a:solidFill>
                <a:srgbClr val="3F3FFF"/>
              </a:solidFill>
            </c:spPr>
          </c:dPt>
          <c:dPt>
            <c:idx val="14"/>
            <c:spPr>
              <a:solidFill>
                <a:srgbClr val="E985B7"/>
              </a:solidFill>
            </c:spPr>
          </c:dPt>
          <c:dPt>
            <c:idx val="15"/>
            <c:spPr>
              <a:solidFill>
                <a:srgbClr val="FAD4D9"/>
              </a:solidFill>
            </c:spPr>
          </c:dPt>
          <c:dPt>
            <c:idx val="16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17"/>
            <c:spPr>
              <a:solidFill>
                <a:schemeClr val="bg1">
                  <a:lumMod val="65000"/>
                </a:schemeClr>
              </a:solidFill>
            </c:spPr>
          </c:dPt>
          <c:dPt>
            <c:idx val="18"/>
            <c:spPr>
              <a:solidFill>
                <a:srgbClr val="13343D"/>
              </a:solidFill>
            </c:spPr>
          </c:dPt>
          <c:dPt>
            <c:idx val="19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0"/>
            <c:spPr>
              <a:solidFill>
                <a:srgbClr val="0FA997"/>
              </a:solidFill>
            </c:spPr>
          </c:dPt>
          <c:dPt>
            <c:idx val="2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2.7342382666203955E-2"/>
                  <c:y val="-4.3548000208583175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3</a:t>
                    </a:r>
                    <a:r>
                      <a:rPr lang="ru-RU"/>
                      <a:t>04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2.1495758505824927E-2"/>
                  <c:y val="2.5975908640559209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1</a:t>
                    </a:r>
                    <a:r>
                      <a:rPr lang="ru-RU"/>
                      <a:t>69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8.1988112431951962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 dirty="0"/>
                      <a:t>1</a:t>
                    </a:r>
                    <a:r>
                      <a:rPr lang="ru-RU" dirty="0"/>
                      <a:t>40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4315545243619529E-2"/>
                  <c:y val="1.3402165788879082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6</a:t>
                    </a:r>
                    <a:r>
                      <a:rPr lang="ru-RU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>
                <c:manualLayout>
                  <c:x val="3.3150763347156997E-2"/>
                  <c:y val="-3.4055726477898882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8</a:t>
                    </a:r>
                    <a:r>
                      <a:rPr lang="ru-RU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499478012536872E-3"/>
                  <c:y val="-3.59126921942592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6392130334750126E-5"/>
                  <c:y val="-4.48565314089761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747656672333166E-3"/>
                  <c:y val="-2.65562817785903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24869133592259E-2"/>
                  <c:y val="-3.16514950138343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1083638917456464E-4"/>
                  <c:y val="-7.785823323826005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4629087986128938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0971499957507771E-2"/>
                  <c:y val="-1.287008395934599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0182364133212193E-2"/>
                  <c:y val="-1.08744973943022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Преж. Роды/угроза</c:v>
                </c:pt>
                <c:pt idx="1">
                  <c:v>ЭГЗ</c:v>
                </c:pt>
                <c:pt idx="2">
                  <c:v>ТПЭ </c:v>
                </c:pt>
                <c:pt idx="3">
                  <c:v>к/потеря </c:v>
                </c:pt>
                <c:pt idx="4">
                  <c:v>Сепсис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</c:v>
                </c:pt>
                <c:pt idx="1">
                  <c:v>22</c:v>
                </c:pt>
                <c:pt idx="2">
                  <c:v>27</c:v>
                </c:pt>
                <c:pt idx="3">
                  <c:v>8.4</c:v>
                </c:pt>
                <c:pt idx="4">
                  <c:v>1.6</c:v>
                </c:pt>
                <c:pt idx="5">
                  <c:v>8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13097994352828723"/>
          <c:y val="0.78474336184868343"/>
          <c:w val="0.82270701153325343"/>
          <c:h val="0.21525657040816604"/>
        </c:manualLayout>
      </c:layout>
      <c:txPr>
        <a:bodyPr/>
        <a:lstStyle/>
        <a:p>
          <a:pPr>
            <a:defRPr sz="1500" b="1" i="0" spc="0" baseline="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831189851268591"/>
          <c:y val="7.1023193190174611E-2"/>
          <c:w val="0.82590078549560408"/>
          <c:h val="0.86768004613244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2C5DCA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E7C1B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3451E"/>
              </a:solidFill>
            </c:spPr>
          </c:dPt>
          <c:dPt>
            <c:idx val="5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spPr>
              <a:solidFill>
                <a:srgbClr val="07A949"/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F5FC96"/>
              </a:solidFill>
            </c:spPr>
          </c:dPt>
          <c:dPt>
            <c:idx val="9"/>
            <c:spPr>
              <a:solidFill>
                <a:srgbClr val="C00000"/>
              </a:solidFill>
            </c:spPr>
          </c:dPt>
          <c:dPt>
            <c:idx val="10"/>
            <c:spPr>
              <a:solidFill>
                <a:srgbClr val="E9519D"/>
              </a:solidFill>
            </c:spPr>
          </c:dPt>
          <c:dPt>
            <c:idx val="1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2"/>
            <c:spPr>
              <a:solidFill>
                <a:srgbClr val="221ABC"/>
              </a:solidFill>
            </c:spPr>
          </c:dPt>
          <c:dPt>
            <c:idx val="13"/>
            <c:spPr>
              <a:solidFill>
                <a:srgbClr val="3F3FFF"/>
              </a:solidFill>
            </c:spPr>
          </c:dPt>
          <c:dPt>
            <c:idx val="14"/>
            <c:spPr>
              <a:solidFill>
                <a:srgbClr val="E985B7"/>
              </a:solidFill>
            </c:spPr>
          </c:dPt>
          <c:dPt>
            <c:idx val="15"/>
            <c:spPr>
              <a:solidFill>
                <a:srgbClr val="FAD4D9"/>
              </a:solidFill>
            </c:spPr>
          </c:dPt>
          <c:dPt>
            <c:idx val="16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17"/>
            <c:spPr>
              <a:solidFill>
                <a:schemeClr val="bg1">
                  <a:lumMod val="65000"/>
                </a:schemeClr>
              </a:solidFill>
            </c:spPr>
          </c:dPt>
          <c:dPt>
            <c:idx val="18"/>
            <c:spPr>
              <a:solidFill>
                <a:srgbClr val="13343D"/>
              </a:solidFill>
            </c:spPr>
          </c:dPt>
          <c:dPt>
            <c:idx val="19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0"/>
            <c:spPr>
              <a:solidFill>
                <a:srgbClr val="0FA997"/>
              </a:solidFill>
            </c:spPr>
          </c:dPt>
          <c:dPt>
            <c:idx val="2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3.3529697676679411E-2"/>
                  <c:y val="-6.4255684853552791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2</a:t>
                    </a:r>
                    <a:r>
                      <a:rPr lang="ru-RU"/>
                      <a:t>37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20494630562827928"/>
                  <c:y val="-1.2131692969786978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1</a:t>
                    </a:r>
                    <a:r>
                      <a:rPr lang="ru-RU"/>
                      <a:t>67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2.1792275965504398E-2"/>
                  <c:y val="-5.9743993539269132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1</a:t>
                    </a:r>
                    <a:r>
                      <a:rPr lang="ru-RU"/>
                      <a:t>03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2328875557222403E-2"/>
                  <c:y val="6.4465172622652925E-3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5</a:t>
                    </a:r>
                    <a:r>
                      <a:rPr lang="ru-RU"/>
                      <a:t>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1506756099931964E-2"/>
                  <c:y val="-3.4096507167373398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/>
                      <a:t>7</a:t>
                    </a:r>
                    <a:r>
                      <a:rPr lang="ru-RU"/>
                      <a:t>1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499478012536868E-3"/>
                  <c:y val="-3.59126921942591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6392130334750112E-5"/>
                  <c:y val="-4.48565314089761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747656672333166E-3"/>
                  <c:y val="-2.65562817785903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24869133592259E-2"/>
                  <c:y val="-3.16514950138342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1083638917456464E-4"/>
                  <c:y val="-7.785823323826002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4629087986128938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0971499957507736E-2"/>
                  <c:y val="-1.287008395934599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0182364133212193E-2"/>
                  <c:y val="-1.08744973943021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Преж. Роды/угроза</c:v>
                </c:pt>
                <c:pt idx="1">
                  <c:v>ЭГЗ </c:v>
                </c:pt>
                <c:pt idx="2">
                  <c:v>ТПЭ </c:v>
                </c:pt>
                <c:pt idx="3">
                  <c:v>к/потер </c:v>
                </c:pt>
                <c:pt idx="4">
                  <c:v>Сепсис 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36.9</c:v>
                </c:pt>
                <c:pt idx="1">
                  <c:v>26.1</c:v>
                </c:pt>
                <c:pt idx="2">
                  <c:v>18</c:v>
                </c:pt>
                <c:pt idx="3">
                  <c:v>7.9</c:v>
                </c:pt>
                <c:pt idx="4">
                  <c:v>2.2000000000000002</c:v>
                </c:pt>
                <c:pt idx="5">
                  <c:v>8.9</c:v>
                </c:pt>
              </c:numCache>
            </c:numRef>
          </c:val>
        </c:ser>
      </c:pie3DChart>
    </c:plotArea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266404"/>
              </a:solidFill>
            </c:spPr>
          </c:dPt>
          <c:dPt>
            <c:idx val="2"/>
            <c:spPr>
              <a:solidFill>
                <a:srgbClr val="4163CF"/>
              </a:solidFill>
            </c:spPr>
          </c:dPt>
          <c:dLbls>
            <c:dLbl>
              <c:idx val="0"/>
              <c:layout>
                <c:manualLayout>
                  <c:x val="-0.14082020074018956"/>
                  <c:y val="0.18735993763733397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2354781700569509"/>
                  <c:y val="-0.1912165086410050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3 ур.</c:v>
                </c:pt>
                <c:pt idx="1">
                  <c:v>2 ур.</c:v>
                </c:pt>
                <c:pt idx="2">
                  <c:v>1 ур.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41</c:v>
                </c:pt>
                <c:pt idx="2">
                  <c:v>45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266404"/>
              </a:solidFill>
            </c:spPr>
          </c:dPt>
          <c:dPt>
            <c:idx val="2"/>
            <c:spPr>
              <a:solidFill>
                <a:srgbClr val="4163CF"/>
              </a:solidFill>
            </c:spPr>
          </c:dPt>
          <c:dLbls>
            <c:dLbl>
              <c:idx val="0"/>
              <c:layout>
                <c:manualLayout>
                  <c:x val="-0.16811069934895737"/>
                  <c:y val="-0.212027929639090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3620893532059775"/>
                  <c:y val="0.11416888519027933"/>
                </c:manualLayout>
              </c:layout>
              <c:spPr/>
              <c:txPr>
                <a:bodyPr/>
                <a:lstStyle/>
                <a:p>
                  <a:pPr>
                    <a:defRPr sz="160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8.7533890562951744E-2"/>
                  <c:y val="0.16309840741468476"/>
                </c:manualLayout>
              </c:layout>
              <c:spPr/>
              <c:txPr>
                <a:bodyPr/>
                <a:lstStyle/>
                <a:p>
                  <a:pPr>
                    <a:defRPr sz="160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CatName val="1"/>
              <c:showPercent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3 ур.</c:v>
                </c:pt>
                <c:pt idx="1">
                  <c:v>2 ур.</c:v>
                </c:pt>
                <c:pt idx="2">
                  <c:v>1 ур.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266404"/>
              </a:solidFill>
            </c:spPr>
          </c:dPt>
          <c:dPt>
            <c:idx val="2"/>
            <c:spPr>
              <a:solidFill>
                <a:srgbClr val="4163CF"/>
              </a:solidFill>
            </c:spPr>
          </c:dPt>
          <c:dLbls>
            <c:dLbl>
              <c:idx val="0"/>
              <c:layout>
                <c:manualLayout>
                  <c:x val="-0.14082020074018956"/>
                  <c:y val="0.18735993763733408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2354781700569509"/>
                  <c:y val="-0.19121650864100501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3 ур.</c:v>
                </c:pt>
                <c:pt idx="1">
                  <c:v>2 ур.</c:v>
                </c:pt>
                <c:pt idx="2">
                  <c:v>1 ур.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44</c:v>
                </c:pt>
                <c:pt idx="2">
                  <c:v>35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22180868792358"/>
          <c:y val="0.11992596262050102"/>
          <c:w val="0.74051883124097362"/>
          <c:h val="0.618949296632280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  <a:sp3d contourW="25400">
                <a:contourClr>
                  <a:schemeClr val="tx1">
                    <a:lumMod val="65000"/>
                    <a:lumOff val="35000"/>
                  </a:schemeClr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tx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0393032468163782E-2"/>
                  <c:y val="-0.116705107841138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</a:t>
                    </a:r>
                    <a:r>
                      <a:rPr lang="en-US" dirty="0" smtClean="0"/>
                      <a:t> (</a:t>
                    </a:r>
                    <a:r>
                      <a:rPr lang="ru-RU" dirty="0" smtClean="0"/>
                      <a:t>45</a:t>
                    </a:r>
                    <a:r>
                      <a:rPr lang="en-US" dirty="0" smtClean="0"/>
                      <a:t>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7168708078156916"/>
                  <c:y val="-0.164585525776503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</a:t>
                    </a:r>
                    <a:r>
                      <a:rPr lang="en-US" baseline="0" dirty="0" smtClean="0"/>
                      <a:t> (</a:t>
                    </a:r>
                    <a:r>
                      <a:rPr lang="ru-RU" baseline="0" dirty="0" smtClean="0"/>
                      <a:t>26</a:t>
                    </a:r>
                    <a:r>
                      <a:rPr lang="en-US" baseline="0" dirty="0" smtClean="0"/>
                      <a:t>%)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417735977447378E-2"/>
                  <c:y val="-5.45620898800985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 (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3113638572956194E-3"/>
                  <c:y val="-6.51375187998664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 (</a:t>
                    </a:r>
                    <a:r>
                      <a:rPr lang="ru-RU" dirty="0" smtClean="0"/>
                      <a:t>10 </a:t>
                    </a:r>
                    <a:r>
                      <a:rPr lang="en-US" dirty="0" smtClean="0"/>
                      <a:t>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2090648208899257E-3"/>
                  <c:y val="-7.18093322606596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(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5.5846127159875344E-2"/>
                  <c:y val="-5.24290024135156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 (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%)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Нейрохирургическая патология</c:v>
                </c:pt>
                <c:pt idx="1">
                  <c:v>Сердечно-сосудистая патология, ТЭО</c:v>
                </c:pt>
                <c:pt idx="2">
                  <c:v>Политравмы, Ожоги </c:v>
                </c:pt>
                <c:pt idx="3">
                  <c:v>Онкопатология</c:v>
                </c:pt>
                <c:pt idx="4">
                  <c:v>Урологическая патология</c:v>
                </c:pt>
                <c:pt idx="5">
                  <c:v>Грипп, пневмония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26</c:v>
                </c:pt>
                <c:pt idx="2">
                  <c:v>7</c:v>
                </c:pt>
                <c:pt idx="3">
                  <c:v>10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Нейрохирургическая патология</c:v>
                </c:pt>
                <c:pt idx="1">
                  <c:v>Сердечно-сосудистая патология, ТЭО</c:v>
                </c:pt>
                <c:pt idx="2">
                  <c:v>Политравмы, Ожоги </c:v>
                </c:pt>
                <c:pt idx="3">
                  <c:v>Онкопатология</c:v>
                </c:pt>
                <c:pt idx="4">
                  <c:v>Урологическая патология</c:v>
                </c:pt>
                <c:pt idx="5">
                  <c:v>Грипп, пневмония</c:v>
                </c:pt>
              </c:strCache>
            </c:strRef>
          </c:cat>
          <c:val>
            <c:numRef>
              <c:f>Лист1!$C$2:$C$7</c:f>
              <c:numCache>
                <c:formatCode>0</c:formatCode>
                <c:ptCount val="6"/>
                <c:pt idx="0">
                  <c:v>31</c:v>
                </c:pt>
                <c:pt idx="1">
                  <c:v>18</c:v>
                </c:pt>
                <c:pt idx="2">
                  <c:v>5</c:v>
                </c:pt>
                <c:pt idx="3">
                  <c:v>7</c:v>
                </c:pt>
                <c:pt idx="4">
                  <c:v>2.16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Нейрохирургическая патология</c:v>
                </c:pt>
                <c:pt idx="1">
                  <c:v>Сердечно-сосудистая патология, ТЭО</c:v>
                </c:pt>
                <c:pt idx="2">
                  <c:v>Политравмы, Ожоги </c:v>
                </c:pt>
                <c:pt idx="3">
                  <c:v>Онкопатология</c:v>
                </c:pt>
                <c:pt idx="4">
                  <c:v>Урологическая патология</c:v>
                </c:pt>
                <c:pt idx="5">
                  <c:v>Грипп, пневмония</c:v>
                </c:pt>
              </c:strCache>
            </c:strRef>
          </c:cat>
          <c:val>
            <c:numRef>
              <c:f>Лист1!$D$2:$D$7</c:f>
              <c:numCache>
                <c:formatCode>0</c:formatCode>
                <c:ptCount val="6"/>
                <c:pt idx="0">
                  <c:v>44.927536231884062</c:v>
                </c:pt>
                <c:pt idx="1">
                  <c:v>26.086956521739129</c:v>
                </c:pt>
                <c:pt idx="2">
                  <c:v>7.2463768115942031</c:v>
                </c:pt>
                <c:pt idx="3">
                  <c:v>10.144927536231879</c:v>
                </c:pt>
                <c:pt idx="4">
                  <c:v>3.1304347826086976</c:v>
                </c:pt>
                <c:pt idx="5">
                  <c:v>7.2463768115942031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721349619434346E-2"/>
          <c:y val="0.81287952534191477"/>
          <c:w val="0.94489343951301075"/>
          <c:h val="0.1717946500402253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75BB5-4BE3-4E06-B2B3-AAA3D107C1A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3864EA6-13E7-440F-948B-8118F5878A44}">
      <dgm:prSet phldrT="[Text]" custT="1"/>
      <dgm:spPr/>
      <dgm:t>
        <a:bodyPr/>
        <a:lstStyle/>
        <a:p>
          <a:r>
            <a:rPr lang="ru-RU" sz="16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МЕЖДИСЦИПЛИНАРНАЯ КОМАНДА</a:t>
          </a:r>
          <a:endParaRPr lang="ru-RU" sz="1600" b="1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20266-1B6A-4D7D-8C8B-D20E2934BF67}" type="parTrans" cxnId="{7834DFDC-DD97-4D0F-B547-27AB53428B4B}">
      <dgm:prSet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FE127A-F33D-4F59-961D-A505D5A781EE}" type="sibTrans" cxnId="{7834DFDC-DD97-4D0F-B547-27AB53428B4B}">
      <dgm:prSet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DB034-1CFA-4CE1-8536-6BC25619222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Анестезиологи-реаниматологи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CCD02-8D75-4A08-AD85-C5F828B29313}" type="parTrans" cxnId="{41966F54-3C25-450E-8104-04B2B9165959}">
      <dgm:prSet custT="1"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16F2D-4619-4753-A81E-130803DFBFC7}" type="sibTrans" cxnId="{41966F54-3C25-450E-8104-04B2B9165959}">
      <dgm:prSet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61E40C-FAF1-4C11-9CA4-01B7756558A8}">
      <dgm:prSet phldrT="[Text]" custT="1"/>
      <dgm:spPr/>
      <dgm:t>
        <a:bodyPr lIns="0" tIns="0" rIns="0" bIns="0"/>
        <a:lstStyle/>
        <a:p>
          <a:r>
            <a:rPr lang="ru-RU" sz="1600" b="1" spc="-10" baseline="0" dirty="0" smtClean="0">
              <a:latin typeface="Arial" panose="020B0604020202020204" pitchFamily="34" charset="0"/>
              <a:cs typeface="Arial" panose="020B0604020202020204" pitchFamily="34" charset="0"/>
            </a:rPr>
            <a:t>Урологи</a:t>
          </a:r>
          <a:endParaRPr lang="ru-RU" sz="1600" b="1" spc="-1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8FCE5-0AC2-479F-8F47-D35F7A60BD8D}" type="parTrans" cxnId="{5EBF790F-CC7C-4BBA-98A7-614FB5283795}">
      <dgm:prSet custT="1"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67A8BA-4FB2-401F-A3C1-92132B645061}" type="sibTrans" cxnId="{5EBF790F-CC7C-4BBA-98A7-614FB5283795}">
      <dgm:prSet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5A95F-9DC9-4E33-B709-14C57323ACAA}">
      <dgm:prSet phldrT="[Text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Терапевты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62A0D-AFCB-42FF-A2F7-4127DE6E4A06}" type="parTrans" cxnId="{B78770BC-227B-404F-8185-2F70ECA32605}">
      <dgm:prSet custT="1"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55A86-154D-4572-BF6D-F5FEBED08194}" type="sibTrans" cxnId="{B78770BC-227B-404F-8185-2F70ECA32605}">
      <dgm:prSet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38BAD-1DAA-4E08-AF5C-7A535C3A31A3}">
      <dgm:prSet phldrT="[Text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Хирурги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6882F-7F41-4B9B-8326-079D0B7775D3}" type="parTrans" cxnId="{F67B8136-3A2B-408C-9570-C50B3786C6D1}">
      <dgm:prSet custT="1"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04E21-59DA-42DB-BE7C-359EAF11BFDB}" type="sibTrans" cxnId="{F67B8136-3A2B-408C-9570-C50B3786C6D1}">
      <dgm:prSet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16F5E-4FD9-4E6C-984C-5FB34252F78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Акушеры-гинекологи</a:t>
          </a:r>
        </a:p>
      </dgm:t>
    </dgm:pt>
    <dgm:pt modelId="{8F21B166-5620-46A8-A5DD-72EAE361E61D}" type="parTrans" cxnId="{F20E6E35-2EF6-49E1-BCE2-AF737813AC7F}">
      <dgm:prSet custT="1"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72BA52-9B06-4D48-9819-200C1326EA4D}" type="sibTrans" cxnId="{F20E6E35-2EF6-49E1-BCE2-AF737813AC7F}">
      <dgm:prSet/>
      <dgm:spPr/>
      <dgm:t>
        <a:bodyPr/>
        <a:lstStyle/>
        <a:p>
          <a:endParaRPr lang="ru-RU" sz="1600" b="1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21B691-2B0A-404D-9548-917DB88266E1}" type="pres">
      <dgm:prSet presAssocID="{19675BB5-4BE3-4E06-B2B3-AAA3D107C1A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ABC07E-6069-40F7-BBC9-0FDC3A72225E}" type="pres">
      <dgm:prSet presAssocID="{D3864EA6-13E7-440F-948B-8118F5878A44}" presName="centerShape" presStyleLbl="node0" presStyleIdx="0" presStyleCnt="1" custScaleX="128533" custScaleY="123044" custLinFactNeighborX="2251"/>
      <dgm:spPr/>
      <dgm:t>
        <a:bodyPr/>
        <a:lstStyle/>
        <a:p>
          <a:endParaRPr lang="ru-RU"/>
        </a:p>
      </dgm:t>
    </dgm:pt>
    <dgm:pt modelId="{70EF3BE1-F1EA-4008-AD69-DCB9A7376891}" type="pres">
      <dgm:prSet presAssocID="{813DB034-1CFA-4CE1-8536-6BC256192226}" presName="node" presStyleLbl="node1" presStyleIdx="0" presStyleCnt="5" custScaleX="213466" custScaleY="124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0F22B-018F-4B03-9400-D4E77258B101}" type="pres">
      <dgm:prSet presAssocID="{813DB034-1CFA-4CE1-8536-6BC256192226}" presName="dummy" presStyleCnt="0"/>
      <dgm:spPr/>
    </dgm:pt>
    <dgm:pt modelId="{AEC8F76B-0611-49ED-A93F-E18598D19B6B}" type="pres">
      <dgm:prSet presAssocID="{F3516F2D-4619-4753-A81E-130803DFBFC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7F116F3-943D-41B8-A36C-806F34B193ED}" type="pres">
      <dgm:prSet presAssocID="{6461E40C-FAF1-4C11-9CA4-01B7756558A8}" presName="node" presStyleLbl="node1" presStyleIdx="1" presStyleCnt="5" custScaleX="123013" custScaleY="107076" custRadScaleRad="119174" custRadScaleInc="12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3807C-98A6-49DA-88EC-917C25F17A13}" type="pres">
      <dgm:prSet presAssocID="{6461E40C-FAF1-4C11-9CA4-01B7756558A8}" presName="dummy" presStyleCnt="0"/>
      <dgm:spPr/>
    </dgm:pt>
    <dgm:pt modelId="{511DC21A-9B18-4D10-8696-846720A847BE}" type="pres">
      <dgm:prSet presAssocID="{3D67A8BA-4FB2-401F-A3C1-92132B64506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935D0DD4-4427-4288-A08A-7FD0538C1649}" type="pres">
      <dgm:prSet presAssocID="{14E5A95F-9DC9-4E33-B709-14C57323ACAA}" presName="node" presStyleLbl="node1" presStyleIdx="2" presStyleCnt="5" custScaleX="167666" custScaleY="124598" custRadScaleRad="122818" custRadScaleInc="-38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29ED-ECA7-4859-8353-C3A9291DD6BA}" type="pres">
      <dgm:prSet presAssocID="{14E5A95F-9DC9-4E33-B709-14C57323ACAA}" presName="dummy" presStyleCnt="0"/>
      <dgm:spPr/>
    </dgm:pt>
    <dgm:pt modelId="{13FB16A9-5A2E-4616-A18D-77F104D27107}" type="pres">
      <dgm:prSet presAssocID="{87455A86-154D-4572-BF6D-F5FEBED08194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B64D4C4-D292-4551-B706-B566150FD973}" type="pres">
      <dgm:prSet presAssocID="{9A038BAD-1DAA-4E08-AF5C-7A535C3A31A3}" presName="node" presStyleLbl="node1" presStyleIdx="3" presStyleCnt="5" custScaleX="178392" custScaleY="107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59DE7-32B5-4D2C-9B00-D978E9AEC5CC}" type="pres">
      <dgm:prSet presAssocID="{9A038BAD-1DAA-4E08-AF5C-7A535C3A31A3}" presName="dummy" presStyleCnt="0"/>
      <dgm:spPr/>
    </dgm:pt>
    <dgm:pt modelId="{62255A68-DAE8-4605-A57C-6312A15E14F6}" type="pres">
      <dgm:prSet presAssocID="{BF904E21-59DA-42DB-BE7C-359EAF11BFD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C34F464-9179-451B-BDD8-804F05435F64}" type="pres">
      <dgm:prSet presAssocID="{C2B16F5E-4FD9-4E6C-984C-5FB34252F788}" presName="node" presStyleLbl="node1" presStyleIdx="4" presStyleCnt="5" custScaleX="162436" custScaleY="130228" custRadScaleRad="123659" custRadScaleInc="-1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A2080-2046-4D09-BE6C-9CD9D2F05AB4}" type="pres">
      <dgm:prSet presAssocID="{C2B16F5E-4FD9-4E6C-984C-5FB34252F788}" presName="dummy" presStyleCnt="0"/>
      <dgm:spPr/>
    </dgm:pt>
    <dgm:pt modelId="{873A5977-D7F7-4942-A8B0-909684A1F7AB}" type="pres">
      <dgm:prSet presAssocID="{D972BA52-9B06-4D48-9819-200C1326EA4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B2775942-E96C-483E-AA4B-4BCE46A676F3}" type="presOf" srcId="{D3864EA6-13E7-440F-948B-8118F5878A44}" destId="{40ABC07E-6069-40F7-BBC9-0FDC3A72225E}" srcOrd="0" destOrd="0" presId="urn:microsoft.com/office/officeart/2005/8/layout/radial6"/>
    <dgm:cxn modelId="{63F425B5-BE82-4A72-A2F2-EB8F9D0C55B1}" type="presOf" srcId="{9A038BAD-1DAA-4E08-AF5C-7A535C3A31A3}" destId="{2B64D4C4-D292-4551-B706-B566150FD973}" srcOrd="0" destOrd="0" presId="urn:microsoft.com/office/officeart/2005/8/layout/radial6"/>
    <dgm:cxn modelId="{2592BE36-2F23-4F20-B82D-88FE6210752D}" type="presOf" srcId="{19675BB5-4BE3-4E06-B2B3-AAA3D107C1A8}" destId="{A121B691-2B0A-404D-9548-917DB88266E1}" srcOrd="0" destOrd="0" presId="urn:microsoft.com/office/officeart/2005/8/layout/radial6"/>
    <dgm:cxn modelId="{F5FC4E28-2F11-4BFC-B2F2-321C2A549C76}" type="presOf" srcId="{BF904E21-59DA-42DB-BE7C-359EAF11BFDB}" destId="{62255A68-DAE8-4605-A57C-6312A15E14F6}" srcOrd="0" destOrd="0" presId="urn:microsoft.com/office/officeart/2005/8/layout/radial6"/>
    <dgm:cxn modelId="{D5027333-A1EA-498E-B1D5-6F846A468526}" type="presOf" srcId="{87455A86-154D-4572-BF6D-F5FEBED08194}" destId="{13FB16A9-5A2E-4616-A18D-77F104D27107}" srcOrd="0" destOrd="0" presId="urn:microsoft.com/office/officeart/2005/8/layout/radial6"/>
    <dgm:cxn modelId="{A5BE5F36-A0EE-4970-97EE-A4CB1F5A7FB3}" type="presOf" srcId="{F3516F2D-4619-4753-A81E-130803DFBFC7}" destId="{AEC8F76B-0611-49ED-A93F-E18598D19B6B}" srcOrd="0" destOrd="0" presId="urn:microsoft.com/office/officeart/2005/8/layout/radial6"/>
    <dgm:cxn modelId="{41966F54-3C25-450E-8104-04B2B9165959}" srcId="{D3864EA6-13E7-440F-948B-8118F5878A44}" destId="{813DB034-1CFA-4CE1-8536-6BC256192226}" srcOrd="0" destOrd="0" parTransId="{ED3CCD02-8D75-4A08-AD85-C5F828B29313}" sibTransId="{F3516F2D-4619-4753-A81E-130803DFBFC7}"/>
    <dgm:cxn modelId="{8937044A-2F13-449F-AE76-7DF289EC62A8}" type="presOf" srcId="{6461E40C-FAF1-4C11-9CA4-01B7756558A8}" destId="{57F116F3-943D-41B8-A36C-806F34B193ED}" srcOrd="0" destOrd="0" presId="urn:microsoft.com/office/officeart/2005/8/layout/radial6"/>
    <dgm:cxn modelId="{5EBF790F-CC7C-4BBA-98A7-614FB5283795}" srcId="{D3864EA6-13E7-440F-948B-8118F5878A44}" destId="{6461E40C-FAF1-4C11-9CA4-01B7756558A8}" srcOrd="1" destOrd="0" parTransId="{5418FCE5-0AC2-479F-8F47-D35F7A60BD8D}" sibTransId="{3D67A8BA-4FB2-401F-A3C1-92132B645061}"/>
    <dgm:cxn modelId="{7834DFDC-DD97-4D0F-B547-27AB53428B4B}" srcId="{19675BB5-4BE3-4E06-B2B3-AAA3D107C1A8}" destId="{D3864EA6-13E7-440F-948B-8118F5878A44}" srcOrd="0" destOrd="0" parTransId="{5F920266-1B6A-4D7D-8C8B-D20E2934BF67}" sibTransId="{F4FE127A-F33D-4F59-961D-A505D5A781EE}"/>
    <dgm:cxn modelId="{62576CC2-1E10-454C-9CC2-471B5AB730AF}" type="presOf" srcId="{C2B16F5E-4FD9-4E6C-984C-5FB34252F788}" destId="{7C34F464-9179-451B-BDD8-804F05435F64}" srcOrd="0" destOrd="0" presId="urn:microsoft.com/office/officeart/2005/8/layout/radial6"/>
    <dgm:cxn modelId="{257B46CF-4837-4569-A9B4-5B700B3AD1E8}" type="presOf" srcId="{D972BA52-9B06-4D48-9819-200C1326EA4D}" destId="{873A5977-D7F7-4942-A8B0-909684A1F7AB}" srcOrd="0" destOrd="0" presId="urn:microsoft.com/office/officeart/2005/8/layout/radial6"/>
    <dgm:cxn modelId="{B78770BC-227B-404F-8185-2F70ECA32605}" srcId="{D3864EA6-13E7-440F-948B-8118F5878A44}" destId="{14E5A95F-9DC9-4E33-B709-14C57323ACAA}" srcOrd="2" destOrd="0" parTransId="{CFE62A0D-AFCB-42FF-A2F7-4127DE6E4A06}" sibTransId="{87455A86-154D-4572-BF6D-F5FEBED08194}"/>
    <dgm:cxn modelId="{F20E6E35-2EF6-49E1-BCE2-AF737813AC7F}" srcId="{D3864EA6-13E7-440F-948B-8118F5878A44}" destId="{C2B16F5E-4FD9-4E6C-984C-5FB34252F788}" srcOrd="4" destOrd="0" parTransId="{8F21B166-5620-46A8-A5DD-72EAE361E61D}" sibTransId="{D972BA52-9B06-4D48-9819-200C1326EA4D}"/>
    <dgm:cxn modelId="{98076308-4C61-40ED-BDBE-46DDA1B043B8}" type="presOf" srcId="{813DB034-1CFA-4CE1-8536-6BC256192226}" destId="{70EF3BE1-F1EA-4008-AD69-DCB9A7376891}" srcOrd="0" destOrd="0" presId="urn:microsoft.com/office/officeart/2005/8/layout/radial6"/>
    <dgm:cxn modelId="{004A4D3C-2851-4DE7-8ED1-E317CDEB8155}" type="presOf" srcId="{14E5A95F-9DC9-4E33-B709-14C57323ACAA}" destId="{935D0DD4-4427-4288-A08A-7FD0538C1649}" srcOrd="0" destOrd="0" presId="urn:microsoft.com/office/officeart/2005/8/layout/radial6"/>
    <dgm:cxn modelId="{F67B8136-3A2B-408C-9570-C50B3786C6D1}" srcId="{D3864EA6-13E7-440F-948B-8118F5878A44}" destId="{9A038BAD-1DAA-4E08-AF5C-7A535C3A31A3}" srcOrd="3" destOrd="0" parTransId="{E1D6882F-7F41-4B9B-8326-079D0B7775D3}" sibTransId="{BF904E21-59DA-42DB-BE7C-359EAF11BFDB}"/>
    <dgm:cxn modelId="{3EDB1FA5-6425-4E4B-82A0-67C9FFF028A7}" type="presOf" srcId="{3D67A8BA-4FB2-401F-A3C1-92132B645061}" destId="{511DC21A-9B18-4D10-8696-846720A847BE}" srcOrd="0" destOrd="0" presId="urn:microsoft.com/office/officeart/2005/8/layout/radial6"/>
    <dgm:cxn modelId="{291E9BA4-2981-4EB6-8894-F5B1AD030816}" type="presParOf" srcId="{A121B691-2B0A-404D-9548-917DB88266E1}" destId="{40ABC07E-6069-40F7-BBC9-0FDC3A72225E}" srcOrd="0" destOrd="0" presId="urn:microsoft.com/office/officeart/2005/8/layout/radial6"/>
    <dgm:cxn modelId="{F20097D4-2DCF-409C-AFBA-7E7ECAB72C26}" type="presParOf" srcId="{A121B691-2B0A-404D-9548-917DB88266E1}" destId="{70EF3BE1-F1EA-4008-AD69-DCB9A7376891}" srcOrd="1" destOrd="0" presId="urn:microsoft.com/office/officeart/2005/8/layout/radial6"/>
    <dgm:cxn modelId="{8DC84D46-847A-4089-8118-FA9551510886}" type="presParOf" srcId="{A121B691-2B0A-404D-9548-917DB88266E1}" destId="{EA20F22B-018F-4B03-9400-D4E77258B101}" srcOrd="2" destOrd="0" presId="urn:microsoft.com/office/officeart/2005/8/layout/radial6"/>
    <dgm:cxn modelId="{ECEB82DB-7E94-4E50-AA91-3F3B07576724}" type="presParOf" srcId="{A121B691-2B0A-404D-9548-917DB88266E1}" destId="{AEC8F76B-0611-49ED-A93F-E18598D19B6B}" srcOrd="3" destOrd="0" presId="urn:microsoft.com/office/officeart/2005/8/layout/radial6"/>
    <dgm:cxn modelId="{EAB71226-8B3D-4757-9220-ADEB7A3A9440}" type="presParOf" srcId="{A121B691-2B0A-404D-9548-917DB88266E1}" destId="{57F116F3-943D-41B8-A36C-806F34B193ED}" srcOrd="4" destOrd="0" presId="urn:microsoft.com/office/officeart/2005/8/layout/radial6"/>
    <dgm:cxn modelId="{FBEDBA3A-EB99-4FF8-95EC-DD77887A6BDB}" type="presParOf" srcId="{A121B691-2B0A-404D-9548-917DB88266E1}" destId="{27F3807C-98A6-49DA-88EC-917C25F17A13}" srcOrd="5" destOrd="0" presId="urn:microsoft.com/office/officeart/2005/8/layout/radial6"/>
    <dgm:cxn modelId="{BE2149E9-4BFB-4446-91E0-B0BB332A730E}" type="presParOf" srcId="{A121B691-2B0A-404D-9548-917DB88266E1}" destId="{511DC21A-9B18-4D10-8696-846720A847BE}" srcOrd="6" destOrd="0" presId="urn:microsoft.com/office/officeart/2005/8/layout/radial6"/>
    <dgm:cxn modelId="{5E90A6F5-50FC-4074-B730-8C6023CE0097}" type="presParOf" srcId="{A121B691-2B0A-404D-9548-917DB88266E1}" destId="{935D0DD4-4427-4288-A08A-7FD0538C1649}" srcOrd="7" destOrd="0" presId="urn:microsoft.com/office/officeart/2005/8/layout/radial6"/>
    <dgm:cxn modelId="{33F19F9F-4834-40ED-A3A7-5464262D467D}" type="presParOf" srcId="{A121B691-2B0A-404D-9548-917DB88266E1}" destId="{7D1E29ED-ECA7-4859-8353-C3A9291DD6BA}" srcOrd="8" destOrd="0" presId="urn:microsoft.com/office/officeart/2005/8/layout/radial6"/>
    <dgm:cxn modelId="{0EB062A4-DEA9-46C6-AAD5-A13CB3A73177}" type="presParOf" srcId="{A121B691-2B0A-404D-9548-917DB88266E1}" destId="{13FB16A9-5A2E-4616-A18D-77F104D27107}" srcOrd="9" destOrd="0" presId="urn:microsoft.com/office/officeart/2005/8/layout/radial6"/>
    <dgm:cxn modelId="{F136EA8C-F502-456E-9B56-75385E69563F}" type="presParOf" srcId="{A121B691-2B0A-404D-9548-917DB88266E1}" destId="{2B64D4C4-D292-4551-B706-B566150FD973}" srcOrd="10" destOrd="0" presId="urn:microsoft.com/office/officeart/2005/8/layout/radial6"/>
    <dgm:cxn modelId="{E08A2058-19F2-4FA9-9AA1-AF53F518B4B8}" type="presParOf" srcId="{A121B691-2B0A-404D-9548-917DB88266E1}" destId="{EB759DE7-32B5-4D2C-9B00-D978E9AEC5CC}" srcOrd="11" destOrd="0" presId="urn:microsoft.com/office/officeart/2005/8/layout/radial6"/>
    <dgm:cxn modelId="{B3EB737A-096F-497C-B191-9FFEDCFCEA4B}" type="presParOf" srcId="{A121B691-2B0A-404D-9548-917DB88266E1}" destId="{62255A68-DAE8-4605-A57C-6312A15E14F6}" srcOrd="12" destOrd="0" presId="urn:microsoft.com/office/officeart/2005/8/layout/radial6"/>
    <dgm:cxn modelId="{D558C8A2-A45D-4FE2-A929-D0056ACBB8D0}" type="presParOf" srcId="{A121B691-2B0A-404D-9548-917DB88266E1}" destId="{7C34F464-9179-451B-BDD8-804F05435F64}" srcOrd="13" destOrd="0" presId="urn:microsoft.com/office/officeart/2005/8/layout/radial6"/>
    <dgm:cxn modelId="{938CF786-F6DB-4755-AD9D-2B5318D0544A}" type="presParOf" srcId="{A121B691-2B0A-404D-9548-917DB88266E1}" destId="{51EA2080-2046-4D09-BE6C-9CD9D2F05AB4}" srcOrd="14" destOrd="0" presId="urn:microsoft.com/office/officeart/2005/8/layout/radial6"/>
    <dgm:cxn modelId="{88BC4B7D-706B-4836-83CF-0D3B3154FF9A}" type="presParOf" srcId="{A121B691-2B0A-404D-9548-917DB88266E1}" destId="{873A5977-D7F7-4942-A8B0-909684A1F7A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3A5977-D7F7-4942-A8B0-909684A1F7AB}">
      <dsp:nvSpPr>
        <dsp:cNvPr id="0" name=""/>
        <dsp:cNvSpPr/>
      </dsp:nvSpPr>
      <dsp:spPr>
        <a:xfrm>
          <a:off x="971072" y="483531"/>
          <a:ext cx="3452049" cy="3452049"/>
        </a:xfrm>
        <a:prstGeom prst="blockArc">
          <a:avLst>
            <a:gd name="adj1" fmla="val 11801182"/>
            <a:gd name="adj2" fmla="val 17025038"/>
            <a:gd name="adj3" fmla="val 4636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5A68-DAE8-4605-A57C-6312A15E14F6}">
      <dsp:nvSpPr>
        <dsp:cNvPr id="0" name=""/>
        <dsp:cNvSpPr/>
      </dsp:nvSpPr>
      <dsp:spPr>
        <a:xfrm>
          <a:off x="1009085" y="331283"/>
          <a:ext cx="3452049" cy="3452049"/>
        </a:xfrm>
        <a:prstGeom prst="blockArc">
          <a:avLst>
            <a:gd name="adj1" fmla="val 6712693"/>
            <a:gd name="adj2" fmla="val 11481106"/>
            <a:gd name="adj3" fmla="val 4636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B16A9-5A2E-4616-A18D-77F104D27107}">
      <dsp:nvSpPr>
        <dsp:cNvPr id="0" name=""/>
        <dsp:cNvSpPr/>
      </dsp:nvSpPr>
      <dsp:spPr>
        <a:xfrm>
          <a:off x="1611154" y="743080"/>
          <a:ext cx="3452049" cy="3452049"/>
        </a:xfrm>
        <a:prstGeom prst="blockArc">
          <a:avLst>
            <a:gd name="adj1" fmla="val 2588173"/>
            <a:gd name="adj2" fmla="val 8211827"/>
            <a:gd name="adj3" fmla="val 4636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DC21A-9B18-4D10-8696-846720A847BE}">
      <dsp:nvSpPr>
        <dsp:cNvPr id="0" name=""/>
        <dsp:cNvSpPr/>
      </dsp:nvSpPr>
      <dsp:spPr>
        <a:xfrm>
          <a:off x="1739683" y="619676"/>
          <a:ext cx="3452049" cy="3452049"/>
        </a:xfrm>
        <a:prstGeom prst="blockArc">
          <a:avLst>
            <a:gd name="adj1" fmla="val 20338542"/>
            <a:gd name="adj2" fmla="val 2951648"/>
            <a:gd name="adj3" fmla="val 4636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8F76B-0611-49ED-A93F-E18598D19B6B}">
      <dsp:nvSpPr>
        <dsp:cNvPr id="0" name=""/>
        <dsp:cNvSpPr/>
      </dsp:nvSpPr>
      <dsp:spPr>
        <a:xfrm>
          <a:off x="1698725" y="499860"/>
          <a:ext cx="3452049" cy="3452049"/>
        </a:xfrm>
        <a:prstGeom prst="blockArc">
          <a:avLst>
            <a:gd name="adj1" fmla="val 15529226"/>
            <a:gd name="adj2" fmla="val 20596784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BC07E-6069-40F7-BBC9-0FDC3A72225E}">
      <dsp:nvSpPr>
        <dsp:cNvPr id="0" name=""/>
        <dsp:cNvSpPr/>
      </dsp:nvSpPr>
      <dsp:spPr>
        <a:xfrm>
          <a:off x="2153498" y="1281184"/>
          <a:ext cx="2040527" cy="1953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МЕЖДИСЦИПЛИНАРНАЯ КОМАНДА</a:t>
          </a:r>
          <a:endParaRPr lang="ru-RU" sz="1600" b="1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3498" y="1281184"/>
        <a:ext cx="2040527" cy="1953386"/>
      </dsp:txXfrm>
    </dsp:sp>
    <dsp:sp modelId="{70EF3BE1-F1EA-4008-AD69-DCB9A7376891}">
      <dsp:nvSpPr>
        <dsp:cNvPr id="0" name=""/>
        <dsp:cNvSpPr/>
      </dsp:nvSpPr>
      <dsp:spPr>
        <a:xfrm>
          <a:off x="1911748" y="-122471"/>
          <a:ext cx="2372217" cy="13886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Анестезиологи-реаниматологи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1748" y="-122471"/>
        <a:ext cx="2372217" cy="1388662"/>
      </dsp:txXfrm>
    </dsp:sp>
    <dsp:sp modelId="{57F116F3-943D-41B8-A36C-806F34B193ED}">
      <dsp:nvSpPr>
        <dsp:cNvPr id="0" name=""/>
        <dsp:cNvSpPr/>
      </dsp:nvSpPr>
      <dsp:spPr>
        <a:xfrm>
          <a:off x="4355972" y="1145858"/>
          <a:ext cx="1367026" cy="1189920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pc="-10" baseline="0" dirty="0" smtClean="0">
              <a:latin typeface="Arial" panose="020B0604020202020204" pitchFamily="34" charset="0"/>
              <a:cs typeface="Arial" panose="020B0604020202020204" pitchFamily="34" charset="0"/>
            </a:rPr>
            <a:t>Урологи</a:t>
          </a:r>
          <a:endParaRPr lang="ru-RU" sz="1600" b="1" kern="1200" spc="-1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5972" y="1145858"/>
        <a:ext cx="1367026" cy="1189920"/>
      </dsp:txXfrm>
    </dsp:sp>
    <dsp:sp modelId="{935D0DD4-4427-4288-A08A-7FD0538C1649}">
      <dsp:nvSpPr>
        <dsp:cNvPr id="0" name=""/>
        <dsp:cNvSpPr/>
      </dsp:nvSpPr>
      <dsp:spPr>
        <a:xfrm>
          <a:off x="3635893" y="2929575"/>
          <a:ext cx="1863248" cy="138464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Терапевты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5893" y="2929575"/>
        <a:ext cx="1863248" cy="1384640"/>
      </dsp:txXfrm>
    </dsp:sp>
    <dsp:sp modelId="{2B64D4C4-D292-4551-B706-B566150FD973}">
      <dsp:nvSpPr>
        <dsp:cNvPr id="0" name=""/>
        <dsp:cNvSpPr/>
      </dsp:nvSpPr>
      <dsp:spPr>
        <a:xfrm>
          <a:off x="1115618" y="3024334"/>
          <a:ext cx="1982445" cy="1195121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Хирурги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5618" y="3024334"/>
        <a:ext cx="1982445" cy="1195121"/>
      </dsp:txXfrm>
    </dsp:sp>
    <dsp:sp modelId="{7C34F464-9179-451B-BDD8-804F05435F64}">
      <dsp:nvSpPr>
        <dsp:cNvPr id="0" name=""/>
        <dsp:cNvSpPr/>
      </dsp:nvSpPr>
      <dsp:spPr>
        <a:xfrm>
          <a:off x="179510" y="1001842"/>
          <a:ext cx="1805128" cy="144720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Акушеры-гинекологи</a:t>
          </a:r>
        </a:p>
      </dsp:txBody>
      <dsp:txXfrm>
        <a:off x="179510" y="1001842"/>
        <a:ext cx="1805128" cy="144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63675-A0B9-4146-8946-B28DF13F528A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702E6-49B1-4A33-A997-0983F8FEA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02E6-49B1-4A33-A997-0983F8FEAC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02E6-49B1-4A33-A997-0983F8FEAC7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02E6-49B1-4A33-A997-0983F8FEAC7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02E6-49B1-4A33-A997-0983F8FEAC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02E6-49B1-4A33-A997-0983F8FEAC7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02E6-49B1-4A33-A997-0983F8FEAC7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FDB28D-2237-4209-9302-4E90B81F6822}" type="slidenum">
              <a:rPr lang="ru-RU" altLang="ru-RU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Какие зависимости</a:t>
            </a:r>
            <a:r>
              <a:rPr lang="ru-RU" baseline="0" dirty="0" smtClean="0"/>
              <a:t> влияют на временную шкалу, затраты и результаты этого </a:t>
            </a:r>
            <a:r>
              <a:rPr lang="ru-RU" baseline="0" smtClean="0"/>
              <a:t>проекта?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18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5AE12-B407-4421-986C-ED46F30FE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8.xml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085824" cy="392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2636912"/>
            <a:ext cx="5698976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Будни и результаты работы акушерско-реанимационного консультативного центра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ГБУЗ ТО «Перинатальный центр»  г. Тюмень</a:t>
            </a:r>
            <a:endParaRPr lang="ru-RU" b="1" dirty="0">
              <a:latin typeface="Arial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067944" y="4797425"/>
            <a:ext cx="5076056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Руководитель </a:t>
            </a:r>
            <a:endParaRPr lang="ru-RU" alt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анестезиолого-реанимационной </a:t>
            </a:r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службой </a:t>
            </a:r>
          </a:p>
          <a:p>
            <a:pPr algn="ctr">
              <a:spcBef>
                <a:spcPct val="20000"/>
              </a:spcBef>
            </a:pPr>
            <a:r>
              <a:rPr lang="ru-RU" altLang="ru-RU" sz="1600" b="1" dirty="0">
                <a:solidFill>
                  <a:srgbClr val="002060"/>
                </a:solidFill>
                <a:latin typeface="Arial" charset="0"/>
              </a:rPr>
              <a:t>ГБУЗ ТО «Перинатальный центр» (г.Тюмень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), 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Arial" charset="0"/>
              </a:rPr>
              <a:t>Швечкова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charset="0"/>
              </a:rPr>
              <a:t> М.В.</a:t>
            </a:r>
            <a:endParaRPr lang="ru-RU" altLang="ru-RU" sz="1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51050" y="6092825"/>
            <a:ext cx="5464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2-3 февраля 2016г.,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Тюмень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6956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Дистанционно-выездная </a:t>
            </a:r>
            <a:b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анестезиолого-реанимационная бригада АРКЦ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0" y="2420888"/>
            <a:ext cx="8715436" cy="3448974"/>
          </a:xfr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ПОКАЗАНИЯ К ПЕРЕВОДУ: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Прогрессирующая ОДН, печеночная недостаточность, развитие синдрома острого повреждения легких, требующие сложных и современных методов респираторной поддержки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Тяжелая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преэклампсия</a:t>
            </a:r>
            <a:endPara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Тяжелые формы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коагулопатий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посттрансфузионных реакций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Нарушения мозгового кровообращения</a:t>
            </a: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Тяжелая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экстрагенитальная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патология</a:t>
            </a:r>
          </a:p>
          <a:p>
            <a:pPr lvl="0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42844" y="2143116"/>
            <a:ext cx="576064" cy="864096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 rot="5400000">
            <a:off x="4285963" y="2706925"/>
            <a:ext cx="500066" cy="648072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908720"/>
            <a:ext cx="83582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Транспортировка больных в критических состояниях в настоящее время трансформируется из простой «перевозки» в высокотехнологичный процесс, который позволяет приблизить специализированную реанимационную помощь к пациенту.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179512" y="5517232"/>
            <a:ext cx="8964488" cy="1142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Противопоказаниями для транспортировки являлись следующие состояния: </a:t>
            </a:r>
          </a:p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1) несостоятельность хирургического гемостаза, продолжающееся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крвотечение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2) артериальная гипотензия (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АДр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&lt; 60 мм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рт.ст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 на фоне адекватной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инфузионной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терапии и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вазопрессоров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3) подозрение на наличие внутричерепного кровоизлияния.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http://www.oncotherapynetwork.com/sites/default/files/images/migrate/iStock_000016133954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1800200" cy="28803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65175"/>
          </a:xfrm>
          <a:solidFill>
            <a:schemeClr val="tx2">
              <a:lumMod val="60000"/>
              <a:lumOff val="40000"/>
              <a:alpha val="27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Причины обращения в АРКЦ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Распределение случаев обращения  в АРКЦ по основной нозологии (%)</a:t>
            </a:r>
            <a:endParaRPr lang="ru-RU" sz="20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23528" y="1916832"/>
          <a:ext cx="676875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87624" y="1484784"/>
            <a:ext cx="83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2015г.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340768"/>
            <a:ext cx="83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2016г.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543600" y="1916832"/>
          <a:ext cx="36004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2600470"/>
              </p:ext>
            </p:extLst>
          </p:nvPr>
        </p:nvGraphicFramePr>
        <p:xfrm>
          <a:off x="755576" y="5085184"/>
          <a:ext cx="7992888" cy="13133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49252"/>
                <a:gridCol w="1621818"/>
                <a:gridCol w="1621818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ЦМК, АРКЦ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</a:tr>
              <a:tr h="43776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Количество очных консультаций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776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Согласовано переводов в ПЦ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386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321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0" y="3326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en-US" sz="2800" b="1" dirty="0" smtClean="0">
                <a:solidFill>
                  <a:srgbClr val="002060"/>
                </a:solidFill>
              </a:rPr>
              <a:t>N</a:t>
            </a:r>
            <a:r>
              <a:rPr lang="ru-RU" sz="2800" b="1" dirty="0" err="1" smtClean="0">
                <a:solidFill>
                  <a:srgbClr val="002060"/>
                </a:solidFill>
              </a:rPr>
              <a:t>ear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miss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  <a:r>
              <a:rPr lang="ru-RU" sz="2800" b="1" dirty="0">
                <a:solidFill>
                  <a:srgbClr val="002060"/>
                </a:solidFill>
              </a:rPr>
              <a:t>в  стационарах ТО в </a:t>
            </a:r>
            <a:r>
              <a:rPr lang="ru-RU" sz="2800" b="1" dirty="0" smtClean="0">
                <a:solidFill>
                  <a:srgbClr val="002060"/>
                </a:solidFill>
              </a:rPr>
              <a:t>2015г  - 41  случай 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980728"/>
          <a:ext cx="5256584" cy="529687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11604"/>
                <a:gridCol w="1244980"/>
              </a:tblGrid>
              <a:tr h="560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Причина критического состояния</a:t>
                      </a:r>
                      <a:endParaRPr lang="ru-RU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случаев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Сепсис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n-lt"/>
                          <a:cs typeface="+mn-cs"/>
                        </a:rPr>
                        <a:t>8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Уросепсис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Перитонит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+mn-cs"/>
                        </a:rPr>
                        <a:t>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Пневмония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+mn-cs"/>
                        </a:rPr>
                        <a:t>4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Ишемический инсульт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О. панкреатит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868">
                <a:tc>
                  <a:txBody>
                    <a:bodyPr/>
                    <a:lstStyle/>
                    <a:p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Массивная кровопотеря более 2 литров с геморрагическим шоком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13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Онкология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Термический ожог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Туберкулезный </a:t>
                      </a:r>
                      <a:r>
                        <a:rPr kumimoji="0" lang="ru-RU" sz="16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менингоэнцефалит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Цирроз печени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69">
                <a:tc>
                  <a:txBody>
                    <a:bodyPr/>
                    <a:lstStyle/>
                    <a:p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Тяжелая сердечная недостаточность</a:t>
                      </a:r>
                      <a:endParaRPr kumimoji="0" lang="ru-RU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560" y="908720"/>
            <a:ext cx="83582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196752"/>
            <a:ext cx="3491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Критерии </a:t>
            </a:r>
            <a:r>
              <a:rPr lang="en-US" sz="14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ru-RU" sz="1400" b="1" u="sng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ear</a:t>
            </a:r>
            <a:r>
              <a:rPr lang="ru-RU" sz="14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b="1" u="sng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miss</a:t>
            </a:r>
            <a:endParaRPr lang="ru-RU" sz="14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Кровопотеря более 2000 мл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СПОН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Сердечно-легочная реанимация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Длительное использование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вазоактивных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препаратов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ИВЛ более 24 часов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ОПН, требующая ЗПТ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Акушерская эмболия (ЭОВ, ТЭЛА)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Эклампсия, тяжелая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преэклампсия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сочетании с органной дисфункцией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Сепсис. Септический шок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Экстрагенитальная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патология, декомпенсация</a:t>
            </a:r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Показатель НМС в учреждениях Тюменской области разного уровня, %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</p:nvPr>
        </p:nvGraphicFramePr>
        <p:xfrm>
          <a:off x="0" y="2214554"/>
          <a:ext cx="3257544" cy="311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4282" y="1397000"/>
          <a:ext cx="8786874" cy="457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01996"/>
                <a:gridCol w="2655920"/>
                <a:gridCol w="2928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до 2004г.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2004-2007гг.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2008-2016гг.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6" name="Содержимое 13"/>
          <p:cNvGraphicFramePr>
            <a:graphicFrameLocks noGrp="1"/>
          </p:cNvGraphicFramePr>
          <p:nvPr>
            <p:ph sz="half" idx="1"/>
          </p:nvPr>
        </p:nvGraphicFramePr>
        <p:xfrm>
          <a:off x="5886456" y="2214554"/>
          <a:ext cx="3257544" cy="311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Содержимое 13"/>
          <p:cNvGraphicFramePr>
            <a:graphicFrameLocks noGrp="1"/>
          </p:cNvGraphicFramePr>
          <p:nvPr>
            <p:ph sz="half" idx="1"/>
          </p:nvPr>
        </p:nvGraphicFramePr>
        <p:xfrm>
          <a:off x="3000364" y="2214554"/>
          <a:ext cx="3257544" cy="311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48916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11"/>
          <p:cNvGraphicFramePr>
            <a:graphicFrameLocks/>
          </p:cNvGraphicFramePr>
          <p:nvPr/>
        </p:nvGraphicFramePr>
        <p:xfrm>
          <a:off x="755650" y="1125538"/>
          <a:ext cx="7561263" cy="2892425"/>
        </p:xfrm>
        <a:graphic>
          <a:graphicData uri="http://schemas.openxmlformats.org/presentationml/2006/ole">
            <p:oleObj spid="_x0000_s24578" name="Worksheet" r:id="rId4" imgW="4448279" imgH="2447820" progId="Excel.Sheet.8">
              <p:embed/>
            </p:oleObj>
          </a:graphicData>
        </a:graphic>
      </p:graphicFrame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3995738" y="2570163"/>
            <a:ext cx="4214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1400" b="1" kern="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3849623"/>
          <a:ext cx="8640961" cy="29243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67942"/>
                <a:gridCol w="817339"/>
                <a:gridCol w="758957"/>
                <a:gridCol w="700576"/>
                <a:gridCol w="817339"/>
                <a:gridCol w="525432"/>
                <a:gridCol w="700576"/>
                <a:gridCol w="817600"/>
                <a:gridCol w="817600"/>
                <a:gridCol w="817600"/>
              </a:tblGrid>
              <a:tr h="35685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84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абс.число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882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Причина МС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сл. –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ЭГЗ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99.4                  О 99.6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сл. - Сепсис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2сл.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98.5     Грипп А /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    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99.8 ЭГЗ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O88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Акуш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эмболия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99.4 Болезни органов кровообращения (ТЭЛА)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O88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Акуш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эмболия.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99.4 Болезни системы к/обр.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разрыв АВМ)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O88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Акуш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эмболия.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O03.1 Неполный аборт,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Приращение плаценты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28"/>
          <p:cNvSpPr txBox="1">
            <a:spLocks noChangeArrowheads="1"/>
          </p:cNvSpPr>
          <p:nvPr/>
        </p:nvSpPr>
        <p:spPr>
          <a:xfrm>
            <a:off x="0" y="188640"/>
            <a:ext cx="9144000" cy="995363"/>
          </a:xfrm>
          <a:prstGeom prst="rect">
            <a:avLst/>
          </a:prstGeom>
          <a:solidFill>
            <a:srgbClr val="00B0F0">
              <a:alpha val="15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ДИНАМИКА ПОКАЗАТЕЛЯ МАТЕРИНСКОЙ СМЕРТНОСТИ 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</a:b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  <a:t>В ТЮМЕНСКОЙ ОБЛАСТИ В 2008-2015 гг. </a:t>
            </a:r>
            <a:b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Tahoma" pitchFamily="34" charset="0"/>
              </a:rPr>
            </a:b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(на 100 000 родившихся живыми)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3" descr="приказ шап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08050"/>
            <a:ext cx="6551612" cy="1963738"/>
          </a:xfrm>
        </p:spPr>
      </p:pic>
      <p:pic>
        <p:nvPicPr>
          <p:cNvPr id="18436" name="Содержимое 11" descr="приказ о эМ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2852738"/>
            <a:ext cx="6553200" cy="3219450"/>
          </a:xfrm>
        </p:spPr>
      </p:pic>
      <p:sp>
        <p:nvSpPr>
          <p:cNvPr id="18434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chemeClr val="tx2">
              <a:lumMod val="60000"/>
              <a:lumOff val="40000"/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Организационные ресурсы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30163" y="6149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C00000"/>
                </a:solidFill>
              </a:rPr>
              <a:t>Приказы </a:t>
            </a:r>
            <a:r>
              <a:rPr lang="ru-RU" sz="2000" b="1" dirty="0">
                <a:solidFill>
                  <a:srgbClr val="C00000"/>
                </a:solidFill>
              </a:rPr>
              <a:t>№</a:t>
            </a:r>
            <a:r>
              <a:rPr lang="ru-RU" sz="2000" b="1" dirty="0" smtClean="0">
                <a:solidFill>
                  <a:srgbClr val="C00000"/>
                </a:solidFill>
              </a:rPr>
              <a:t>572 МЗРФ,  1210 ДЗТ  </a:t>
            </a:r>
            <a:r>
              <a:rPr lang="ru-RU" sz="2000" b="1" dirty="0">
                <a:solidFill>
                  <a:srgbClr val="C00000"/>
                </a:solidFill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</a:rPr>
              <a:t>открыли» </a:t>
            </a:r>
            <a:r>
              <a:rPr lang="ru-RU" sz="2000" b="1" dirty="0">
                <a:solidFill>
                  <a:srgbClr val="C00000"/>
                </a:solidFill>
              </a:rPr>
              <a:t>для акушерской службы   двери многопрофильных стационаров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054"/>
            <a:ext cx="6012160" cy="1593092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1. МУЛЬТИДИСЦИПЛИНАРНОСТЬ</a:t>
            </a: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2. ПРЕЕМСТВЕННОСТЬ</a:t>
            </a:r>
          </a:p>
          <a:p>
            <a:pPr marL="0" indent="0" fontAlgn="base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3. СОГЛАСОВАННОСТЬ  ДЕЙСТВИЙ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617" y="3694447"/>
            <a:ext cx="87849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err="1" smtClean="0">
                <a:solidFill>
                  <a:srgbClr val="C00000"/>
                </a:solidFill>
              </a:rPr>
              <a:t>Родоразрешение</a:t>
            </a:r>
            <a:r>
              <a:rPr lang="ru-RU" sz="1600" b="1" dirty="0" smtClean="0">
                <a:solidFill>
                  <a:srgbClr val="C00000"/>
                </a:solidFill>
              </a:rPr>
              <a:t> беременных с наиболее тяжелым и сложным ЭГЗ должно проводиться только в специализированных  профильных отделениях, имеющих соответствующие кадровые и аппаратурно-технические возможности</a:t>
            </a:r>
          </a:p>
          <a:p>
            <a:pPr algn="ctr" fontAlgn="base"/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БЛАГОПРИЯТНЫЙ ИСХОД ДЛЯ ПАЦИЕНТА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СОКРАЩЕНИЕ ВРЕМЕНИ ОКАЗАНИЯ МЕДИЦИНСКОЙ ПОМОЩИ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СОКРАЩЕНИЕ  ЗАТРАТ, ЭКОНОМИЯ РЕСУРСОВ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57293" y="820225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главных принципа оказания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 беременным с ЭГЗ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4653136"/>
            <a:ext cx="158417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287" y="1174168"/>
            <a:ext cx="3254714" cy="217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26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  <a:solidFill>
            <a:schemeClr val="tx2">
              <a:lumMod val="60000"/>
              <a:lumOff val="40000"/>
              <a:alpha val="24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2016 году - 31 случай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родоразрешения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многопрофильных стационаров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196752"/>
            <a:ext cx="5035550" cy="532859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случая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кардиохирургическом отделении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(порок с недостаточностью кровообращения, тромбоэмболические осложнения);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случаев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нейрохирургической операционной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(ишемический инсульт, АВМ)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случаев – тяжелая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экстрагенитальная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патология (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Tbs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пневмония, термический ожог, онкология)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16 случаев – </a:t>
            </a:r>
            <a:r>
              <a:rPr lang="ru-RU" sz="18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Рентгеноперционная</a:t>
            </a:r>
            <a:r>
              <a:rPr lang="ru-RU" sz="1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оснащена ангиографическим комплексом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(приращение плаценты, плацентарная грыжа, множественные 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миоматозные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узлы)</a:t>
            </a:r>
          </a:p>
          <a:p>
            <a:pPr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endParaRPr lang="ru-RU" sz="28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39"/>
            <a:ext cx="3816424" cy="2545061"/>
          </a:xfrm>
          <a:prstGeom prst="rect">
            <a:avLst/>
          </a:prstGeom>
        </p:spPr>
      </p:pic>
      <p:pic>
        <p:nvPicPr>
          <p:cNvPr id="8" name="Содержимое 4" descr="IMG_4180.JPG"/>
          <p:cNvPicPr>
            <a:picLocks noChangeAspect="1"/>
          </p:cNvPicPr>
          <p:nvPr/>
        </p:nvPicPr>
        <p:blipFill>
          <a:blip r:embed="rId3" cstate="print"/>
          <a:srcRect r="280" b="18555"/>
          <a:stretch>
            <a:fillRect/>
          </a:stretch>
        </p:blipFill>
        <p:spPr bwMode="auto">
          <a:xfrm>
            <a:off x="6084168" y="1556792"/>
            <a:ext cx="1584176" cy="194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/>
          <a:lstStyle/>
          <a:p>
            <a:r>
              <a:rPr lang="ru-RU" dirty="0" smtClean="0"/>
              <a:t>Участие РКЦН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4180.JPG"/>
          <p:cNvPicPr>
            <a:picLocks noChangeAspect="1"/>
          </p:cNvPicPr>
          <p:nvPr/>
        </p:nvPicPr>
        <p:blipFill>
          <a:blip r:embed="rId2" cstate="print"/>
          <a:srcRect r="280" b="18555"/>
          <a:stretch>
            <a:fillRect/>
          </a:stretch>
        </p:blipFill>
        <p:spPr bwMode="auto">
          <a:xfrm>
            <a:off x="539552" y="2060848"/>
            <a:ext cx="2952328" cy="361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6" name="Picture 2" descr="I:\АРКЦ Доклад\ME9A0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548" y="2060848"/>
            <a:ext cx="5473453" cy="364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РОДОРАЗРЕШЕНИЕ В ДРУГИХ ЛПУ ТО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ПОВОДУ </a:t>
            </a:r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ЭГЗ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2011 -2016 гг. (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-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69)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2888672"/>
              </p:ext>
            </p:extLst>
          </p:nvPr>
        </p:nvGraphicFramePr>
        <p:xfrm>
          <a:off x="827584" y="1556792"/>
          <a:ext cx="7632848" cy="4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508999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Департамента здравоохранения Тюменской области от </a:t>
            </a:r>
            <a:r>
              <a:rPr lang="ru-RU" sz="2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27.05.2008 г. № 259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 неотложных мерах по снижению материнской и младенческой смертности»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000240"/>
            <a:ext cx="5078368" cy="4286280"/>
          </a:xfrm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Определил  показания для немедленного динамического интенсивного наблюдения тяжелых больных акушерско-гинекологического профиля ТО</a:t>
            </a:r>
          </a:p>
          <a:p>
            <a:pPr marL="342900" indent="-342900" algn="l"/>
            <a:endPara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AutoNum type="arabicPeriod" startAt="2"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Выделил ведущие синдромы, определяющие тяжесть состояния беременных, рожениц и родильниц</a:t>
            </a:r>
          </a:p>
          <a:p>
            <a:pPr marL="342900" indent="-342900" algn="l">
              <a:buAutoNum type="arabicPeriod" startAt="2"/>
            </a:pPr>
            <a:endPara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AutoNum type="arabicPeriod" startAt="2"/>
            </a:pP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Утвердил алгоритм взаимодействия и схему оповещения медицинских учреждений 3-го уровня при возникновении угрожающего жизни состояния у беременных, рожениц и родильниц</a:t>
            </a:r>
          </a:p>
          <a:p>
            <a:pPr algn="l">
              <a:buFont typeface="Arial" pitchFamily="34" charset="0"/>
              <a:buChar char="•"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070416"/>
            <a:ext cx="3096344" cy="4308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814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19138"/>
          </a:xfrm>
        </p:spPr>
        <p:txBody>
          <a:bodyPr>
            <a:normAutofit fontScale="90000"/>
          </a:bodyPr>
          <a:lstStyle/>
          <a:p>
            <a:r>
              <a:rPr lang="ru-RU" sz="2400" smtClean="0"/>
              <a:t>Министерство здравоохранения и Социального развития РФ 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smtClean="0"/>
              <a:t>ПРИКАЗ № 736 </a:t>
            </a:r>
            <a:r>
              <a:rPr lang="ru-RU" sz="2400" smtClean="0"/>
              <a:t>от 03 декабря 2007 г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«Об утверждении перечня медицинских показаний для искусственного прерывания беременности»</a:t>
            </a:r>
          </a:p>
          <a:p>
            <a:pPr>
              <a:buFont typeface="Arial" charset="0"/>
              <a:buNone/>
            </a:pPr>
            <a:r>
              <a:rPr lang="ru-RU" sz="1200" smtClean="0"/>
              <a:t>В соответствии со статьей 36 Основ законодательства Российской Федерации об охране здоровья граждан от 22 июля 1993 г.</a:t>
            </a:r>
          </a:p>
          <a:p>
            <a:pPr>
              <a:buFont typeface="Arial" charset="0"/>
              <a:buNone/>
            </a:pPr>
            <a:r>
              <a:rPr lang="ru-RU" sz="1200" smtClean="0"/>
              <a:t> № 5487-1 (Ведомости Съезда народных депутатов Российской Федерации и Верховного Совета Российской Федерации, 1993,</a:t>
            </a:r>
          </a:p>
          <a:p>
            <a:pPr>
              <a:buFont typeface="Arial" charset="0"/>
              <a:buNone/>
            </a:pPr>
            <a:r>
              <a:rPr lang="ru-RU" sz="1200" smtClean="0"/>
              <a:t> № 33, ст.1318; Собрание законодательства Российской Федерации, 2003, № 2, ст.167) и пунктом 5.2.9 Положения о </a:t>
            </a:r>
          </a:p>
          <a:p>
            <a:pPr>
              <a:buFont typeface="Arial" charset="0"/>
              <a:buNone/>
            </a:pPr>
            <a:r>
              <a:rPr lang="ru-RU" sz="1200" smtClean="0"/>
              <a:t>Министерстве здравоохранения и социального развития Российской Федерации, утвержденного постановлением </a:t>
            </a:r>
          </a:p>
          <a:p>
            <a:pPr>
              <a:buFont typeface="Arial" charset="0"/>
              <a:buNone/>
            </a:pPr>
            <a:r>
              <a:rPr lang="ru-RU" sz="1200" smtClean="0"/>
              <a:t>Правительства Российской Федерации от 30 июня 2004 г. № 321 (Собрание законодательства Российской Федерации, 2004, №</a:t>
            </a:r>
          </a:p>
          <a:p>
            <a:pPr>
              <a:buFont typeface="Arial" charset="0"/>
              <a:buNone/>
            </a:pPr>
            <a:r>
              <a:rPr lang="ru-RU" sz="1200" smtClean="0"/>
              <a:t> 28, ст. 2898; 2005, № 2, ст. 162; 2006, № 19, ст. 2080), приказываю:</a:t>
            </a:r>
          </a:p>
          <a:p>
            <a:pPr>
              <a:buFont typeface="Arial" charset="0"/>
              <a:buNone/>
            </a:pPr>
            <a:r>
              <a:rPr lang="ru-RU" sz="1200" smtClean="0"/>
              <a:t>       1. Утвердить перечень медицинских показаний для искусственного прерывания беременности согласно приложению.</a:t>
            </a:r>
          </a:p>
          <a:p>
            <a:pPr>
              <a:buFont typeface="Arial" charset="0"/>
              <a:buNone/>
            </a:pPr>
            <a:r>
              <a:rPr lang="ru-RU" sz="1200" smtClean="0"/>
              <a:t>       2. Рекомендовать руководителям медицинских организаций использовать настоящий приказ при решении вопроса об искусственном прерывании беременности.</a:t>
            </a:r>
          </a:p>
          <a:p>
            <a:pPr>
              <a:buFont typeface="Arial" charset="0"/>
              <a:buNone/>
            </a:pPr>
            <a:endParaRPr lang="ru-RU" sz="1200" smtClean="0"/>
          </a:p>
          <a:p>
            <a:pPr>
              <a:buFont typeface="Arial" charset="0"/>
              <a:buNone/>
            </a:pPr>
            <a:r>
              <a:rPr lang="ru-RU" sz="1200" smtClean="0"/>
              <a:t>           Министр </a:t>
            </a:r>
            <a:br>
              <a:rPr lang="ru-RU" sz="1200" smtClean="0"/>
            </a:br>
            <a:r>
              <a:rPr lang="ru-RU" sz="1200" smtClean="0"/>
              <a:t>Т.А. Голикова</a:t>
            </a:r>
          </a:p>
          <a:p>
            <a:endParaRPr lang="ru-RU" sz="12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92" y="339651"/>
            <a:ext cx="9142908" cy="70609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ВРАЧИ СМЕЖНЫЕ СПЕЦИАЛИСТЫ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92790" y="1124744"/>
            <a:ext cx="8671698" cy="374441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Привлечение к консультациям беременных профильных специалистов с низкой квалификацией</a:t>
            </a:r>
          </a:p>
          <a:p>
            <a:r>
              <a:rPr lang="ru-RU" sz="1800" b="1" dirty="0" smtClean="0"/>
              <a:t>Не знают рисков, связанных с беременностью, не </a:t>
            </a:r>
            <a:r>
              <a:rPr lang="ru-RU" sz="1800" b="1" dirty="0"/>
              <a:t>проводят ВК при </a:t>
            </a:r>
            <a:r>
              <a:rPr lang="ru-RU" sz="1800" b="1" dirty="0" smtClean="0"/>
              <a:t>тяжелом </a:t>
            </a:r>
            <a:r>
              <a:rPr lang="ru-RU" sz="1800" b="1" dirty="0" err="1" smtClean="0"/>
              <a:t>экстрагениальном</a:t>
            </a:r>
            <a:r>
              <a:rPr lang="ru-RU" sz="1800" b="1" dirty="0" smtClean="0"/>
              <a:t> заболевании</a:t>
            </a:r>
          </a:p>
          <a:p>
            <a:r>
              <a:rPr lang="ru-RU" sz="1800" b="1" dirty="0" smtClean="0"/>
              <a:t>Не знакомы с перечнем  медицинских показаний для прерывания беременности</a:t>
            </a:r>
          </a:p>
          <a:p>
            <a:r>
              <a:rPr lang="ru-RU" sz="1800" b="1" dirty="0" smtClean="0"/>
              <a:t>Не заинтересованы в конечном результате ( МС - не их показатель)</a:t>
            </a:r>
          </a:p>
          <a:p>
            <a:endParaRPr lang="ru-RU" b="1" dirty="0" smtClean="0"/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Ответственность несут– АКУШЕР-ГИНЕКОЛОГ, АНЕСТЕЗИОЛОГ-РЕАНИМАТОЛОГ!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031" y="4941168"/>
            <a:ext cx="85192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 перечне типичных проблем, выявленных при анализе материнской смертности за 2014 г., из доклада </a:t>
            </a:r>
            <a:r>
              <a:rPr lang="ru-RU" sz="1600" b="1" dirty="0">
                <a:solidFill>
                  <a:srgbClr val="002060"/>
                </a:solidFill>
              </a:rPr>
              <a:t>директора </a:t>
            </a:r>
            <a:r>
              <a:rPr lang="ru-RU" sz="1600" b="1" dirty="0" err="1">
                <a:solidFill>
                  <a:srgbClr val="002060"/>
                </a:solidFill>
              </a:rPr>
              <a:t>мед.помощи</a:t>
            </a:r>
            <a:r>
              <a:rPr lang="ru-RU" sz="1600" b="1" dirty="0">
                <a:solidFill>
                  <a:srgbClr val="002060"/>
                </a:solidFill>
              </a:rPr>
              <a:t> детям и службы родовспоможения Е.Н. </a:t>
            </a:r>
            <a:r>
              <a:rPr lang="ru-RU" sz="1600" b="1" dirty="0" err="1" smtClean="0">
                <a:solidFill>
                  <a:srgbClr val="002060"/>
                </a:solidFill>
              </a:rPr>
              <a:t>Байбариной</a:t>
            </a:r>
            <a:r>
              <a:rPr lang="ru-RU" sz="1600" b="1" dirty="0" smtClean="0">
                <a:solidFill>
                  <a:srgbClr val="002060"/>
                </a:solidFill>
              </a:rPr>
              <a:t> значатся пункты: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Формальные осмотры врачей смежных специалистов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Использование классификаций, несоответствующих МКБ, порядкам и стандартам</a:t>
            </a:r>
          </a:p>
          <a:p>
            <a:r>
              <a:rPr lang="en-US" sz="1200" b="1" dirty="0" smtClean="0">
                <a:solidFill>
                  <a:srgbClr val="002060"/>
                </a:solidFill>
              </a:rPr>
              <a:t>http</a:t>
            </a:r>
            <a:r>
              <a:rPr lang="en-US" sz="1200" b="1" dirty="0">
                <a:solidFill>
                  <a:srgbClr val="002060"/>
                </a:solidFill>
              </a:rPr>
              <a:t>://www.raspm.ru/files/Baybarina_2015.pdf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052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7"/>
          <p:cNvSpPr>
            <a:spLocks noGrp="1"/>
          </p:cNvSpPr>
          <p:nvPr>
            <p:ph idx="1"/>
          </p:nvPr>
        </p:nvSpPr>
        <p:spPr>
          <a:xfrm>
            <a:off x="457200" y="404813"/>
            <a:ext cx="8686800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u="sng" dirty="0" smtClean="0"/>
              <a:t>Клинические случаи.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1. Пациентка К, 37 лет. Беременность 12 недель. Предстоят 4 роды.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В анамнезе</a:t>
            </a:r>
            <a:r>
              <a:rPr lang="ru-RU" sz="2000" dirty="0" smtClean="0"/>
              <a:t>: в 2015г. – </a:t>
            </a:r>
            <a:r>
              <a:rPr lang="ru-RU" sz="2000" b="1" dirty="0" smtClean="0">
                <a:solidFill>
                  <a:srgbClr val="C00000"/>
                </a:solidFill>
              </a:rPr>
              <a:t>Ишемический инсульт. Тромбоз мозговых синусов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с проявлением ишемических изменений ГМ. 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Генетическая </a:t>
            </a:r>
            <a:r>
              <a:rPr lang="ru-RU" sz="2000" b="1" dirty="0" err="1" smtClean="0">
                <a:solidFill>
                  <a:srgbClr val="C00000"/>
                </a:solidFill>
              </a:rPr>
              <a:t>мультигенная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тромбофилия</a:t>
            </a:r>
            <a:r>
              <a:rPr lang="ru-RU" sz="2000" b="1" dirty="0" smtClean="0">
                <a:solidFill>
                  <a:srgbClr val="C00000"/>
                </a:solidFill>
              </a:rPr>
              <a:t>, нарушение </a:t>
            </a:r>
            <a:r>
              <a:rPr lang="ru-RU" sz="2000" b="1" dirty="0" err="1" smtClean="0">
                <a:solidFill>
                  <a:srgbClr val="C00000"/>
                </a:solidFill>
              </a:rPr>
              <a:t>фолатного</a:t>
            </a:r>
            <a:r>
              <a:rPr lang="ru-RU" sz="2000" b="1" dirty="0" smtClean="0">
                <a:solidFill>
                  <a:srgbClr val="C00000"/>
                </a:solidFill>
              </a:rPr>
              <a:t> цикла</a:t>
            </a:r>
            <a:r>
              <a:rPr lang="ru-RU" sz="2000" dirty="0" smtClean="0"/>
              <a:t>.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Заключение нейрохирурга</a:t>
            </a:r>
            <a:r>
              <a:rPr lang="ru-RU" sz="2000" u="sng" dirty="0" smtClean="0"/>
              <a:t>: Вынашивание беременности    не </a:t>
            </a:r>
          </a:p>
          <a:p>
            <a:pPr>
              <a:buFont typeface="Arial" charset="0"/>
              <a:buNone/>
            </a:pPr>
            <a:r>
              <a:rPr lang="ru-RU" sz="2000" u="sng" dirty="0" smtClean="0"/>
              <a:t>противопоказано.  </a:t>
            </a:r>
            <a:r>
              <a:rPr lang="ru-RU" sz="2000" u="sng" dirty="0" err="1" smtClean="0"/>
              <a:t>Родоразрешение</a:t>
            </a:r>
            <a:r>
              <a:rPr lang="ru-RU" sz="2000" u="sng" dirty="0" smtClean="0"/>
              <a:t> путем операции  КС.</a:t>
            </a:r>
          </a:p>
          <a:p>
            <a:pPr>
              <a:buFont typeface="Arial" charset="0"/>
              <a:buNone/>
            </a:pPr>
            <a:endParaRPr lang="ru-RU" sz="2000" u="sng" dirty="0" smtClean="0"/>
          </a:p>
          <a:p>
            <a:pPr>
              <a:buFont typeface="Arial" charset="0"/>
              <a:buNone/>
            </a:pPr>
            <a:r>
              <a:rPr lang="ru-RU" sz="2000" dirty="0" smtClean="0"/>
              <a:t>2. Пациентка Р, 24 лет. Беременность 11 недель.</a:t>
            </a:r>
          </a:p>
          <a:p>
            <a:pPr>
              <a:buFont typeface="Arial" charset="0"/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Дз</a:t>
            </a:r>
            <a:r>
              <a:rPr lang="ru-RU" sz="2000" b="1" dirty="0" smtClean="0">
                <a:solidFill>
                  <a:srgbClr val="C00000"/>
                </a:solidFill>
              </a:rPr>
              <a:t>: Объемное образование головного мозга. Аневризма? </a:t>
            </a:r>
          </a:p>
          <a:p>
            <a:pPr>
              <a:buFont typeface="Arial" charset="0"/>
              <a:buNone/>
            </a:pPr>
            <a:r>
              <a:rPr lang="ru-RU" sz="2000" b="1" dirty="0" smtClean="0"/>
              <a:t>Заключение нейрохирурга</a:t>
            </a:r>
            <a:r>
              <a:rPr lang="ru-RU" sz="2000" u="sng" dirty="0" smtClean="0"/>
              <a:t>:  </a:t>
            </a:r>
            <a:r>
              <a:rPr lang="ru-RU" sz="2000" u="sng" dirty="0" err="1" smtClean="0"/>
              <a:t>Родоразрешение</a:t>
            </a:r>
            <a:r>
              <a:rPr lang="ru-RU" sz="2000" u="sng" dirty="0" smtClean="0"/>
              <a:t>  с выключением потужного периода.  После родов </a:t>
            </a:r>
            <a:r>
              <a:rPr lang="ru-RU" sz="2000" u="sng" dirty="0" err="1" smtClean="0"/>
              <a:t>дообследование</a:t>
            </a:r>
            <a:r>
              <a:rPr lang="ru-RU" sz="2000" u="sng" dirty="0" smtClean="0"/>
              <a:t> –МРТ  головного мозга</a:t>
            </a:r>
          </a:p>
          <a:p>
            <a:pPr>
              <a:buFont typeface="Arial" charset="0"/>
              <a:buNone/>
            </a:pPr>
            <a:endParaRPr lang="ru-RU" sz="2000" u="sng" dirty="0" smtClean="0"/>
          </a:p>
          <a:p>
            <a:pPr>
              <a:buFont typeface="Arial" charset="0"/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</p:txBody>
      </p:sp>
      <p:pic>
        <p:nvPicPr>
          <p:cNvPr id="18435" name="Picture 2" descr="C:\Users\Антон\Desktop\МС презентация\тромбофилл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68279"/>
            <a:ext cx="2775099" cy="178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Содержимое 4" descr="Untitled-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157192"/>
            <a:ext cx="45259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209600328"/>
              </p:ext>
            </p:extLst>
          </p:nvPr>
        </p:nvGraphicFramePr>
        <p:xfrm>
          <a:off x="0" y="1628800"/>
          <a:ext cx="5976664" cy="419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9144000" cy="1224136"/>
          </a:xfrm>
          <a:prstGeom prst="rect">
            <a:avLst/>
          </a:prstGeom>
          <a:solidFill>
            <a:schemeClr val="tx2">
              <a:lumMod val="60000"/>
              <a:lumOff val="40000"/>
              <a:alpha val="31000"/>
            </a:schemeClr>
          </a:solidFill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ЦМК – АРКЦ </a:t>
            </a:r>
          </a:p>
          <a:p>
            <a:pPr algn="ctr"/>
            <a:endParaRPr lang="ru-RU" sz="33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МЕЖДИСЦИПЛИНАРНОГО ВЗАИМОДЕЙСТВИЯ</a:t>
            </a:r>
          </a:p>
          <a:p>
            <a:pPr algn="ctr"/>
            <a:endParaRPr lang="ru-RU" sz="33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3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УСПЕХА - В КРИТИЧЕСКОЙ СИТУАЦИИ </a:t>
            </a:r>
            <a:r>
              <a:rPr lang="ru-RU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ama.com.au/sites/default/files/PD%20%287%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132856"/>
            <a:ext cx="2664296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09329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КООРДИНИРОВАННЫЕ  СОГЛАСОВАННЫЕ  ДЕЙСТВИЯ КОМАНДЫ!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7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6192391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Клинический случай .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Пациентка Ф, 27 лет. Беременность 20 недель.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Поступила в пульмонологическое отделение с </a:t>
            </a:r>
            <a:r>
              <a:rPr lang="ru-RU" sz="1800" b="1" dirty="0" err="1" smtClean="0">
                <a:solidFill>
                  <a:srgbClr val="002060"/>
                </a:solidFill>
              </a:rPr>
              <a:t>Дз</a:t>
            </a:r>
            <a:r>
              <a:rPr lang="ru-RU" sz="1800" b="1" dirty="0" smtClean="0">
                <a:solidFill>
                  <a:srgbClr val="002060"/>
                </a:solidFill>
              </a:rPr>
              <a:t>:  Затяжная пневмония. 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При обследовании:   Центральный </a:t>
            </a:r>
            <a:r>
              <a:rPr lang="en-US" sz="1800" b="1" dirty="0" err="1" smtClean="0">
                <a:solidFill>
                  <a:srgbClr val="002060"/>
                </a:solidFill>
              </a:rPr>
              <a:t>Bl</a:t>
            </a:r>
            <a:r>
              <a:rPr lang="ru-RU" sz="1800" b="1" dirty="0" smtClean="0">
                <a:solidFill>
                  <a:srgbClr val="002060"/>
                </a:solidFill>
              </a:rPr>
              <a:t> верхней доли правого лёгкого.    </a:t>
            </a:r>
            <a:r>
              <a:rPr lang="ru-RU" sz="1800" b="1" dirty="0">
                <a:solidFill>
                  <a:srgbClr val="002060"/>
                </a:solidFill>
              </a:rPr>
              <a:t>Объемное </a:t>
            </a:r>
            <a:r>
              <a:rPr lang="ru-RU" sz="1800" b="1" dirty="0" smtClean="0">
                <a:solidFill>
                  <a:srgbClr val="002060"/>
                </a:solidFill>
              </a:rPr>
              <a:t>солидно-кистозное образование лобной доли головного мозга 56х45х57м</a:t>
            </a: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(</a:t>
            </a:r>
            <a:r>
              <a:rPr lang="en-US" sz="1800" b="1" dirty="0" err="1" smtClean="0">
                <a:solidFill>
                  <a:srgbClr val="002060"/>
                </a:solidFill>
              </a:rPr>
              <a:t>mts</a:t>
            </a:r>
            <a:r>
              <a:rPr lang="en-US" sz="1800" b="1" dirty="0" smtClean="0">
                <a:solidFill>
                  <a:srgbClr val="002060"/>
                </a:solidFill>
              </a:rPr>
              <a:t>)</a:t>
            </a:r>
            <a:r>
              <a:rPr lang="ru-RU" sz="1800" b="1" dirty="0" smtClean="0">
                <a:solidFill>
                  <a:srgbClr val="002060"/>
                </a:solidFill>
              </a:rPr>
              <a:t>.  Рецидивирующее  легочное кровотечение. ДН 1.</a:t>
            </a:r>
          </a:p>
          <a:p>
            <a:pPr>
              <a:buFont typeface="Arial" charset="0"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  Консилиум : Показано прерывание беременности.</a:t>
            </a:r>
          </a:p>
          <a:p>
            <a:pPr>
              <a:buFont typeface="Arial" charset="0"/>
              <a:buNone/>
            </a:pPr>
            <a:endParaRPr lang="ru-RU" sz="1600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08920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Акушер-гинеколог</a:t>
            </a:r>
            <a:r>
              <a:rPr lang="ru-RU" sz="2000" b="1" dirty="0" smtClean="0">
                <a:solidFill>
                  <a:srgbClr val="C00000"/>
                </a:solidFill>
              </a:rPr>
              <a:t>- кесарево сечение</a:t>
            </a:r>
          </a:p>
          <a:p>
            <a:pPr>
              <a:buFont typeface="Arial" charset="0"/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Нейрохирург </a:t>
            </a:r>
            <a:r>
              <a:rPr lang="ru-RU" sz="2000" b="1" dirty="0" smtClean="0">
                <a:solidFill>
                  <a:srgbClr val="C00000"/>
                </a:solidFill>
              </a:rPr>
              <a:t>– удаление опухоли  мозга</a:t>
            </a:r>
          </a:p>
          <a:p>
            <a:pPr>
              <a:buFont typeface="Arial" charset="0"/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Торакальный хирург  </a:t>
            </a:r>
            <a:r>
              <a:rPr lang="ru-RU" sz="2000" b="1" dirty="0" smtClean="0">
                <a:solidFill>
                  <a:srgbClr val="C00000"/>
                </a:solidFill>
              </a:rPr>
              <a:t>– резекция легкого</a:t>
            </a:r>
          </a:p>
          <a:p>
            <a:pPr>
              <a:buFont typeface="Arial" charset="0"/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Онколог</a:t>
            </a:r>
            <a:r>
              <a:rPr lang="ru-RU" sz="2000" b="1" dirty="0" smtClean="0">
                <a:solidFill>
                  <a:srgbClr val="C00000"/>
                </a:solidFill>
              </a:rPr>
              <a:t> – химиотерапия  </a:t>
            </a:r>
          </a:p>
        </p:txBody>
      </p:sp>
      <p:pic>
        <p:nvPicPr>
          <p:cNvPr id="6" name="Picture 4" descr="D:\фотоо\ктг моз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01008"/>
            <a:ext cx="2580286" cy="3096344"/>
          </a:xfrm>
          <a:prstGeom prst="rect">
            <a:avLst/>
          </a:prstGeom>
          <a:noFill/>
        </p:spPr>
      </p:pic>
      <p:pic>
        <p:nvPicPr>
          <p:cNvPr id="2050" name="Picture 2" descr="D:\марина\ЛЕКЦИИ ДОКЛАДЫ\МС презентация\опухоль г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14346"/>
            <a:ext cx="4454756" cy="1710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557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7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408711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</a:pPr>
            <a:r>
              <a:rPr lang="ru-RU" sz="2600" b="1" i="1" u="sng" dirty="0" smtClean="0">
                <a:solidFill>
                  <a:srgbClr val="002060"/>
                </a:solidFill>
              </a:rPr>
              <a:t>Клинический случай 1.</a:t>
            </a:r>
          </a:p>
          <a:p>
            <a:pPr algn="ctr">
              <a:buFont typeface="Arial" charset="0"/>
              <a:buNone/>
            </a:pPr>
            <a:endParaRPr lang="ru-RU" sz="2000" b="1" i="1" u="sng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Пациентка Ш, 27 лет. Беременность 21 неделя. </a:t>
            </a:r>
          </a:p>
          <a:p>
            <a:pPr algn="ctr"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err="1" smtClean="0">
                <a:solidFill>
                  <a:srgbClr val="002060"/>
                </a:solidFill>
              </a:rPr>
              <a:t>Дз</a:t>
            </a:r>
            <a:r>
              <a:rPr lang="ru-RU" sz="2600" b="1" dirty="0" smtClean="0">
                <a:solidFill>
                  <a:srgbClr val="002060"/>
                </a:solidFill>
              </a:rPr>
              <a:t>:  Хроническое </a:t>
            </a:r>
            <a:r>
              <a:rPr lang="ru-RU" sz="2600" b="1" dirty="0" err="1" smtClean="0">
                <a:solidFill>
                  <a:srgbClr val="002060"/>
                </a:solidFill>
              </a:rPr>
              <a:t>миелопролиферативное</a:t>
            </a:r>
            <a:r>
              <a:rPr lang="ru-RU" sz="2600" b="1" dirty="0" smtClean="0">
                <a:solidFill>
                  <a:srgbClr val="002060"/>
                </a:solidFill>
              </a:rPr>
              <a:t> заболевание,  мутация в </a:t>
            </a:r>
            <a:r>
              <a:rPr lang="ru-RU" sz="2600" b="1" dirty="0" err="1" smtClean="0">
                <a:solidFill>
                  <a:srgbClr val="002060"/>
                </a:solidFill>
              </a:rPr>
              <a:t>экзоне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</a:rPr>
              <a:t>Jac2+</a:t>
            </a:r>
            <a:r>
              <a:rPr lang="ru-RU" sz="2600" b="1" dirty="0" smtClean="0">
                <a:solidFill>
                  <a:srgbClr val="002060"/>
                </a:solidFill>
              </a:rPr>
              <a:t>. Вторичный цирроз печени. Портальная гипертензия</a:t>
            </a:r>
            <a:r>
              <a:rPr lang="en-US" sz="2600" b="1" dirty="0" smtClean="0">
                <a:solidFill>
                  <a:srgbClr val="002060"/>
                </a:solidFill>
              </a:rPr>
              <a:t> II. </a:t>
            </a:r>
            <a:r>
              <a:rPr lang="ru-RU" sz="2600" b="1" dirty="0" smtClean="0">
                <a:solidFill>
                  <a:srgbClr val="002060"/>
                </a:solidFill>
              </a:rPr>
              <a:t>Расширение вен пищевода. </a:t>
            </a:r>
            <a:r>
              <a:rPr lang="ru-RU" sz="2600" b="1" dirty="0" err="1" smtClean="0">
                <a:solidFill>
                  <a:srgbClr val="002060"/>
                </a:solidFill>
              </a:rPr>
              <a:t>Гепатоспленомегалия</a:t>
            </a:r>
            <a:r>
              <a:rPr lang="ru-RU" sz="2600" b="1" dirty="0" smtClean="0">
                <a:solidFill>
                  <a:srgbClr val="002060"/>
                </a:solidFill>
              </a:rPr>
              <a:t>  (Печень + 12 см, селезенка + 14 см). </a:t>
            </a:r>
          </a:p>
          <a:p>
            <a:pPr algn="ctr">
              <a:buFont typeface="Arial" charset="0"/>
              <a:buNone/>
            </a:pPr>
            <a:endParaRPr lang="ru-RU" sz="1900" b="1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	С учетом высокого риска фатальных осложнений  - стационарное лечение до </a:t>
            </a:r>
            <a:r>
              <a:rPr lang="ru-RU" sz="2000" dirty="0" err="1" smtClean="0">
                <a:solidFill>
                  <a:srgbClr val="002060"/>
                </a:solidFill>
              </a:rPr>
              <a:t>родоразрешения</a:t>
            </a:r>
            <a:r>
              <a:rPr lang="ru-RU" sz="2000" dirty="0" smtClean="0">
                <a:solidFill>
                  <a:srgbClr val="002060"/>
                </a:solidFill>
              </a:rPr>
              <a:t>  в условиях многопрофильного стационара.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	Тщательное наблюдение:</a:t>
            </a:r>
          </a:p>
          <a:p>
            <a:pPr>
              <a:buFont typeface="Arial" charset="0"/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- гематологов;</a:t>
            </a:r>
          </a:p>
          <a:p>
            <a:pPr>
              <a:buFont typeface="Arial" charset="0"/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- хирургов;</a:t>
            </a:r>
          </a:p>
          <a:p>
            <a:pPr>
              <a:buFont typeface="Arial" charset="0"/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- </a:t>
            </a:r>
            <a:r>
              <a:rPr lang="ru-RU" sz="2600" b="1" dirty="0" err="1" smtClean="0">
                <a:solidFill>
                  <a:srgbClr val="C00000"/>
                </a:solidFill>
              </a:rPr>
              <a:t>гепатологов</a:t>
            </a:r>
            <a:endParaRPr lang="ru-RU" sz="2600" b="1" dirty="0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- акушеров гинекологов</a:t>
            </a:r>
          </a:p>
          <a:p>
            <a:pPr>
              <a:buFont typeface="Arial" charset="0"/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 29 недель беременности переведена в ПЦ.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 30 недель  в связи с ухудшением состояния </a:t>
            </a:r>
            <a:r>
              <a:rPr lang="ru-RU" sz="2000" dirty="0" err="1" smtClean="0">
                <a:solidFill>
                  <a:srgbClr val="002060"/>
                </a:solidFill>
              </a:rPr>
              <a:t>родоразрешена</a:t>
            </a:r>
            <a:r>
              <a:rPr lang="ru-RU" sz="2000" dirty="0" smtClean="0">
                <a:solidFill>
                  <a:srgbClr val="002060"/>
                </a:solidFill>
              </a:rPr>
              <a:t>  путем КС.</a:t>
            </a:r>
          </a:p>
          <a:p>
            <a:pPr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Ребенок 1480 г</a:t>
            </a:r>
          </a:p>
        </p:txBody>
      </p:sp>
    </p:spTree>
    <p:extLst>
      <p:ext uri="{BB962C8B-B14F-4D97-AF65-F5344CB8AC3E}">
        <p14:creationId xmlns:p14="http://schemas.microsoft.com/office/powerpoint/2010/main" xmlns="" val="2700114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 smtClean="0"/>
              <a:t>Клинический случай</a:t>
            </a:r>
            <a:endParaRPr lang="ru-RU" sz="1800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692696"/>
            <a:ext cx="6408712" cy="568863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Пациентка П, 30 лет.  Срочные программированные индуцированные роды </a:t>
            </a:r>
            <a:r>
              <a:rPr lang="en-US" sz="1800" dirty="0" smtClean="0"/>
              <a:t>I</a:t>
            </a:r>
            <a:r>
              <a:rPr lang="ru-RU" sz="1800" dirty="0" smtClean="0"/>
              <a:t> в 41 недель. </a:t>
            </a:r>
          </a:p>
          <a:p>
            <a:r>
              <a:rPr lang="ru-RU" sz="1800" dirty="0" smtClean="0"/>
              <a:t>Во втором периоде родов - </a:t>
            </a:r>
            <a:r>
              <a:rPr lang="ru-RU" sz="1800" b="1" dirty="0" smtClean="0">
                <a:solidFill>
                  <a:srgbClr val="C00000"/>
                </a:solidFill>
              </a:rPr>
              <a:t>Эмболия околоплодными водами. Кардиопульмональный шок. </a:t>
            </a:r>
            <a:r>
              <a:rPr lang="ru-RU" sz="1800" dirty="0" err="1" smtClean="0"/>
              <a:t>Коагулопатическое</a:t>
            </a:r>
            <a:r>
              <a:rPr lang="ru-RU" sz="1800" dirty="0" smtClean="0"/>
              <a:t> кровотечение. </a:t>
            </a:r>
            <a:r>
              <a:rPr lang="ru-RU" sz="1800" b="1" dirty="0" smtClean="0">
                <a:solidFill>
                  <a:srgbClr val="C00000"/>
                </a:solidFill>
              </a:rPr>
              <a:t>ДВС синдром</a:t>
            </a:r>
            <a:r>
              <a:rPr lang="ru-RU" sz="1800" b="1" dirty="0" smtClean="0"/>
              <a:t>. </a:t>
            </a:r>
            <a:endParaRPr lang="ru-RU" sz="1800" dirty="0" smtClean="0"/>
          </a:p>
          <a:p>
            <a:r>
              <a:rPr lang="ru-RU" sz="1800" dirty="0" smtClean="0"/>
              <a:t> Лапаротомия. Экстирпация матки.</a:t>
            </a:r>
          </a:p>
          <a:p>
            <a:r>
              <a:rPr lang="en-US" sz="1800" dirty="0" smtClean="0"/>
              <a:t>Cell-Saver</a:t>
            </a:r>
            <a:r>
              <a:rPr lang="ru-RU" sz="1800" dirty="0" smtClean="0"/>
              <a:t>. Массивные гемо- </a:t>
            </a:r>
            <a:r>
              <a:rPr lang="ru-RU" sz="1800" dirty="0" err="1" smtClean="0"/>
              <a:t>плазмотрансфузии</a:t>
            </a:r>
            <a:r>
              <a:rPr lang="ru-RU" sz="1800" dirty="0" smtClean="0"/>
              <a:t>. </a:t>
            </a:r>
          </a:p>
          <a:p>
            <a:r>
              <a:rPr lang="ru-RU" sz="1800" dirty="0" err="1" smtClean="0"/>
              <a:t>НовоСэвен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Протромплекс</a:t>
            </a:r>
            <a:r>
              <a:rPr lang="ru-RU" sz="1800" dirty="0" smtClean="0"/>
              <a:t> в максимальных дозах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Фибриноген &lt; 0,5 г/л, Тромбоциты – 12х10</a:t>
            </a:r>
            <a:r>
              <a:rPr lang="ru-RU" sz="1800" b="1" baseline="30000" dirty="0" smtClean="0">
                <a:solidFill>
                  <a:srgbClr val="C00000"/>
                </a:solidFill>
              </a:rPr>
              <a:t>9</a:t>
            </a:r>
            <a:r>
              <a:rPr lang="ru-RU" sz="1800" b="1" dirty="0" smtClean="0">
                <a:solidFill>
                  <a:srgbClr val="C00000"/>
                </a:solidFill>
              </a:rPr>
              <a:t>/л</a:t>
            </a:r>
          </a:p>
          <a:p>
            <a:r>
              <a:rPr lang="ru-RU" sz="1800" u="sng" dirty="0" smtClean="0"/>
              <a:t>Сосудистый хирург </a:t>
            </a:r>
            <a:r>
              <a:rPr lang="ru-RU" sz="1800" dirty="0" smtClean="0"/>
              <a:t>– доступ к подвздошным артериям затруднен</a:t>
            </a:r>
          </a:p>
          <a:p>
            <a:r>
              <a:rPr lang="ru-RU" sz="1800" u="sng" dirty="0" smtClean="0"/>
              <a:t>Второй сосудистый хирург </a:t>
            </a:r>
            <a:r>
              <a:rPr lang="ru-RU" sz="1800" dirty="0" smtClean="0"/>
              <a:t>–нижнесрединная лапаротомия. </a:t>
            </a:r>
          </a:p>
          <a:p>
            <a:pPr>
              <a:buNone/>
            </a:pPr>
            <a:r>
              <a:rPr lang="ru-RU" sz="1800" dirty="0" smtClean="0"/>
              <a:t>       Ревизия брюшной полости, перевязка внутренней </a:t>
            </a:r>
          </a:p>
          <a:p>
            <a:pPr>
              <a:buNone/>
            </a:pPr>
            <a:r>
              <a:rPr lang="ru-RU" sz="1800" dirty="0" smtClean="0"/>
              <a:t>      подвздошной артерии.</a:t>
            </a:r>
          </a:p>
          <a:p>
            <a:r>
              <a:rPr lang="ru-RU" sz="1800" u="sng" dirty="0" smtClean="0"/>
              <a:t>Уролог </a:t>
            </a:r>
            <a:r>
              <a:rPr lang="ru-RU" sz="1800" dirty="0" smtClean="0"/>
              <a:t>– Ревизия мочевыводящих путей.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    Общая кровопотеря 14800</a:t>
            </a:r>
          </a:p>
          <a:p>
            <a:pPr>
              <a:buNone/>
            </a:pPr>
            <a:r>
              <a:rPr lang="ru-RU" sz="1800" dirty="0" smtClean="0"/>
              <a:t>       На 4-сутки </a:t>
            </a:r>
            <a:r>
              <a:rPr lang="ru-RU" sz="1800" dirty="0" err="1" smtClean="0"/>
              <a:t>экстубирована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На 8-сутки переведена в общее отделение</a:t>
            </a:r>
          </a:p>
          <a:p>
            <a:pPr>
              <a:buNone/>
            </a:pPr>
            <a:endParaRPr lang="ru-RU" sz="18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0280" y="3900267"/>
            <a:ext cx="3215679" cy="241176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5369" y="260649"/>
            <a:ext cx="23385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3136"/>
            <a:ext cx="1450967" cy="193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224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Arial" pitchFamily="34" charset="0"/>
              </a:rPr>
              <a:t>АКТУАЛЬНОСТЬ ДЕЯТЕЛЬНОСТИ АРКЦ</a:t>
            </a:r>
            <a:endParaRPr lang="ru-RU" sz="2400" b="1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5857916" cy="530864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Оперативное пресечение критических случаев и случаев высокой степени риска  - аудит каждого случая, принятие управленческого решения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Быстрая транспортировка пациентов в критическом состоянии в МО </a:t>
            </a:r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уровня с проведением   коррекции жизненно важных функций организма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работы врачей  ЛПУ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I-II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уровней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Соблюдение принципов преемственности и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мультидисциплинарности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привлечением высококвалифицированных специалистов из областных многопрофильных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стационаров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регистра пациентов «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miss</a:t>
            </a:r>
            <a:r>
              <a:rPr 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Диаграмма 5" descr="IMG_4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33" y="1071546"/>
            <a:ext cx="300039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1901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258212" cy="5505475"/>
          </a:xfrm>
        </p:spPr>
      </p:pic>
    </p:spTree>
    <p:extLst>
      <p:ext uri="{BB962C8B-B14F-4D97-AF65-F5344CB8AC3E}">
        <p14:creationId xmlns="" xmlns:p14="http://schemas.microsoft.com/office/powerpoint/2010/main" val="94977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4609" t="8839" r="33139" b="31376"/>
          <a:stretch>
            <a:fillRect/>
          </a:stretch>
        </p:blipFill>
        <p:spPr bwMode="auto">
          <a:xfrm>
            <a:off x="899592" y="3140968"/>
            <a:ext cx="3001244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88640"/>
            <a:ext cx="9144000" cy="1412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Приказ ДЗТО </a:t>
            </a: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 27.05.2014 г. № 259 ос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b="1" dirty="0" smtClean="0"/>
              <a:t>Об организации реанимационно-консультативных центров по оказанию специализированной акушерско-гинекологической, </a:t>
            </a:r>
            <a:r>
              <a:rPr lang="ru-RU" b="1" dirty="0" err="1" smtClean="0"/>
              <a:t>неонатологической</a:t>
            </a:r>
            <a:r>
              <a:rPr lang="ru-RU" b="1" dirty="0" smtClean="0"/>
              <a:t>, реанимационно-анестезиологической помощи женщинам и новорожденным в Тюменской области»</a:t>
            </a:r>
            <a:endParaRPr lang="ru-RU" dirty="0" smtClean="0"/>
          </a:p>
        </p:txBody>
      </p:sp>
      <p:pic>
        <p:nvPicPr>
          <p:cNvPr id="226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5000"/>
          </a:blip>
          <a:srcRect l="34026" t="9963" r="33139" b="28752"/>
          <a:stretch>
            <a:fillRect/>
          </a:stretch>
        </p:blipFill>
        <p:spPr bwMode="auto">
          <a:xfrm>
            <a:off x="0" y="1700808"/>
            <a:ext cx="3099799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23928" y="1700808"/>
            <a:ext cx="522007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Организована круглосуточная   экстренная выездная и консультативная помощь беременным, роженицам и родильницам ТО  с   угрожающими жизни  состояниями Сформулирован четкий алгоритм  действий   бригады АРКЦ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Обозначены показания и порядок госпитализации в различные медицинские организации ТО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Закреплены оформление обязательной медицинской документации, в том числе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ФИБов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листов транспортировки, журналов.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Сформулировал  порядок и периодичность отчетности по всем больным акушерского профиля, которым была оказана консультативная или выездная форма медицинской помощи</a:t>
            </a:r>
          </a:p>
          <a:p>
            <a:endParaRPr lang="ru-RU" dirty="0" smtClean="0"/>
          </a:p>
          <a:p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60000"/>
              <a:lumOff val="40000"/>
              <a:alpha val="26000"/>
            </a:schemeClr>
          </a:solidFill>
        </p:spPr>
        <p:txBody>
          <a:bodyPr/>
          <a:lstStyle/>
          <a:p>
            <a:r>
              <a:rPr lang="ru-RU" b="1" dirty="0" smtClean="0"/>
              <a:t>Обязанности АРКЦ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Оказание круглосуточной экстренной очной (выездной) и заочной консультативной помощи женщинам группы высокого риска в период беременности, родов и в послеродовом периоде, поступившим в учреждения здравоохранения Тюменской области с привлечением смежных специалистов; 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Организация экстренной транспортировки и госпитализации женщин при наличии показаний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Осуществление  дистанционного динамического наблюдения</a:t>
            </a:r>
          </a:p>
          <a:p>
            <a:r>
              <a:rPr lang="ru-RU" sz="2100" b="1" dirty="0" smtClean="0">
                <a:latin typeface="Arial" pitchFamily="34" charset="0"/>
                <a:cs typeface="Arial" pitchFamily="34" charset="0"/>
              </a:rPr>
              <a:t>Обеспечение статистического мониторинга и анализа дефектов оказания медицинской помощи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004888"/>
            <a:ext cx="4164012" cy="5853112"/>
          </a:xfrm>
          <a:ln w="3175">
            <a:solidFill>
              <a:schemeClr val="tx1"/>
            </a:solidFill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009650"/>
            <a:ext cx="4181475" cy="58483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7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729663" cy="6352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ПОКАЗАНИЯ К ВКЛЮЧЕНИЮ ПАЦИЕНТОВ </a:t>
            </a:r>
            <a:b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 ПРОГРАММУ МОНИТОРИНГА АРКЦ</a:t>
            </a:r>
            <a:endParaRPr lang="ru-RU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87080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059832" y="2780928"/>
            <a:ext cx="2376264" cy="1296144"/>
          </a:xfrm>
          <a:prstGeom prst="ellipse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1560" y="1268760"/>
            <a:ext cx="3096344" cy="1296144"/>
          </a:xfrm>
          <a:prstGeom prst="ellipse">
            <a:avLst/>
          </a:prstGeom>
          <a:solidFill>
            <a:schemeClr val="accent3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00808"/>
            <a:ext cx="2376264" cy="748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ЦМК (ОКБ №1)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1" y="188640"/>
            <a:ext cx="8640960" cy="635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Организация деятельности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5724128" y="1412776"/>
            <a:ext cx="3168352" cy="1296144"/>
          </a:xfrm>
          <a:prstGeom prst="ellipse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940152" y="1700808"/>
            <a:ext cx="2592288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/>
              <a:t>АРКЦ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(ПЦ)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2780928"/>
            <a:ext cx="2376264" cy="1296144"/>
          </a:xfrm>
          <a:prstGeom prst="ellipse">
            <a:avLst/>
          </a:prstGeom>
          <a:solidFill>
            <a:schemeClr val="accent3">
              <a:lumMod val="60000"/>
              <a:lumOff val="4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563888" y="836712"/>
            <a:ext cx="237626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Круглосуточно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3068960"/>
            <a:ext cx="237626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Диспетчерская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419872" y="3068960"/>
            <a:ext cx="2016224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Транспорт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355976" y="1844824"/>
            <a:ext cx="936104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96952"/>
            <a:ext cx="2990009" cy="3717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8" descr="http://www.tokb.ru/otdelenia/smc/images/sm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3384376" cy="2153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388" y="1052513"/>
          <a:ext cx="8785225" cy="5545774"/>
        </p:xfrm>
        <a:graphic>
          <a:graphicData uri="http://schemas.openxmlformats.org/drawingml/2006/table">
            <a:tbl>
              <a:tblPr/>
              <a:tblGrid>
                <a:gridCol w="401637"/>
                <a:gridCol w="960438"/>
                <a:gridCol w="1360487"/>
                <a:gridCol w="2401888"/>
                <a:gridCol w="1600200"/>
                <a:gridCol w="2060575"/>
              </a:tblGrid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Уват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Сафонова Оксана Михайловна 10.10.1975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Срочные самопроизвольные роды в сроке 40-41 неделя (2.01.2016). ОНМК (3.01.2016).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Акушер-гинеколог Беева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Тобольск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Набиева Зульфия Чахпаровна 13.06.1979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Срочные роды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 3.01.2016. Крупный плод. Многоводие. Гипотоническое маточное кровотечение. Лапаротомия (03.01.2016). Экстирпация матки.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Анестезиолог Швечкова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Акушер-гинеколог Беева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Роддом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Арндт Надежда Викторовна 15.02.1982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Беременность 34-35 недель. Ложные схватки до 37 недель. ОАА. Рубец на матке. Признаки внутриутробной гипоксии плода.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Акушер-гинеколог Попкова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Консультация. Перевод в ПЦ. Доставлена.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Голышманово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Сафарова Тамара Рафаил-кызы 17.09.1995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после Кесарева сечения в сроке беременности 40 недель (29.12). Субфебрилитет неясной этиологии. О. метроэндометрит?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1.2.Анестезиолог Алексеев, Швечкова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3.Акушер-гинеколог Беева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1.2.3.Консультация.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МСЧ «Нефтяник»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Боброва Светлана Валентиновна 13.04.1974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Разрыв кисты левого яичника. Вторичный аппендицит. Лапаротомия,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аппендэктомия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резекция яичника (2.01.2016). Состояние после ТЭЛА (6.12.2015).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Сосудистый хирург Приходько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Ялуторовск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Лявокова  Анастасия Владимировна 23.03.89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Беременность 34-35 недель. Начавшиеся преждевременные роды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 20.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Акушер-гинеколог Беева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Консультация. Перевод в ПЦ. Доставлена.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Н-Тавда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Садонеева Анастасия Юрьевна 11.02.1987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Беременность 36 недель. Дородовое излитие околоплодных вод.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Акушер-гинеколог Беева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Согласование перевода . Перевод в ПЦ. Доставлена.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Упорово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Рустамова Гузия Назыровна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26.08.1993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Беременность 38 недель. Анемия тяжёлой степени.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Гестационный сахарный диабет .Хроническая плацентарная недостаточность. Преэклампсия тяжёлой степени.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Акушер-гинеколог Беева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Согласование перевода . Перевод в ПЦ. Доставлена.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Заводоуковск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Спиридонова Ирина Михайловна 12.06.1990г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Беременность 35-36 нед. Рубец на матке  Преждевременное излитие околоплодных вод. Ревматоидный артрит.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 –гинеколог Беева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Согласован перевод в ПЦ №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Доставлена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06.01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Ялуторовск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Комрад Алфия Майнуровна 20.05.1976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Беременность 29-30 нед. Головное предлежание. ИЦН. 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Tbc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легких. В20. Внебольничная пневмония в/д справа.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Акушер-гинеколог Беева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Пульмонолог Сорокин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Доложено Попковой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</a:t>
                      </a:r>
                    </a:p>
                  </a:txBody>
                  <a:tcPr marL="17680" marR="176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1" name="Rectangle 1"/>
          <p:cNvSpPr>
            <a:spLocks noChangeArrowheads="1"/>
          </p:cNvSpPr>
          <p:nvPr/>
        </p:nvSpPr>
        <p:spPr bwMode="auto"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1400" b="1">
                <a:cs typeface="Times New Roman" pitchFamily="18" charset="0"/>
              </a:rPr>
              <a:t>Обращения, повторные  обращения, выезда  и  консультации</a:t>
            </a:r>
            <a:endParaRPr lang="ru-RU" sz="600"/>
          </a:p>
          <a:p>
            <a:pPr algn="ctr" eaLnBrk="0" hangingPunct="0"/>
            <a:r>
              <a:rPr lang="ru-RU" sz="1400" b="1">
                <a:cs typeface="Times New Roman" pitchFamily="18" charset="0"/>
              </a:rPr>
              <a:t>по беременным и гинекологическим больным  </a:t>
            </a:r>
            <a:endParaRPr lang="ru-RU" sz="600"/>
          </a:p>
          <a:p>
            <a:pPr algn="ctr" eaLnBrk="0" hangingPunct="0"/>
            <a:r>
              <a:rPr lang="ru-RU" sz="1400" b="1">
                <a:cs typeface="Times New Roman" pitchFamily="18" charset="0"/>
              </a:rPr>
              <a:t>с 1.01-07.01.2016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5576"/>
            <a:ext cx="7886700" cy="958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Сбор информации о случаях </a:t>
            </a:r>
            <a:r>
              <a:rPr lang="en-US" dirty="0" smtClean="0"/>
              <a:t>NM</a:t>
            </a:r>
            <a:r>
              <a:rPr lang="ru-RU" dirty="0" smtClean="0"/>
              <a:t>. ФИБ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5" y="1352551"/>
            <a:ext cx="2796783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333" y="1410601"/>
            <a:ext cx="2856812" cy="5447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7" y="1325505"/>
            <a:ext cx="2814638" cy="5412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  <a:solidFill>
            <a:srgbClr val="00B0F0">
              <a:alpha val="20000"/>
            </a:srgbClr>
          </a:solidFill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АРКЦ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2600470"/>
              </p:ext>
            </p:extLst>
          </p:nvPr>
        </p:nvGraphicFramePr>
        <p:xfrm>
          <a:off x="395536" y="1124744"/>
          <a:ext cx="8136904" cy="19462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7813"/>
                <a:gridCol w="879694"/>
                <a:gridCol w="1080343"/>
                <a:gridCol w="1093018"/>
                <a:gridCol w="1093018"/>
                <a:gridCol w="1093018"/>
              </a:tblGrid>
              <a:tr h="3917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ЦМК, АРКЦ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2008г.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</a:tr>
              <a:tr h="87083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Число</a:t>
                      </a:r>
                      <a:r>
                        <a:rPr lang="ru-RU" b="1" baseline="0" dirty="0" smtClean="0"/>
                        <a:t> пациентов, по которым проведены телефонные консультации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364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638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643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958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Число телефонных консультаций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763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836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50" name="Текст 6"/>
          <p:cNvSpPr txBox="1">
            <a:spLocks/>
          </p:cNvSpPr>
          <p:nvPr/>
        </p:nvSpPr>
        <p:spPr bwMode="auto">
          <a:xfrm>
            <a:off x="4283968" y="3356992"/>
            <a:ext cx="48600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Количество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транспортировок</a:t>
            </a:r>
          </a:p>
          <a:p>
            <a:pPr algn="ctr">
              <a:buFont typeface="Arial" pitchFamily="34" charset="0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(%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от числа закончивших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беременность)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Object 4"/>
          <p:cNvGraphicFramePr>
            <a:graphicFrameLocks/>
          </p:cNvGraphicFramePr>
          <p:nvPr/>
        </p:nvGraphicFramePr>
        <p:xfrm>
          <a:off x="4283968" y="4005064"/>
          <a:ext cx="4240212" cy="238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http://today.kz/static/uploads/media/pages/2014/09/1382730556_inhabitant0909000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3312368" cy="2484533"/>
          </a:xfrm>
          <a:prstGeom prst="rect">
            <a:avLst/>
          </a:prstGeom>
          <a:noFill/>
        </p:spPr>
      </p:pic>
      <p:sp>
        <p:nvSpPr>
          <p:cNvPr id="10" name="Текст 6"/>
          <p:cNvSpPr txBox="1">
            <a:spLocks/>
          </p:cNvSpPr>
          <p:nvPr/>
        </p:nvSpPr>
        <p:spPr bwMode="auto">
          <a:xfrm>
            <a:off x="-108520" y="3212976"/>
            <a:ext cx="48600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Транспортировки 2016г. – 26 больных</a:t>
            </a:r>
          </a:p>
          <a:p>
            <a:pPr algn="ctr">
              <a:buFont typeface="Arial" pitchFamily="34" charset="0"/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ПЦ – 19,     ОКБ №1 – 5,    ОКБ №2 – 2</a:t>
            </a:r>
          </a:p>
          <a:p>
            <a:pPr algn="ctr">
              <a:buFont typeface="Arial" pitchFamily="34" charset="0"/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4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QNEFOha65AcJnopmApID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RDqqfSBn57oHO3LqrDuk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1831</Words>
  <Application>Microsoft Office PowerPoint</Application>
  <PresentationFormat>Экран (4:3)</PresentationFormat>
  <Paragraphs>416</Paragraphs>
  <Slides>28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Worksheet</vt:lpstr>
      <vt:lpstr>Будни и результаты работы акушерско-реанимационного консультативного центра</vt:lpstr>
      <vt:lpstr>Приказ Департамента здравоохранения Тюменской области от 27.05.2008 г. № 259  «О неотложных мерах по снижению материнской и младенческой смертности»</vt:lpstr>
      <vt:lpstr>Слайд 3</vt:lpstr>
      <vt:lpstr>Обязанности АРКЦ</vt:lpstr>
      <vt:lpstr>ПОКАЗАНИЯ К ВКЛЮЧЕНИЮ ПАЦИЕНТОВ  В ПРОГРАММУ МОНИТОРИНГА АРКЦ</vt:lpstr>
      <vt:lpstr> </vt:lpstr>
      <vt:lpstr>Слайд 7</vt:lpstr>
      <vt:lpstr>Сбор информации о случаях NM. ФИБ</vt:lpstr>
      <vt:lpstr>Показатели АРКЦ</vt:lpstr>
      <vt:lpstr>Дистанционно-выездная  анестезиолого-реанимационная бригада АРКЦ </vt:lpstr>
      <vt:lpstr>Причины обращения в АРКЦ</vt:lpstr>
      <vt:lpstr>Слайд 12</vt:lpstr>
      <vt:lpstr>Показатель НМС в учреждениях Тюменской области разного уровня, %</vt:lpstr>
      <vt:lpstr>Слайд 14</vt:lpstr>
      <vt:lpstr>Организационные ресурсы</vt:lpstr>
      <vt:lpstr>Слайд 16</vt:lpstr>
      <vt:lpstr>В 2016 году - 31 случай родоразрешения  в многопрофильных стационаров </vt:lpstr>
      <vt:lpstr>Участие РКЦН</vt:lpstr>
      <vt:lpstr>РОДОРАЗРЕШЕНИЕ В ДРУГИХ ЛПУ ТО ПО ПОВОДУ ЭГЗ  В 2011 -2016 гг. (n - 69) </vt:lpstr>
      <vt:lpstr>Министерство здравоохранения и Социального развития РФ  ПРИКАЗ № 736 от 03 декабря 2007 г </vt:lpstr>
      <vt:lpstr>ВРАЧИ СМЕЖНЫЕ СПЕЦИАЛИСТЫ</vt:lpstr>
      <vt:lpstr>Слайд 22</vt:lpstr>
      <vt:lpstr>Слайд 23</vt:lpstr>
      <vt:lpstr>Слайд 24</vt:lpstr>
      <vt:lpstr>Слайд 25</vt:lpstr>
      <vt:lpstr>Клинический случай</vt:lpstr>
      <vt:lpstr>АКТУАЛЬНОСТЬ ДЕЯТЕЛЬНОСТИ АРКЦ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117</cp:revision>
  <dcterms:created xsi:type="dcterms:W3CDTF">2017-01-31T19:09:32Z</dcterms:created>
  <dcterms:modified xsi:type="dcterms:W3CDTF">2017-02-02T03:25:43Z</dcterms:modified>
</cp:coreProperties>
</file>