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10"/>
  </p:handout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3951" autoAdjust="0"/>
  </p:normalViewPr>
  <p:slideViewPr>
    <p:cSldViewPr>
      <p:cViewPr>
        <p:scale>
          <a:sx n="80" d="100"/>
          <a:sy n="80" d="100"/>
        </p:scale>
        <p:origin x="-864" y="2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700" y="-6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&#1045;&#1074;&#1075;&#1077;&#1085;&#1080;&#1103;\Desktop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Pos val="ctr"/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Анестезиологи-реаниматологи</c:v>
                </c:pt>
                <c:pt idx="1">
                  <c:v>Акушеры-гинекологи</c:v>
                </c:pt>
                <c:pt idx="2">
                  <c:v>Врачи смежных специальностей</c:v>
                </c:pt>
                <c:pt idx="3">
                  <c:v>Студенты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</c:v>
                </c:pt>
                <c:pt idx="1">
                  <c:v>44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7738562254257906"/>
          <c:y val="0.25339345534112029"/>
          <c:w val="0.30955005637943189"/>
          <c:h val="0.35751983301290458"/>
        </c:manualLayout>
      </c:layout>
      <c:txPr>
        <a:bodyPr/>
        <a:lstStyle/>
        <a:p>
          <a:pPr>
            <a:defRPr>
              <a:solidFill>
                <a:schemeClr val="tx2">
                  <a:lumMod val="75000"/>
                </a:schemeClr>
              </a:solidFill>
            </a:defRPr>
          </a:pPr>
          <a:endParaRPr lang="ru-RU"/>
        </a:p>
      </c:txPr>
    </c:legend>
    <c:plotVisOnly val="1"/>
  </c:chart>
  <c:spPr>
    <a:ln>
      <a:noFill/>
      <a:prstDash val="sysDot"/>
    </a:ln>
    <a:effectLst>
      <a:outerShdw blurRad="50800" dist="50800" dir="9900000" sx="78000" sy="78000" algn="ctr" rotWithShape="0">
        <a:srgbClr val="000000"/>
      </a:outerShdw>
    </a:effectLst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0.22115</cdr:x>
      <cdr:y>0.41428</cdr:y>
    </cdr:from>
    <cdr:to>
      <cdr:x>0.24038</cdr:x>
      <cdr:y>0.42521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56184" y="1731640"/>
          <a:ext cx="144016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65B62-CCFE-44FF-A30C-1F852D0A8A77}" type="datetimeFigureOut">
              <a:rPr lang="ru-RU" smtClean="0"/>
              <a:pPr/>
              <a:t>18.07.2016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1BFFC-4A0C-423D-941A-30A072451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1913C-69C4-4F8C-8A7D-6291BE16C9EA}" type="datetimeFigureOut">
              <a:rPr lang="ru-RU" smtClean="0"/>
              <a:pPr/>
              <a:t>18.07.2016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1716-BDE0-4E24-BE77-2656A3D15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1913C-69C4-4F8C-8A7D-6291BE16C9EA}" type="datetimeFigureOut">
              <a:rPr lang="ru-RU" smtClean="0"/>
              <a:pPr/>
              <a:t>18.07.2016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1716-BDE0-4E24-BE77-2656A3D15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1913C-69C4-4F8C-8A7D-6291BE16C9EA}" type="datetimeFigureOut">
              <a:rPr lang="ru-RU" smtClean="0"/>
              <a:pPr/>
              <a:t>18.07.2016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1716-BDE0-4E24-BE77-2656A3D15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1913C-69C4-4F8C-8A7D-6291BE16C9EA}" type="datetimeFigureOut">
              <a:rPr lang="ru-RU" smtClean="0"/>
              <a:pPr/>
              <a:t>18.07.2016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1716-BDE0-4E24-BE77-2656A3D15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1913C-69C4-4F8C-8A7D-6291BE16C9EA}" type="datetimeFigureOut">
              <a:rPr lang="ru-RU" smtClean="0"/>
              <a:pPr/>
              <a:t>18.07.2016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1716-BDE0-4E24-BE77-2656A3D15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1913C-69C4-4F8C-8A7D-6291BE16C9EA}" type="datetimeFigureOut">
              <a:rPr lang="ru-RU" smtClean="0"/>
              <a:pPr/>
              <a:t>18.07.2016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1716-BDE0-4E24-BE77-2656A3D15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1913C-69C4-4F8C-8A7D-6291BE16C9EA}" type="datetimeFigureOut">
              <a:rPr lang="ru-RU" smtClean="0"/>
              <a:pPr/>
              <a:t>18.07.2016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1716-BDE0-4E24-BE77-2656A3D15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1913C-69C4-4F8C-8A7D-6291BE16C9EA}" type="datetimeFigureOut">
              <a:rPr lang="ru-RU" smtClean="0"/>
              <a:pPr/>
              <a:t>18.07.2016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1716-BDE0-4E24-BE77-2656A3D15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1913C-69C4-4F8C-8A7D-6291BE16C9EA}" type="datetimeFigureOut">
              <a:rPr lang="ru-RU" smtClean="0"/>
              <a:pPr/>
              <a:t>18.07.2016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1716-BDE0-4E24-BE77-2656A3D15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1913C-69C4-4F8C-8A7D-6291BE16C9EA}" type="datetimeFigureOut">
              <a:rPr lang="ru-RU" smtClean="0"/>
              <a:pPr/>
              <a:t>18.07.2016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1716-BDE0-4E24-BE77-2656A3D15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1913C-69C4-4F8C-8A7D-6291BE16C9EA}" type="datetimeFigureOut">
              <a:rPr lang="ru-RU" smtClean="0"/>
              <a:pPr/>
              <a:t>18.07.2016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1716-BDE0-4E24-BE77-2656A3D15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1913C-69C4-4F8C-8A7D-6291BE16C9EA}" type="datetimeFigureOut">
              <a:rPr lang="ru-RU" smtClean="0"/>
              <a:pPr/>
              <a:t>18.07.2016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01716-BDE0-4E24-BE77-2656A3D15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060848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2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ВСЕРОССИЙСКИЙ ОБРАЗОВАТЕЛЬНЫЙ ФОРУМ</a:t>
            </a:r>
            <a:br>
              <a:rPr lang="ru-RU" sz="22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2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2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ТЕОРИЯ И ПРАКТИКА АНЕСТЕЗИИ И ИНТЕНСИВНОЙ ТЕРАПИИ</a:t>
            </a:r>
            <a:br>
              <a:rPr lang="ru-RU" sz="22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В АКУШЕРСТВЕ И ГИНЕКОЛОГИИ</a:t>
            </a:r>
            <a:r>
              <a:rPr lang="ru-RU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32856"/>
            <a:ext cx="9144000" cy="4725144"/>
          </a:xfrm>
          <a:solidFill>
            <a:schemeClr val="bg1"/>
          </a:solidFill>
        </p:spPr>
        <p:txBody>
          <a:bodyPr/>
          <a:lstStyle/>
          <a:p>
            <a:endParaRPr lang="ru-RU" sz="1800" b="1" i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ПЕРВОЕ ПОЛУГОДИЕ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2016г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ЯНВАРЬ – ИЮНЬ</a:t>
            </a:r>
          </a:p>
          <a:p>
            <a:endParaRPr lang="ru-RU" dirty="0"/>
          </a:p>
        </p:txBody>
      </p:sp>
      <p:pic>
        <p:nvPicPr>
          <p:cNvPr id="5" name="Изображение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3645024"/>
            <a:ext cx="1728192" cy="165618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085184"/>
            <a:ext cx="1353150" cy="1584176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348880"/>
            <a:ext cx="1314599" cy="1386592"/>
          </a:xfrm>
          <a:prstGeom prst="rect">
            <a:avLst/>
          </a:prstGeom>
          <a:noFill/>
          <a:ln w="12700" cmpd="sng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8797" y="5112764"/>
            <a:ext cx="1080791" cy="1613667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941168"/>
            <a:ext cx="1364420" cy="1734257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2492896"/>
            <a:ext cx="1316444" cy="2053851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7704" y="5301208"/>
            <a:ext cx="1224136" cy="1395584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5301208"/>
            <a:ext cx="1080120" cy="1368152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72200" y="2348880"/>
            <a:ext cx="1027378" cy="1152128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32040" y="5229200"/>
            <a:ext cx="1085608" cy="146874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36" name="Picture 12" descr="C:\Users\Евгения\Desktop\Минск_Заставка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1507" y="2564904"/>
            <a:ext cx="1344149" cy="201622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37" name="Picture 13" descr="C:\Users\Евгения\Desktop\№50 БАРНАУЛ_Заставка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35696" y="3933056"/>
            <a:ext cx="1368152" cy="112108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84168" y="3717032"/>
            <a:ext cx="1512168" cy="1098972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ГЕОГРАФИЯ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84784"/>
            <a:ext cx="8749480" cy="525658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Изображение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1"/>
            <a:ext cx="1403648" cy="1403648"/>
          </a:xfrm>
          <a:prstGeom prst="rect">
            <a:avLst/>
          </a:prstGeom>
        </p:spPr>
      </p:pic>
      <p:pic>
        <p:nvPicPr>
          <p:cNvPr id="1026" name="Picture 2" descr="C:\Users\Евгения\Desktop\plakat job ZEL А4_new2 smo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276872"/>
            <a:ext cx="6768752" cy="432048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1560" y="1628800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12 </a:t>
            </a:r>
            <a:r>
              <a:rPr lang="ru-RU" sz="28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городов, в которых прошел Форум</a:t>
            </a:r>
            <a:endParaRPr lang="ru-RU" sz="28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94636" y="4581128"/>
            <a:ext cx="41547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 ЯНВАРЬ-ИЮНЬ 2016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+mj-lt"/>
              </a:rPr>
              <a:t>СТАТИСТИКА</a:t>
            </a:r>
            <a:r>
              <a:rPr lang="ru-RU" dirty="0" smtClean="0"/>
              <a:t>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5256584"/>
          </a:xfrm>
          <a:effectLst>
            <a:innerShdw blurRad="63500" dist="50800" dir="13500000">
              <a:schemeClr val="tx2">
                <a:lumMod val="40000"/>
                <a:lumOff val="60000"/>
                <a:alpha val="50000"/>
              </a:schemeClr>
            </a:innerShdw>
          </a:effectLst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65</a:t>
            </a:r>
            <a:r>
              <a:rPr lang="ru-RU" b="1" dirty="0" smtClean="0"/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докладчиков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             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231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доклад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3071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слушатель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компаний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608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новых членов АААР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Изображение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116632"/>
            <a:ext cx="1296144" cy="1296144"/>
          </a:xfrm>
          <a:prstGeom prst="rect">
            <a:avLst/>
          </a:prstGeom>
        </p:spPr>
      </p:pic>
      <p:pic>
        <p:nvPicPr>
          <p:cNvPr id="2050" name="Picture 2" descr="C:\Users\Евгения\Desktop\DSC069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36912"/>
            <a:ext cx="1923332" cy="108062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2051" name="Picture 3" descr="C:\Users\Евгения\Desktop\DSC083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517232"/>
            <a:ext cx="2088232" cy="117327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2052" name="Picture 4" descr="C:\Users\Евгения\Desktop\DSC004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861048"/>
            <a:ext cx="2563243" cy="144016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2054" name="Picture 6" descr="C:\Users\Евгения\Desktop\DSC002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517232"/>
            <a:ext cx="2090896" cy="117477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2056" name="Picture 8" descr="C:\Users\Евгения\Desktop\DSC026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3933056"/>
            <a:ext cx="2195025" cy="130528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2057" name="Picture 9" descr="C:\Users\Евгения\Desktop\_DSC006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2636912"/>
            <a:ext cx="1875365" cy="108012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2058" name="Picture 10" descr="C:\Users\Евгения\Desktop\DSC0254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2636912"/>
            <a:ext cx="2050596" cy="108012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2059" name="Picture 11" descr="C:\Users\Евгения\Desktop\DSC0739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55776" y="2636913"/>
            <a:ext cx="2050597" cy="108012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2061" name="Picture 13" descr="C:\Users\Евгения\Desktop\_DSC011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44208" y="3950171"/>
            <a:ext cx="2160240" cy="127902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2062" name="Picture 14" descr="C:\Users\Евгения\Desktop\_DSC010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55776" y="5517233"/>
            <a:ext cx="1800200" cy="115212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26" name="Picture 2" descr="C:\Users\Евгения\Desktop\DSC0145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0" y="5517232"/>
            <a:ext cx="2016224" cy="11521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</a:br>
            <a:r>
              <a:rPr lang="ru-RU" sz="3600" b="1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ПЕРЕЧЕНЬ СПЕЦИАЛЬНОСТЕЙ</a:t>
            </a:r>
            <a:br>
              <a:rPr lang="ru-RU" sz="3600" b="1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</a:br>
            <a:r>
              <a:rPr lang="ru-RU" sz="3600" b="1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В ПРОЦЕНТНОМ СООТНОШЕНИИ</a:t>
            </a:r>
            <a:r>
              <a:rPr lang="ru-RU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Изображение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48" y="188640"/>
            <a:ext cx="1368152" cy="1368152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/>
        </p:nvGraphicFramePr>
        <p:xfrm>
          <a:off x="2771800" y="2348880"/>
          <a:ext cx="626469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5536" y="1844825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45</a:t>
            </a:r>
            <a:r>
              <a:rPr lang="en-US" sz="32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%</a:t>
            </a:r>
            <a:r>
              <a:rPr lang="ru-RU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- анестезиологи-реаниматологи</a:t>
            </a:r>
            <a:endParaRPr lang="ru-RU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7" y="2348880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44</a:t>
            </a:r>
            <a:r>
              <a:rPr lang="en-US" sz="32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%</a:t>
            </a:r>
            <a:r>
              <a:rPr lang="ru-RU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- акушеры-гинекологи</a:t>
            </a:r>
            <a:endParaRPr lang="ru-RU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7" y="2852936"/>
            <a:ext cx="41044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5</a:t>
            </a:r>
            <a:r>
              <a:rPr lang="en-US" sz="32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%</a:t>
            </a:r>
            <a:r>
              <a:rPr lang="ru-RU" sz="32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ru-RU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врачи смежных специальностей</a:t>
            </a:r>
            <a:endParaRPr lang="ru-RU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3717032"/>
            <a:ext cx="34361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6</a:t>
            </a:r>
            <a:r>
              <a:rPr lang="en-US" sz="32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%</a:t>
            </a:r>
            <a:r>
              <a:rPr lang="ru-RU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- студенты</a:t>
            </a:r>
            <a:endParaRPr lang="ru-RU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Клинические рекомендации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100" name="Picture 4" descr="C:\Users\Евгения\Desktop\IMG_5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66199" y="4538457"/>
            <a:ext cx="2218913" cy="187220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4101" name="Picture 5" descr="C:\Users\Евгения\Desktop\DSC02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069750" y="4659442"/>
            <a:ext cx="2471545" cy="145082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4102" name="Picture 6" descr="C:\Users\Евгения\Desktop\DSC029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6866194" y="4591190"/>
            <a:ext cx="2448273" cy="156405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4103" name="Picture 7" descr="C:\Users\Евгения\Desktop\13418855_702330866572530_3504793568342196958_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221088"/>
            <a:ext cx="2304256" cy="238376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9" name="Изображение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16632"/>
            <a:ext cx="1296144" cy="129614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67544" y="1556792"/>
            <a:ext cx="835292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Вышел в свет сборник «Анестезия, интенсивная терапия и реанимация в акушерстве и гинекологии. Клинические рекомендации. Протоколы лечения»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24</a:t>
            </a:r>
            <a:r>
              <a:rPr lang="ru-RU" sz="32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главы</a:t>
            </a:r>
            <a:r>
              <a:rPr lang="en-US" sz="32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клинических рекомендаций приобрели статус Федеральных.</a:t>
            </a:r>
          </a:p>
          <a:p>
            <a:endParaRPr lang="ru-RU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Министерством здравоохранения РФ был подписан приказ о внедрении в практику Клинических рекомендаций «Гипертензивные расстройства во время беременности, родах и послеродовом периоде. </a:t>
            </a:r>
            <a:r>
              <a:rPr lang="ru-RU" b="1" dirty="0" err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Преэклампсия</a:t>
            </a:r>
            <a:r>
              <a:rPr lang="ru-RU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. Эклампсия»</a:t>
            </a:r>
          </a:p>
          <a:p>
            <a:endParaRPr lang="ru-RU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+mj-lt"/>
                <a:ea typeface="Times New Roman" charset="0"/>
                <a:cs typeface="Times New Roman" charset="0"/>
              </a:rPr>
              <a:t>НАШИ ДОСТИЖЕНИЯ</a:t>
            </a:r>
            <a:r>
              <a:rPr lang="ru-RU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endParaRPr lang="ru-RU" b="1" dirty="0"/>
          </a:p>
        </p:txBody>
      </p:sp>
      <p:pic>
        <p:nvPicPr>
          <p:cNvPr id="1026" name="Picture 2" descr="C:\Users\Евгения\Dropbox\Скриншоты\Владивосток_Аккредитация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636912"/>
            <a:ext cx="1540899" cy="1152128"/>
          </a:xfrm>
          <a:prstGeom prst="rect">
            <a:avLst/>
          </a:prstGeom>
          <a:noFill/>
        </p:spPr>
      </p:pic>
      <p:pic>
        <p:nvPicPr>
          <p:cNvPr id="5" name="Изображение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16632"/>
            <a:ext cx="1440160" cy="1440160"/>
          </a:xfrm>
          <a:prstGeom prst="rect">
            <a:avLst/>
          </a:prstGeom>
        </p:spPr>
      </p:pic>
      <p:pic>
        <p:nvPicPr>
          <p:cNvPr id="1027" name="Picture 3" descr="C:\Users\Евгения\Dropbox\Скриншоты\Иркутск_кредиты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636912"/>
            <a:ext cx="1584176" cy="1080120"/>
          </a:xfrm>
          <a:prstGeom prst="rect">
            <a:avLst/>
          </a:prstGeom>
          <a:noFill/>
        </p:spPr>
      </p:pic>
      <p:pic>
        <p:nvPicPr>
          <p:cNvPr id="1028" name="Picture 4" descr="C:\Users\Евгения\Dropbox\Скриншоты\Симферополь_кредиты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636912"/>
            <a:ext cx="1538135" cy="1088515"/>
          </a:xfrm>
          <a:prstGeom prst="rect">
            <a:avLst/>
          </a:prstGeom>
          <a:noFill/>
        </p:spPr>
      </p:pic>
      <p:pic>
        <p:nvPicPr>
          <p:cNvPr id="1029" name="Picture 5" descr="C:\Users\Евгения\Desktop\Махачкал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V="1">
            <a:off x="6876256" y="2636911"/>
            <a:ext cx="1584176" cy="1095439"/>
          </a:xfrm>
          <a:prstGeom prst="rect">
            <a:avLst/>
          </a:prstGeom>
          <a:noFill/>
        </p:spPr>
      </p:pic>
      <p:pic>
        <p:nvPicPr>
          <p:cNvPr id="1030" name="Picture 6" descr="C:\Users\Евгения\Desktop\Нальчи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077072"/>
            <a:ext cx="1576487" cy="1214793"/>
          </a:xfrm>
          <a:prstGeom prst="rect">
            <a:avLst/>
          </a:prstGeom>
          <a:noFill/>
        </p:spPr>
      </p:pic>
      <p:pic>
        <p:nvPicPr>
          <p:cNvPr id="1031" name="Picture 7" descr="C:\Users\Евгения\Desktop\Барнаул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4005064"/>
            <a:ext cx="1584176" cy="1154059"/>
          </a:xfrm>
          <a:prstGeom prst="rect">
            <a:avLst/>
          </a:prstGeom>
          <a:noFill/>
        </p:spPr>
      </p:pic>
      <p:pic>
        <p:nvPicPr>
          <p:cNvPr id="1032" name="Picture 8" descr="C:\Users\Евгения\Desktop\Тольятти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5589240"/>
            <a:ext cx="1512168" cy="1025636"/>
          </a:xfrm>
          <a:prstGeom prst="rect">
            <a:avLst/>
          </a:prstGeom>
          <a:noFill/>
        </p:spPr>
      </p:pic>
      <p:pic>
        <p:nvPicPr>
          <p:cNvPr id="1033" name="Picture 9" descr="C:\Users\Евгения\Desktop\Астрахань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800" y="5661248"/>
            <a:ext cx="1437208" cy="940290"/>
          </a:xfrm>
          <a:prstGeom prst="rect">
            <a:avLst/>
          </a:prstGeom>
          <a:noFill/>
        </p:spPr>
      </p:pic>
      <p:pic>
        <p:nvPicPr>
          <p:cNvPr id="1034" name="Picture 10" descr="C:\Users\Евгения\Desktop\Тверь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32040" y="5661248"/>
            <a:ext cx="1488827" cy="957979"/>
          </a:xfrm>
          <a:prstGeom prst="rect">
            <a:avLst/>
          </a:prstGeom>
          <a:noFill/>
        </p:spPr>
      </p:pic>
      <p:pic>
        <p:nvPicPr>
          <p:cNvPr id="1035" name="Picture 11" descr="C:\Users\Евгения\Desktop\Балашиха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48264" y="5589240"/>
            <a:ext cx="1512168" cy="1043412"/>
          </a:xfrm>
          <a:prstGeom prst="rect">
            <a:avLst/>
          </a:prstGeom>
          <a:noFill/>
        </p:spPr>
      </p:pic>
      <p:pic>
        <p:nvPicPr>
          <p:cNvPr id="1037" name="Picture 13" descr="C:\Users\Евгения\Desktop\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47864" y="3933056"/>
            <a:ext cx="2520280" cy="1555626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79512" y="1700808"/>
            <a:ext cx="878497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11560" y="170080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С января 2016 года все Форумы АААР проходят процесс аккредитации в                    Координационном совете Министерства здравоохранения РФ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План мероприятий на второе полугодие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 2016 г.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44824"/>
            <a:ext cx="8856984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			            </a:t>
            </a:r>
            <a:r>
              <a:rPr lang="en-US" sz="18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          </a:t>
            </a:r>
            <a:r>
              <a:rPr lang="ru-RU" sz="16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2 сентября  ПЕТРОПАВЛОВСК-КАМЧАТСКИЙ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			            </a:t>
            </a:r>
            <a:r>
              <a:rPr lang="en-US" sz="18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         </a:t>
            </a:r>
            <a:r>
              <a:rPr lang="ru-RU" sz="16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12 сентября  ЮЖНО-САХАЛИНСК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			            </a:t>
            </a:r>
            <a:r>
              <a:rPr lang="en-US" sz="18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         </a:t>
            </a:r>
            <a:r>
              <a:rPr lang="ru-RU" sz="16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29-30 сентября  КАЛИНИНГРАД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			            </a:t>
            </a:r>
            <a:r>
              <a:rPr lang="en-US" sz="18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         </a:t>
            </a:r>
            <a:r>
              <a:rPr lang="ru-RU" sz="16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13-14 октября  КРАСНОЯРСК</a:t>
            </a:r>
          </a:p>
          <a:p>
            <a:pPr marL="0" indent="0" algn="just">
              <a:buNone/>
            </a:pPr>
            <a:endParaRPr lang="ru-RU" sz="1800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			         </a:t>
            </a:r>
            <a:r>
              <a:rPr lang="en-US" sz="24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19-21 октября  САНКТ-ПЕТЕРБУРГ</a:t>
            </a:r>
          </a:p>
          <a:p>
            <a:pPr marL="0" indent="0" algn="just">
              <a:buNone/>
            </a:pPr>
            <a:endParaRPr lang="ru-RU" sz="1800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			            </a:t>
            </a:r>
            <a:r>
              <a:rPr lang="en-US" sz="18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         </a:t>
            </a:r>
            <a:r>
              <a:rPr lang="ru-RU" sz="16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10-11 ноября  УФА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			            </a:t>
            </a:r>
            <a:r>
              <a:rPr lang="en-US" sz="18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         </a:t>
            </a:r>
            <a:r>
              <a:rPr lang="ru-RU" sz="16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24-25 ноября  НОВОСИБИРСК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			            </a:t>
            </a:r>
            <a:r>
              <a:rPr lang="en-US" sz="18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         </a:t>
            </a:r>
            <a:r>
              <a:rPr lang="ru-RU" sz="16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1-2 декабря  ЧЕБОКСАРЫ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			            </a:t>
            </a:r>
            <a:r>
              <a:rPr lang="en-US" sz="18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         </a:t>
            </a:r>
            <a:r>
              <a:rPr lang="ru-RU" sz="16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15-16 декабря  УЛЬЯНОВСК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			           </a:t>
            </a:r>
            <a:r>
              <a:rPr lang="en-US" sz="18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   </a:t>
            </a:r>
            <a:r>
              <a:rPr lang="ru-RU" sz="18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     </a:t>
            </a:r>
            <a:r>
              <a:rPr lang="ru-RU" sz="16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22-23 декабря  ЯРОСЛАВЛЬ</a:t>
            </a:r>
          </a:p>
          <a:p>
            <a:endParaRPr lang="ru-RU" dirty="0"/>
          </a:p>
        </p:txBody>
      </p:sp>
      <p:pic>
        <p:nvPicPr>
          <p:cNvPr id="4" name="Изображение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216" y="116632"/>
            <a:ext cx="1484784" cy="1484784"/>
          </a:xfrm>
          <a:prstGeom prst="rect">
            <a:avLst/>
          </a:prstGeom>
        </p:spPr>
      </p:pic>
      <p:pic>
        <p:nvPicPr>
          <p:cNvPr id="2050" name="Picture 2" descr="C:\Users\Евгения\Desktop\Петропавловск-камчатски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941168"/>
            <a:ext cx="403245" cy="504056"/>
          </a:xfrm>
          <a:prstGeom prst="rect">
            <a:avLst/>
          </a:prstGeom>
          <a:noFill/>
        </p:spPr>
      </p:pic>
      <p:pic>
        <p:nvPicPr>
          <p:cNvPr id="2052" name="Picture 4" descr="C:\Users\Евгения\Desktop\ЮС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95536" y="2492896"/>
            <a:ext cx="396314" cy="504056"/>
          </a:xfrm>
          <a:prstGeom prst="rect">
            <a:avLst/>
          </a:prstGeom>
          <a:noFill/>
        </p:spPr>
      </p:pic>
      <p:pic>
        <p:nvPicPr>
          <p:cNvPr id="2053" name="Picture 5" descr="C:\Users\Евгения\Desktop\Калининград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356992"/>
            <a:ext cx="421319" cy="523614"/>
          </a:xfrm>
          <a:prstGeom prst="rect">
            <a:avLst/>
          </a:prstGeom>
          <a:noFill/>
        </p:spPr>
      </p:pic>
      <p:pic>
        <p:nvPicPr>
          <p:cNvPr id="2054" name="Picture 6" descr="C:\Users\Евгения\Desktop\Красноярск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149080"/>
            <a:ext cx="414016" cy="504056"/>
          </a:xfrm>
          <a:prstGeom prst="rect">
            <a:avLst/>
          </a:prstGeom>
          <a:noFill/>
        </p:spPr>
      </p:pic>
      <p:pic>
        <p:nvPicPr>
          <p:cNvPr id="2055" name="Picture 7" descr="C:\Users\Евгения\Desktop\СПб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74669" y="4149080"/>
            <a:ext cx="472426" cy="576064"/>
          </a:xfrm>
          <a:prstGeom prst="rect">
            <a:avLst/>
          </a:prstGeom>
          <a:noFill/>
        </p:spPr>
      </p:pic>
      <p:pic>
        <p:nvPicPr>
          <p:cNvPr id="2056" name="Picture 8" descr="C:\Users\Евгения\Desktop\Уф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5733256"/>
            <a:ext cx="576469" cy="432048"/>
          </a:xfrm>
          <a:prstGeom prst="rect">
            <a:avLst/>
          </a:prstGeom>
          <a:noFill/>
        </p:spPr>
      </p:pic>
      <p:pic>
        <p:nvPicPr>
          <p:cNvPr id="2057" name="Picture 9" descr="C:\Users\Евгения\Desktop\Новосиб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5616" y="3356992"/>
            <a:ext cx="511737" cy="576064"/>
          </a:xfrm>
          <a:prstGeom prst="rect">
            <a:avLst/>
          </a:prstGeom>
          <a:noFill/>
        </p:spPr>
      </p:pic>
      <p:pic>
        <p:nvPicPr>
          <p:cNvPr id="2058" name="Picture 10" descr="C:\Users\Евгения\Desktop\Чебоксары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87624" y="5733256"/>
            <a:ext cx="494815" cy="504056"/>
          </a:xfrm>
          <a:prstGeom prst="rect">
            <a:avLst/>
          </a:prstGeom>
          <a:noFill/>
        </p:spPr>
      </p:pic>
      <p:pic>
        <p:nvPicPr>
          <p:cNvPr id="2059" name="Picture 11" descr="C:\Users\Евгения\Desktop\Ульяновск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23282" y="2492896"/>
            <a:ext cx="646335" cy="504056"/>
          </a:xfrm>
          <a:prstGeom prst="rect">
            <a:avLst/>
          </a:prstGeom>
          <a:noFill/>
        </p:spPr>
      </p:pic>
      <p:pic>
        <p:nvPicPr>
          <p:cNvPr id="2060" name="Picture 12" descr="C:\Users\Евгения\Desktop\Ярославль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512" y="4869160"/>
            <a:ext cx="864097" cy="576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16288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" name="Изображение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188640"/>
            <a:ext cx="1440160" cy="14401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1844825"/>
            <a:ext cx="84249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БЛАГОДАРИМ ВСЕХ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ЗА СОВМЕСТНУЮ РАБОТУ И УЧАСТИЕ!</a:t>
            </a:r>
          </a:p>
          <a:p>
            <a:pPr algn="ctr"/>
            <a:endParaRPr lang="ru-RU" sz="4000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ДО НОВЫХ ВСТРЕЧ ОСЕНЬЮ!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971</TotalTime>
  <Words>145</Words>
  <Application>Microsoft Office PowerPoint</Application>
  <PresentationFormat>Экран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ВСЕРОССИЙСКИЙ ОБРАЗОВАТЕЛЬНЫЙ ФОРУМ  ТЕОРИЯ И ПРАКТИКА АНЕСТЕЗИИ И ИНТЕНСИВНОЙ ТЕРАПИИ В АКУШЕРСТВЕ И ГИНЕКОЛОГИИ </vt:lpstr>
      <vt:lpstr>ГЕОГРАФИЯ</vt:lpstr>
      <vt:lpstr>СТАТИСТИКА       </vt:lpstr>
      <vt:lpstr> ПЕРЕЧЕНЬ СПЕЦИАЛЬНОСТЕЙ В ПРОЦЕНТНОМ СООТНОШЕНИИ </vt:lpstr>
      <vt:lpstr>Клинические рекомендации</vt:lpstr>
      <vt:lpstr>  НАШИ ДОСТИЖЕНИЯ </vt:lpstr>
      <vt:lpstr>План мероприятий на второе полугодие  2016 г.</vt:lpstr>
      <vt:lpstr>Слайд 8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ОБРАЗОВАТЕЛЬНЫЙ ФОРУМ  ТЕОРИЯ И ПРАКТИКА АНЕСТЕЗИИ И ИНТЕНСИВНОЙ ТЕРАПИИ В АКУШЕРСТВЕ И ГИНЕКОЛОГИИ</dc:title>
  <dc:creator>Евгения</dc:creator>
  <cp:lastModifiedBy>Евгения</cp:lastModifiedBy>
  <cp:revision>99</cp:revision>
  <dcterms:created xsi:type="dcterms:W3CDTF">2016-06-28T08:50:39Z</dcterms:created>
  <dcterms:modified xsi:type="dcterms:W3CDTF">2016-07-18T08:03:37Z</dcterms:modified>
</cp:coreProperties>
</file>